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3.xml" ContentType="application/vnd.openxmlformats-officedocument.presentationml.slid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SpecialPlsOnTitleSld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5000"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Bookman Old Style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1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400" b="1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lang="ru-RU" sz="2400" b="1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1"/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Для правки текста заглавия щёлкните мышью</a:t>
            </a:r>
            <a:endParaRPr lang="ru-RU" sz="1600" b="0" strike="noStrike" spc="-1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1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lang="ru-RU" sz="3200" b="1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400" b="1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lang="ru-RU" sz="2400" b="1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lang="ru-RU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1"/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7" Type="http://schemas.openxmlformats.org/officeDocument/2006/relationships/image" Target="../media/image2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image" Target="../media/image34.wmf"/><Relationship Id="rId9" Type="http://schemas.openxmlformats.org/officeDocument/2006/relationships/image" Target="../media/image35.wmf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41.png"/><Relationship Id="rId8" Type="http://schemas.openxmlformats.org/officeDocument/2006/relationships/image" Target="../media/image42.wmf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0.wmf"/><Relationship Id="rId3" Type="http://schemas.openxmlformats.org/officeDocument/2006/relationships/image" Target="../media/image51.wmf"/><Relationship Id="rId4" Type="http://schemas.openxmlformats.org/officeDocument/2006/relationships/image" Target="../media/image52.wmf"/><Relationship Id="rId5" Type="http://schemas.openxmlformats.org/officeDocument/2006/relationships/image" Target="../media/image53.wmf"/><Relationship Id="rId6" Type="http://schemas.openxmlformats.org/officeDocument/2006/relationships/image" Target="../media/image54.wmf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8.png"/><Relationship Id="rId3" Type="http://schemas.openxmlformats.org/officeDocument/2006/relationships/image" Target="../media/image69.wmf"/><Relationship Id="rId4" Type="http://schemas.openxmlformats.org/officeDocument/2006/relationships/image" Target="../media/image70.wmf"/><Relationship Id="rId5" Type="http://schemas.openxmlformats.org/officeDocument/2006/relationships/image" Target="../media/image71.wmf"/><Relationship Id="rId6" Type="http://schemas.openxmlformats.org/officeDocument/2006/relationships/image" Target="../media/image72.wmf"/><Relationship Id="rId7" Type="http://schemas.openxmlformats.org/officeDocument/2006/relationships/image" Target="../media/image73.wmf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4.png"/><Relationship Id="rId3" Type="http://schemas.openxmlformats.org/officeDocument/2006/relationships/image" Target="../media/image75.wmf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wmf"/><Relationship Id="rId8" Type="http://schemas.openxmlformats.org/officeDocument/2006/relationships/image" Target="../media/image8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image" Target="../media/image6.wmf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201730" hidden="0"/>
          <p:cNvSpPr/>
          <p:nvPr isPhoto="0" userDrawn="0"/>
        </p:nvSpPr>
        <p:spPr bwMode="auto">
          <a:xfrm>
            <a:off x="0" y="0"/>
            <a:ext cx="9143640" cy="9198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</a:rPr>
              <a:t>Лаборатория 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30000"/>
              </a:lnSpc>
              <a:tabLst>
                <a:tab pos="0" algn="l"/>
              </a:tabLst>
              <a:defRPr/>
            </a:pPr>
            <a:br>
              <a:rPr/>
            </a:br>
            <a:r>
              <a:rPr lang="ru-RU" sz="2400" b="1" strike="noStrike" spc="-1">
                <a:solidFill>
                  <a:srgbClr val="FFFFFF"/>
                </a:solidFill>
                <a:latin typeface="Arial"/>
              </a:rPr>
              <a:t>цифровой  радиоэлектроники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endParaRPr lang="ru-RU" sz="2400" b="0" strike="noStrike" spc="-1">
              <a:latin typeface="Arial"/>
            </a:endParaRPr>
          </a:p>
        </p:txBody>
      </p:sp>
      <p:grpSp>
        <p:nvGrpSpPr>
          <p:cNvPr id="5" name="Group 201741" hidden="0"/>
          <p:cNvGrpSpPr/>
          <p:nvPr isPhoto="0" userDrawn="0"/>
        </p:nvGrpSpPr>
        <p:grpSpPr bwMode="auto">
          <a:xfrm>
            <a:off x="1600200" y="4800600"/>
            <a:ext cx="7238520" cy="1310759"/>
            <a:chOff x="1600200" y="4800600"/>
            <a:chExt cx="7238520" cy="1310759"/>
          </a:xfrm>
        </p:grpSpPr>
        <p:sp>
          <p:nvSpPr>
            <p:cNvPr id="6" name="Shape 201732" hidden="0"/>
            <p:cNvSpPr/>
            <p:nvPr isPhoto="0" userDrawn="0"/>
          </p:nvSpPr>
          <p:spPr bwMode="auto">
            <a:xfrm>
              <a:off x="1600200" y="4800600"/>
              <a:ext cx="2890440" cy="91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40000"/>
                </a:lnSpc>
                <a:tabLst>
                  <a:tab pos="0" algn="l"/>
                </a:tabLst>
                <a:defRPr/>
              </a:pPr>
              <a:r>
                <a:rPr lang="ru-RU" sz="1800" b="1" strike="noStrike" spc="-1">
                  <a:solidFill>
                    <a:srgbClr val="000000"/>
                  </a:solidFill>
                  <a:latin typeface="Arial"/>
                </a:rPr>
                <a:t>Соискатель: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40000"/>
                </a:lnSpc>
                <a:tabLst>
                  <a:tab pos="0" algn="l"/>
                </a:tabLst>
                <a:defRPr/>
              </a:pPr>
              <a:r>
                <a:rPr lang="ru-RU" sz="1800" b="1" strike="noStrike" spc="-1">
                  <a:solidFill>
                    <a:srgbClr val="000000"/>
                  </a:solidFill>
                  <a:latin typeface="Arial"/>
                </a:rPr>
                <a:t>Научный руководитель: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7" name="Shape 201733" hidden="0"/>
            <p:cNvSpPr/>
            <p:nvPr isPhoto="0" userDrawn="0"/>
          </p:nvSpPr>
          <p:spPr bwMode="auto">
            <a:xfrm>
              <a:off x="4491000" y="4800600"/>
              <a:ext cx="4347720" cy="91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40000"/>
                </a:lnSpc>
                <a:tabLst>
                  <a:tab pos="0" algn="l"/>
                </a:tabLst>
                <a:defRPr/>
              </a:pPr>
              <a:r>
                <a:rPr lang="ru-RU" sz="1800" b="1" strike="noStrike" spc="-1">
                  <a:solidFill>
                    <a:srgbClr val="000000"/>
                  </a:solidFill>
                  <a:latin typeface="Arial"/>
                </a:rPr>
                <a:t>Морозов Никита Сергеевич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40000"/>
                </a:lnSpc>
                <a:tabLst>
                  <a:tab pos="0" algn="l"/>
                </a:tabLst>
                <a:defRPr/>
              </a:pPr>
              <a:br>
                <a:rPr/>
              </a:br>
              <a:r>
                <a:rPr lang="ru-RU" sz="1800" b="1" strike="noStrike" spc="-1">
                  <a:solidFill>
                    <a:srgbClr val="000000"/>
                  </a:solidFill>
                  <a:latin typeface="Arial"/>
                </a:rPr>
                <a:t>доцент, к.т.н. Бугров В.Н. 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8" name="Shape 201737" hidden="0"/>
            <p:cNvSpPr/>
            <p:nvPr isPhoto="0" userDrawn="0"/>
          </p:nvSpPr>
          <p:spPr bwMode="auto">
            <a:xfrm>
              <a:off x="4491000" y="5716080"/>
              <a:ext cx="434772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Text Box 39" hidden="0"/>
          <p:cNvSpPr/>
          <p:nvPr isPhoto="0" userDrawn="0"/>
        </p:nvSpPr>
        <p:spPr bwMode="auto">
          <a:xfrm>
            <a:off x="1243080" y="3854519"/>
            <a:ext cx="70560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Диссертация на соискание ученой степени</a:t>
            </a:r>
            <a:br>
              <a:rPr/>
            </a:br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кандидата технических наук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" name="Rectangle 14" hidden="0"/>
          <p:cNvSpPr/>
          <p:nvPr isPhoto="0" userDrawn="0"/>
        </p:nvSpPr>
        <p:spPr bwMode="auto">
          <a:xfrm>
            <a:off x="990720" y="3124080"/>
            <a:ext cx="769608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pos="0" algn="l"/>
              </a:tabLst>
              <a:defRPr/>
            </a:pPr>
            <a:r>
              <a:rPr lang="ru-RU" sz="1800" b="1" u="sng" strike="noStrike" spc="-1">
                <a:solidFill>
                  <a:srgbClr val="000000"/>
                </a:solidFill>
                <a:latin typeface="Times New Roman"/>
              </a:rPr>
              <a:t>2.2.13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 – Радиотехника, в том числе системы и устройства телевидения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" name="Shape 201740" hidden="0"/>
          <p:cNvSpPr/>
          <p:nvPr isPhoto="0" userDrawn="0"/>
        </p:nvSpPr>
        <p:spPr bwMode="auto">
          <a:xfrm>
            <a:off x="1042920" y="1282680"/>
            <a:ext cx="738936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Arial"/>
              </a:rPr>
              <a:t>Цифровая коррекция фазовых и дисперсионных искажений</a:t>
            </a:r>
            <a:endParaRPr lang="ru-RU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Arial"/>
              </a:rPr>
              <a:t>в каналах связи </a:t>
            </a:r>
            <a:endParaRPr lang="ru-RU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Систематические ошибки аналитического синтеза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6" name="Image 172041" descr="" hidden="0"/>
          <p:cNvPicPr/>
          <p:nvPr isPhoto="0" userDrawn="0"/>
        </p:nvPicPr>
        <p:blipFill>
          <a:blip r:embed="rId2"/>
          <a:srcRect l="0" t="1450" r="0" b="1450"/>
          <a:stretch/>
        </p:blipFill>
        <p:spPr bwMode="auto">
          <a:xfrm>
            <a:off x="476280" y="649440"/>
            <a:ext cx="8210160" cy="6148080"/>
          </a:xfrm>
          <a:prstGeom prst="rect">
            <a:avLst/>
          </a:prstGeom>
          <a:ln w="0">
            <a:noFill/>
          </a:ln>
        </p:spPr>
      </p:pic>
      <p:sp>
        <p:nvSpPr>
          <p:cNvPr id="7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Text Box 2" hidden="0"/>
          <p:cNvSpPr/>
          <p:nvPr isPhoto="0" userDrawn="0"/>
        </p:nvSpPr>
        <p:spPr bwMode="auto">
          <a:xfrm>
            <a:off x="4438800" y="136620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6" name="Text Box 3" hidden="0"/>
          <p:cNvSpPr/>
          <p:nvPr isPhoto="0" userDrawn="0"/>
        </p:nvSpPr>
        <p:spPr bwMode="auto">
          <a:xfrm>
            <a:off x="4449600" y="218592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7" name="Text Box 4" hidden="0"/>
          <p:cNvSpPr/>
          <p:nvPr isPhoto="0" userDrawn="0"/>
        </p:nvSpPr>
        <p:spPr bwMode="auto">
          <a:xfrm>
            <a:off x="4449600" y="28576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8" name="Object 6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66640" y="933480"/>
            <a:ext cx="3565080" cy="1166400"/>
          </a:xfrm>
          <a:prstGeom prst="rect">
            <a:avLst/>
          </a:prstGeom>
          <a:ln w="0">
            <a:noFill/>
          </a:ln>
        </p:spPr>
      </p:pic>
      <p:sp>
        <p:nvSpPr>
          <p:cNvPr id="9" name="Rectangle 10" hidden="0"/>
          <p:cNvSpPr/>
          <p:nvPr isPhoto="0" userDrawn="0"/>
        </p:nvSpPr>
        <p:spPr bwMode="auto">
          <a:xfrm>
            <a:off x="5257800" y="0"/>
            <a:ext cx="3885840" cy="68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defRPr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- Высокая надёжность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- Малые потери на поиск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- Работоспособность  в 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пространстве  большой 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размерности  (до 1000 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переменных)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- Отсутствие  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настраиваемых  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Bookman Old Style"/>
              </a:rPr>
              <a:t>параметров</a:t>
            </a:r>
            <a:endParaRPr lang="ru-RU" sz="20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tabLst>
                <a:tab pos="0" algn="l"/>
              </a:tabLst>
              <a:defRPr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endParaRPr lang="ru-RU" sz="20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tabLst>
                <a:tab pos="0" algn="l"/>
              </a:tabLst>
              <a:defRPr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0" name="Text Box 13" hidden="0"/>
          <p:cNvSpPr/>
          <p:nvPr isPhoto="0" userDrawn="0"/>
        </p:nvSpPr>
        <p:spPr bwMode="auto">
          <a:xfrm>
            <a:off x="4438800" y="360216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(4)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pic>
        <p:nvPicPr>
          <p:cNvPr id="12" name="Объект 4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559480" y="6240600"/>
            <a:ext cx="2920680" cy="533160"/>
          </a:xfrm>
          <a:prstGeom prst="rect">
            <a:avLst/>
          </a:prstGeom>
          <a:ln w="0">
            <a:noFill/>
          </a:ln>
        </p:spPr>
      </p:pic>
      <p:pic>
        <p:nvPicPr>
          <p:cNvPr id="13" name="Image 167947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793800" y="2095560"/>
            <a:ext cx="3427200" cy="571320"/>
          </a:xfrm>
          <a:prstGeom prst="rect">
            <a:avLst/>
          </a:prstGeom>
          <a:ln w="0">
            <a:noFill/>
          </a:ln>
        </p:spPr>
      </p:pic>
      <p:pic>
        <p:nvPicPr>
          <p:cNvPr id="14" name="Image 167948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1166759" y="2787480"/>
            <a:ext cx="3024000" cy="603000"/>
          </a:xfrm>
          <a:prstGeom prst="rect">
            <a:avLst/>
          </a:prstGeom>
          <a:ln w="0">
            <a:noFill/>
          </a:ln>
        </p:spPr>
      </p:pic>
      <p:pic>
        <p:nvPicPr>
          <p:cNvPr id="15" name="Image 167949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735120" y="3471840"/>
            <a:ext cx="3607920" cy="563040"/>
          </a:xfrm>
          <a:prstGeom prst="rect">
            <a:avLst/>
          </a:prstGeom>
          <a:ln w="0">
            <a:noFill/>
          </a:ln>
        </p:spPr>
      </p:pic>
      <p:sp>
        <p:nvSpPr>
          <p:cNvPr id="16" name="Rectangle 2" hidden="0"/>
          <p:cNvSpPr/>
          <p:nvPr isPhoto="0" userDrawn="0"/>
        </p:nvSpPr>
        <p:spPr bwMode="auto">
          <a:xfrm>
            <a:off x="0" y="0"/>
            <a:ext cx="91436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Метод синтеза технического решения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на дискретной сетке кода Грея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7" name="Text Box 17" hidden="0"/>
          <p:cNvSpPr/>
          <p:nvPr isPhoto="0" userDrawn="0"/>
        </p:nvSpPr>
        <p:spPr bwMode="auto">
          <a:xfrm>
            <a:off x="82440" y="4205160"/>
            <a:ext cx="5079960" cy="3273120"/>
          </a:xfrm>
          <a:prstGeom prst="rect">
            <a:avLst/>
          </a:prstGeom>
          <a:solidFill>
            <a:srgbClr val="DFF3FF"/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1. Постановка</a:t>
            </a:r>
            <a:r>
              <a:rPr lang="ru-RU" sz="1600" b="1" strike="noStrike" spc="-1">
                <a:solidFill>
                  <a:srgbClr val="000000"/>
                </a:solidFill>
                <a:latin typeface="Arial"/>
              </a:rPr>
              <a:t>   задачи  синтеза как задачи  нелинейного  математического   программирования   с   заданной    системой прямых и функциональных ограничений.</a:t>
            </a:r>
            <a:endParaRPr lang="ru-RU" sz="16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endParaRPr lang="ru-RU" sz="1600" b="0" strike="noStrike" spc="-1">
              <a:latin typeface="Arial"/>
            </a:endParaRPr>
          </a:p>
          <a:p>
            <a:pPr marL="343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</a:rPr>
              <a:t>2. Синтез технического  решения  численными  методами   поиска  на  сетке   с дискретностью  квантования заданным числом  двоичных  разрядов.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8" name="Image 167952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5257800" y="3429000"/>
            <a:ext cx="3885840" cy="2930040"/>
          </a:xfrm>
          <a:prstGeom prst="rect">
            <a:avLst/>
          </a:prstGeom>
          <a:ln w="0">
            <a:noFill/>
          </a:ln>
        </p:spPr>
      </p:pic>
      <p:sp>
        <p:nvSpPr>
          <p:cNvPr id="19" name="Прямая соединительная линия 8" hidden="0"/>
          <p:cNvSpPr/>
          <p:nvPr isPhoto="0" userDrawn="0"/>
        </p:nvSpPr>
        <p:spPr bwMode="auto">
          <a:xfrm>
            <a:off x="0" y="790560"/>
            <a:ext cx="9156600" cy="288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2" hidden="0"/>
          <p:cNvSpPr/>
          <p:nvPr isPhoto="0" userDrawn="0"/>
        </p:nvSpPr>
        <p:spPr bwMode="auto">
          <a:xfrm>
            <a:off x="4324320" y="117936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5" name="Text Box 3" hidden="0"/>
          <p:cNvSpPr/>
          <p:nvPr isPhoto="0" userDrawn="0"/>
        </p:nvSpPr>
        <p:spPr bwMode="auto">
          <a:xfrm>
            <a:off x="4316400" y="17272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6" name="Text Box 4" hidden="0"/>
          <p:cNvSpPr/>
          <p:nvPr isPhoto="0" userDrawn="0"/>
        </p:nvSpPr>
        <p:spPr bwMode="auto">
          <a:xfrm>
            <a:off x="4297320" y="2414519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7" name="Object 6" descr="" hidden="0"/>
          <p:cNvPicPr/>
          <p:nvPr isPhoto="0" userDrawn="0"/>
        </p:nvPicPr>
        <p:blipFill>
          <a:blip r:embed="rId2"/>
          <a:srcRect l="7666" t="0" r="8397" b="41610"/>
          <a:stretch/>
        </p:blipFill>
        <p:spPr bwMode="auto">
          <a:xfrm>
            <a:off x="0" y="942840"/>
            <a:ext cx="4304880" cy="688680"/>
          </a:xfrm>
          <a:prstGeom prst="rect">
            <a:avLst/>
          </a:prstGeom>
          <a:ln w="0">
            <a:noFill/>
          </a:ln>
        </p:spPr>
      </p:pic>
      <p:pic>
        <p:nvPicPr>
          <p:cNvPr id="8" name="Object 8" descr="" hidden="0"/>
          <p:cNvPicPr/>
          <p:nvPr isPhoto="0" userDrawn="0"/>
        </p:nvPicPr>
        <p:blipFill>
          <a:blip r:embed="rId3"/>
          <a:srcRect l="32658" t="0" r="0" b="0"/>
          <a:stretch/>
        </p:blipFill>
        <p:spPr bwMode="auto">
          <a:xfrm>
            <a:off x="544680" y="2360519"/>
            <a:ext cx="3212640" cy="517320"/>
          </a:xfrm>
          <a:prstGeom prst="rect">
            <a:avLst/>
          </a:prstGeom>
          <a:ln w="0">
            <a:noFill/>
          </a:ln>
        </p:spPr>
      </p:pic>
      <p:sp>
        <p:nvSpPr>
          <p:cNvPr id="9" name="Rectangle 10" hidden="0"/>
          <p:cNvSpPr/>
          <p:nvPr isPhoto="0" userDrawn="0"/>
        </p:nvSpPr>
        <p:spPr bwMode="auto">
          <a:xfrm>
            <a:off x="5257800" y="152280"/>
            <a:ext cx="3885840" cy="65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defRPr/>
            </a:pPr>
            <a:endParaRPr lang="ru-RU" sz="18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endParaRPr lang="ru-RU" sz="18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Прямые ограничения на целочисленные  коэф-фициенты  заданной битовой длины (2)</a:t>
            </a:r>
            <a:endParaRPr lang="ru-RU" sz="20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Нормирующий power-of-two коэффициент  (3)</a:t>
            </a:r>
            <a:endParaRPr lang="ru-RU" sz="20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Контроль устойчивости  по всем полюсам H(z)  (4)</a:t>
            </a:r>
            <a:endParaRPr lang="ru-RU" sz="20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Синтез ЦФК по требуемой фазовой характеристике (5)</a:t>
            </a:r>
            <a:endParaRPr lang="ru-RU" sz="20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Синтез ЦКД по совокупности требуемых  частотных характеристик (6)</a:t>
            </a:r>
            <a:endParaRPr lang="ru-RU" sz="20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Частные целевые функции</a:t>
            </a:r>
            <a:endParaRPr lang="ru-RU" sz="20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Расчёт дисперсионных характеристик численными методами дифференциро-вания при их дискретном представлении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0" name="Object 10" descr="" hidden="0"/>
          <p:cNvPicPr/>
          <p:nvPr isPhoto="0" userDrawn="0"/>
        </p:nvPicPr>
        <p:blipFill>
          <a:blip r:embed="rId4"/>
          <a:srcRect l="6435" t="0" r="0" b="0"/>
          <a:stretch/>
        </p:blipFill>
        <p:spPr bwMode="auto">
          <a:xfrm>
            <a:off x="658800" y="1727280"/>
            <a:ext cx="3519000" cy="482400"/>
          </a:xfrm>
          <a:prstGeom prst="rect">
            <a:avLst/>
          </a:prstGeom>
          <a:ln w="0">
            <a:noFill/>
          </a:ln>
        </p:spPr>
      </p:pic>
      <p:sp>
        <p:nvSpPr>
          <p:cNvPr id="11" name="Text Box 11" hidden="0"/>
          <p:cNvSpPr/>
          <p:nvPr isPhoto="0" userDrawn="0"/>
        </p:nvSpPr>
        <p:spPr bwMode="auto">
          <a:xfrm>
            <a:off x="4324320" y="310212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(4)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2" name="Object 12" descr="" hidden="0"/>
          <p:cNvPicPr/>
          <p:nvPr isPhoto="0" userDrawn="0"/>
        </p:nvPicPr>
        <p:blipFill>
          <a:blip r:embed="rId5"/>
          <a:srcRect l="12352" t="0" r="0" b="0"/>
          <a:stretch/>
        </p:blipFill>
        <p:spPr bwMode="auto">
          <a:xfrm>
            <a:off x="870120" y="3027240"/>
            <a:ext cx="2768400" cy="579240"/>
          </a:xfrm>
          <a:prstGeom prst="rect">
            <a:avLst/>
          </a:prstGeom>
          <a:ln w="0">
            <a:noFill/>
          </a:ln>
        </p:spPr>
      </p:pic>
      <p:pic>
        <p:nvPicPr>
          <p:cNvPr id="13" name="Object 15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203040" y="5202360"/>
            <a:ext cx="3974760" cy="852120"/>
          </a:xfrm>
          <a:prstGeom prst="rect">
            <a:avLst/>
          </a:prstGeom>
          <a:ln w="0">
            <a:noFill/>
          </a:ln>
        </p:spPr>
      </p:pic>
      <p:pic>
        <p:nvPicPr>
          <p:cNvPr id="14" name="Object 16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420840" y="6138720"/>
            <a:ext cx="3578040" cy="566280"/>
          </a:xfrm>
          <a:prstGeom prst="rect">
            <a:avLst/>
          </a:prstGeom>
          <a:ln w="0">
            <a:noFill/>
          </a:ln>
        </p:spPr>
      </p:pic>
      <p:sp>
        <p:nvSpPr>
          <p:cNvPr id="15" name="Text Box 5" hidden="0"/>
          <p:cNvSpPr/>
          <p:nvPr isPhoto="0" userDrawn="0"/>
        </p:nvSpPr>
        <p:spPr bwMode="auto">
          <a:xfrm>
            <a:off x="4324320" y="466416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(6)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" name="Text Box 5" hidden="0"/>
          <p:cNvSpPr/>
          <p:nvPr isPhoto="0" userDrawn="0"/>
        </p:nvSpPr>
        <p:spPr bwMode="auto">
          <a:xfrm>
            <a:off x="4324320" y="542592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(7)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" name="Text Box 5" hidden="0"/>
          <p:cNvSpPr/>
          <p:nvPr isPhoto="0" userDrawn="0"/>
        </p:nvSpPr>
        <p:spPr bwMode="auto">
          <a:xfrm>
            <a:off x="4324320" y="62452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(8)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19" name="Rectangle 2" hidden="0"/>
          <p:cNvSpPr/>
          <p:nvPr isPhoto="0" userDrawn="0"/>
        </p:nvSpPr>
        <p:spPr bwMode="auto">
          <a:xfrm>
            <a:off x="0" y="0"/>
            <a:ext cx="914364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Постановка задачи дискретного синтеза ЦФК и ЦКД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 целочисленными коэффициентами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0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1" name="Объект 28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476280" y="4608360"/>
            <a:ext cx="3638160" cy="490320"/>
          </a:xfrm>
          <a:prstGeom prst="rect">
            <a:avLst/>
          </a:prstGeom>
          <a:ln w="0">
            <a:noFill/>
          </a:ln>
        </p:spPr>
      </p:pic>
      <p:sp>
        <p:nvSpPr>
          <p:cNvPr id="22" name="Text Box 5" hidden="0"/>
          <p:cNvSpPr/>
          <p:nvPr isPhoto="0" userDrawn="0"/>
        </p:nvSpPr>
        <p:spPr bwMode="auto">
          <a:xfrm>
            <a:off x="4324320" y="3827519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(5)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3" name="Object 15" descr="" hidden="0"/>
          <p:cNvPicPr/>
          <p:nvPr isPhoto="0" userDrawn="0"/>
        </p:nvPicPr>
        <p:blipFill>
          <a:blip r:embed="rId9"/>
          <a:stretch/>
        </p:blipFill>
        <p:spPr bwMode="auto">
          <a:xfrm>
            <a:off x="325439" y="3619440"/>
            <a:ext cx="3998519" cy="85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5844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09480" y="723960"/>
            <a:ext cx="3809519" cy="2857320"/>
          </a:xfrm>
          <a:prstGeom prst="rect">
            <a:avLst/>
          </a:prstGeom>
          <a:ln w="0">
            <a:noFill/>
          </a:ln>
        </p:spPr>
      </p:pic>
      <p:sp>
        <p:nvSpPr>
          <p:cNvPr id="5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Синтез корректора фазовых искажений видеотракта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7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Object 6" descr="" hidden="0"/>
          <p:cNvPicPr/>
          <p:nvPr isPhoto="0" userDrawn="0"/>
        </p:nvPicPr>
        <p:blipFill>
          <a:blip r:embed="rId3"/>
          <a:srcRect l="7672" t="0" r="8394" b="41610"/>
          <a:stretch/>
        </p:blipFill>
        <p:spPr bwMode="auto">
          <a:xfrm>
            <a:off x="474840" y="3451320"/>
            <a:ext cx="4190760" cy="688680"/>
          </a:xfrm>
          <a:prstGeom prst="rect">
            <a:avLst/>
          </a:prstGeom>
          <a:ln w="0">
            <a:noFill/>
          </a:ln>
        </p:spPr>
      </p:pic>
      <p:pic>
        <p:nvPicPr>
          <p:cNvPr id="9" name="Object 8" descr="" hidden="0"/>
          <p:cNvPicPr/>
          <p:nvPr isPhoto="0" userDrawn="0"/>
        </p:nvPicPr>
        <p:blipFill>
          <a:blip r:embed="rId4"/>
          <a:srcRect l="32655" t="0" r="0" b="0"/>
          <a:stretch/>
        </p:blipFill>
        <p:spPr bwMode="auto">
          <a:xfrm>
            <a:off x="1206360" y="4819680"/>
            <a:ext cx="2512800" cy="517320"/>
          </a:xfrm>
          <a:prstGeom prst="rect">
            <a:avLst/>
          </a:prstGeom>
          <a:ln w="0">
            <a:noFill/>
          </a:ln>
        </p:spPr>
      </p:pic>
      <p:pic>
        <p:nvPicPr>
          <p:cNvPr id="10" name="Object 12" descr="" hidden="0"/>
          <p:cNvPicPr/>
          <p:nvPr isPhoto="0" userDrawn="0"/>
        </p:nvPicPr>
        <p:blipFill>
          <a:blip r:embed="rId5"/>
          <a:srcRect l="12338" t="0" r="0" b="0"/>
          <a:stretch/>
        </p:blipFill>
        <p:spPr bwMode="auto">
          <a:xfrm>
            <a:off x="1187280" y="5505480"/>
            <a:ext cx="2763360" cy="514080"/>
          </a:xfrm>
          <a:prstGeom prst="rect">
            <a:avLst/>
          </a:prstGeom>
          <a:ln w="0">
            <a:noFill/>
          </a:ln>
        </p:spPr>
      </p:pic>
      <p:sp>
        <p:nvSpPr>
          <p:cNvPr id="11" name="Text Box 4" hidden="0"/>
          <p:cNvSpPr/>
          <p:nvPr isPhoto="0" userDrawn="0"/>
        </p:nvSpPr>
        <p:spPr bwMode="auto">
          <a:xfrm>
            <a:off x="123840" y="55054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(4)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" name="Text Box 4" hidden="0"/>
          <p:cNvSpPr/>
          <p:nvPr isPhoto="0" userDrawn="0"/>
        </p:nvSpPr>
        <p:spPr bwMode="auto">
          <a:xfrm>
            <a:off x="123840" y="48862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" name="Text Box 4" hidden="0"/>
          <p:cNvSpPr/>
          <p:nvPr isPhoto="0" userDrawn="0"/>
        </p:nvSpPr>
        <p:spPr bwMode="auto">
          <a:xfrm>
            <a:off x="123840" y="4318920"/>
            <a:ext cx="517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4" name="Rectangle 10" hidden="0"/>
          <p:cNvSpPr/>
          <p:nvPr isPhoto="0" userDrawn="0"/>
        </p:nvSpPr>
        <p:spPr bwMode="auto">
          <a:xfrm>
            <a:off x="5184000" y="3548160"/>
            <a:ext cx="4043519" cy="32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1.  Полоса пропускания 0 - 400 Гц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2.  Погрешность реализации требуемой ФЧХ :  5°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3.  Контроль устойчивости  по полю-сам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 коэффициента  передачи  с  радиусами  не выше 0,95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4.  Длина  слова  коэффициентов фильтра  Wk=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 бит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5.  Порядок фазового фильтра  N= 4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6.  Частота дискретизации fs= 2 кГц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5" name="Image 205838" descr="" hidden="0"/>
          <p:cNvPicPr/>
          <p:nvPr isPhoto="0" userDrawn="0"/>
        </p:nvPicPr>
        <p:blipFill>
          <a:blip r:embed="rId6"/>
          <a:srcRect l="5382" t="0" r="0" b="0"/>
          <a:stretch/>
        </p:blipFill>
        <p:spPr bwMode="auto">
          <a:xfrm>
            <a:off x="573120" y="4260960"/>
            <a:ext cx="4044600" cy="482400"/>
          </a:xfrm>
          <a:prstGeom prst="rect">
            <a:avLst/>
          </a:prstGeom>
          <a:ln w="0">
            <a:noFill/>
          </a:ln>
        </p:spPr>
      </p:pic>
      <p:sp>
        <p:nvSpPr>
          <p:cNvPr id="16" name="Text Box 4" hidden="0"/>
          <p:cNvSpPr/>
          <p:nvPr isPhoto="0" userDrawn="0"/>
        </p:nvSpPr>
        <p:spPr bwMode="auto">
          <a:xfrm>
            <a:off x="114480" y="3695760"/>
            <a:ext cx="5173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" name="Text Box 4" hidden="0"/>
          <p:cNvSpPr/>
          <p:nvPr isPhoto="0" userDrawn="0"/>
        </p:nvSpPr>
        <p:spPr bwMode="auto">
          <a:xfrm>
            <a:off x="123840" y="61912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(5)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8" name="Image 205843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4610160" y="723960"/>
            <a:ext cx="3885840" cy="2914200"/>
          </a:xfrm>
          <a:prstGeom prst="rect">
            <a:avLst/>
          </a:prstGeom>
          <a:ln w="0">
            <a:noFill/>
          </a:ln>
        </p:spPr>
      </p:pic>
      <p:pic>
        <p:nvPicPr>
          <p:cNvPr id="19" name="Object 15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515160" y="5967360"/>
            <a:ext cx="3998519" cy="85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Синтез корректора фазовых искажений видеотракта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Image 206866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219320" y="5181480"/>
            <a:ext cx="6552720" cy="1676160"/>
          </a:xfrm>
          <a:prstGeom prst="rect">
            <a:avLst/>
          </a:prstGeom>
          <a:ln w="0">
            <a:noFill/>
          </a:ln>
        </p:spPr>
      </p:pic>
      <p:pic>
        <p:nvPicPr>
          <p:cNvPr id="8" name="Image 206867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6320" y="743040"/>
            <a:ext cx="2990519" cy="2238120"/>
          </a:xfrm>
          <a:prstGeom prst="rect">
            <a:avLst/>
          </a:prstGeom>
          <a:ln w="0">
            <a:noFill/>
          </a:ln>
        </p:spPr>
      </p:pic>
      <p:pic>
        <p:nvPicPr>
          <p:cNvPr id="9" name="Image 206869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2895480" y="733320"/>
            <a:ext cx="2990519" cy="2238120"/>
          </a:xfrm>
          <a:prstGeom prst="rect">
            <a:avLst/>
          </a:prstGeom>
          <a:ln w="0">
            <a:noFill/>
          </a:ln>
        </p:spPr>
      </p:pic>
      <p:pic>
        <p:nvPicPr>
          <p:cNvPr id="10" name="Image 206871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5619600" y="895320"/>
            <a:ext cx="3447720" cy="2057040"/>
          </a:xfrm>
          <a:prstGeom prst="rect">
            <a:avLst/>
          </a:prstGeom>
          <a:ln w="0">
            <a:noFill/>
          </a:ln>
        </p:spPr>
      </p:pic>
      <p:pic>
        <p:nvPicPr>
          <p:cNvPr id="11" name="Image 206875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76320" y="2905200"/>
            <a:ext cx="2990519" cy="2238120"/>
          </a:xfrm>
          <a:prstGeom prst="rect">
            <a:avLst/>
          </a:prstGeom>
          <a:ln w="0">
            <a:noFill/>
          </a:ln>
        </p:spPr>
      </p:pic>
      <p:pic>
        <p:nvPicPr>
          <p:cNvPr id="12" name="Image 206877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2876400" y="2933640"/>
            <a:ext cx="2990519" cy="2238120"/>
          </a:xfrm>
          <a:prstGeom prst="rect">
            <a:avLst/>
          </a:prstGeom>
          <a:ln w="0">
            <a:noFill/>
          </a:ln>
        </p:spPr>
      </p:pic>
      <p:pic>
        <p:nvPicPr>
          <p:cNvPr id="13" name="Image 206879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5867280" y="2933640"/>
            <a:ext cx="3123720" cy="223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Синтез корректора фазовых искажений радиотракта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Object 6" descr="" hidden="0"/>
          <p:cNvPicPr/>
          <p:nvPr isPhoto="0" userDrawn="0"/>
        </p:nvPicPr>
        <p:blipFill>
          <a:blip r:embed="rId2"/>
          <a:srcRect l="7666" t="0" r="8391" b="41610"/>
          <a:stretch/>
        </p:blipFill>
        <p:spPr bwMode="auto">
          <a:xfrm>
            <a:off x="485640" y="3451320"/>
            <a:ext cx="4168440" cy="688680"/>
          </a:xfrm>
          <a:prstGeom prst="rect">
            <a:avLst/>
          </a:prstGeom>
          <a:ln w="0">
            <a:noFill/>
          </a:ln>
        </p:spPr>
      </p:pic>
      <p:pic>
        <p:nvPicPr>
          <p:cNvPr id="8" name="Object 8" descr="" hidden="0"/>
          <p:cNvPicPr/>
          <p:nvPr isPhoto="0" userDrawn="0"/>
        </p:nvPicPr>
        <p:blipFill>
          <a:blip r:embed="rId3"/>
          <a:srcRect l="32655" t="0" r="0" b="0"/>
          <a:stretch/>
        </p:blipFill>
        <p:spPr bwMode="auto">
          <a:xfrm>
            <a:off x="631800" y="4811039"/>
            <a:ext cx="2512800" cy="517320"/>
          </a:xfrm>
          <a:prstGeom prst="rect">
            <a:avLst/>
          </a:prstGeom>
          <a:ln w="0">
            <a:noFill/>
          </a:ln>
        </p:spPr>
      </p:pic>
      <p:pic>
        <p:nvPicPr>
          <p:cNvPr id="9" name="Object 12" descr="" hidden="0"/>
          <p:cNvPicPr/>
          <p:nvPr isPhoto="0" userDrawn="0"/>
        </p:nvPicPr>
        <p:blipFill>
          <a:blip r:embed="rId4"/>
          <a:srcRect l="12338" t="0" r="0" b="0"/>
          <a:stretch/>
        </p:blipFill>
        <p:spPr bwMode="auto">
          <a:xfrm>
            <a:off x="880560" y="5505480"/>
            <a:ext cx="2763360" cy="514080"/>
          </a:xfrm>
          <a:prstGeom prst="rect">
            <a:avLst/>
          </a:prstGeom>
          <a:ln w="0">
            <a:noFill/>
          </a:ln>
        </p:spPr>
      </p:pic>
      <p:sp>
        <p:nvSpPr>
          <p:cNvPr id="10" name="Text Box 4" hidden="0"/>
          <p:cNvSpPr/>
          <p:nvPr isPhoto="0" userDrawn="0"/>
        </p:nvSpPr>
        <p:spPr bwMode="auto">
          <a:xfrm>
            <a:off x="84240" y="557856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(4)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" name="Text Box 4" hidden="0"/>
          <p:cNvSpPr/>
          <p:nvPr isPhoto="0" userDrawn="0"/>
        </p:nvSpPr>
        <p:spPr bwMode="auto">
          <a:xfrm>
            <a:off x="84240" y="489600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" name="Text Box 4" hidden="0"/>
          <p:cNvSpPr/>
          <p:nvPr isPhoto="0" userDrawn="0"/>
        </p:nvSpPr>
        <p:spPr bwMode="auto">
          <a:xfrm>
            <a:off x="92160" y="4305240"/>
            <a:ext cx="5173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" name="Rectangle 10" hidden="0"/>
          <p:cNvSpPr/>
          <p:nvPr isPhoto="0" userDrawn="0"/>
        </p:nvSpPr>
        <p:spPr bwMode="auto">
          <a:xfrm>
            <a:off x="4896000" y="3529080"/>
            <a:ext cx="3976200" cy="30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defRPr/>
            </a:pPr>
            <a:endParaRPr lang="ru-RU" sz="18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1.  Полоса фазовой коррекции              490 - 510 Гц</a:t>
            </a:r>
            <a:endParaRPr lang="ru-RU" sz="18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2.  Погрешность реализации ФЧХ :  5°</a:t>
            </a:r>
            <a:endParaRPr lang="ru-RU" sz="18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3.  Контроль устойчивости  по полю-сам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 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 коэффициента  передачи  с  радиусами  не выше 0,95</a:t>
            </a:r>
            <a:endParaRPr lang="ru-RU" sz="18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4.  Длина  слова  коэффициентов фазового фильтра  Wk=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8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 бит</a:t>
            </a:r>
            <a:endParaRPr lang="ru-RU" sz="18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5.  Порядок фазового фильтра  N= 8</a:t>
            </a:r>
            <a:endParaRPr lang="ru-RU" sz="1800" b="0" strike="noStrike" spc="-1">
              <a:latin typeface="Arial"/>
            </a:endParaRPr>
          </a:p>
          <a:p>
            <a:pPr marL="343080" indent="-68544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6.  Частота дискретизации fs= 2 кГц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4" name="Image 208908" descr="" hidden="0"/>
          <p:cNvPicPr/>
          <p:nvPr isPhoto="0" userDrawn="0"/>
        </p:nvPicPr>
        <p:blipFill>
          <a:blip r:embed="rId5"/>
          <a:srcRect l="5382" t="0" r="0" b="0"/>
          <a:stretch/>
        </p:blipFill>
        <p:spPr bwMode="auto">
          <a:xfrm>
            <a:off x="573120" y="4260960"/>
            <a:ext cx="4044600" cy="482400"/>
          </a:xfrm>
          <a:prstGeom prst="rect">
            <a:avLst/>
          </a:prstGeom>
          <a:ln w="0">
            <a:noFill/>
          </a:ln>
        </p:spPr>
      </p:pic>
      <p:sp>
        <p:nvSpPr>
          <p:cNvPr id="15" name="Text Box 4" hidden="0"/>
          <p:cNvSpPr/>
          <p:nvPr isPhoto="0" userDrawn="0"/>
        </p:nvSpPr>
        <p:spPr bwMode="auto">
          <a:xfrm>
            <a:off x="114480" y="3695760"/>
            <a:ext cx="5173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" name="Text Box 4" hidden="0"/>
          <p:cNvSpPr/>
          <p:nvPr isPhoto="0" userDrawn="0"/>
        </p:nvSpPr>
        <p:spPr bwMode="auto">
          <a:xfrm>
            <a:off x="95400" y="61912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(5)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7" name="Object 15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382680" y="5967360"/>
            <a:ext cx="3998519" cy="852120"/>
          </a:xfrm>
          <a:prstGeom prst="rect">
            <a:avLst/>
          </a:prstGeom>
          <a:ln w="0">
            <a:noFill/>
          </a:ln>
        </p:spPr>
      </p:pic>
      <p:pic>
        <p:nvPicPr>
          <p:cNvPr id="18" name="Image 208914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380880" y="800280"/>
            <a:ext cx="4419360" cy="2881080"/>
          </a:xfrm>
          <a:prstGeom prst="rect">
            <a:avLst/>
          </a:prstGeom>
          <a:ln w="0">
            <a:noFill/>
          </a:ln>
        </p:spPr>
      </p:pic>
      <p:pic>
        <p:nvPicPr>
          <p:cNvPr id="19" name="Image 208916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4648320" y="800280"/>
            <a:ext cx="4266720" cy="288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Синтез корректора фазовых искажений радиотракта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Image 207886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6320" y="2857680"/>
            <a:ext cx="2990519" cy="2238120"/>
          </a:xfrm>
          <a:prstGeom prst="rect">
            <a:avLst/>
          </a:prstGeom>
          <a:ln w="0">
            <a:noFill/>
          </a:ln>
        </p:spPr>
      </p:pic>
      <p:pic>
        <p:nvPicPr>
          <p:cNvPr id="8" name="Image 207888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3076560" y="2857680"/>
            <a:ext cx="2990519" cy="2238120"/>
          </a:xfrm>
          <a:prstGeom prst="rect">
            <a:avLst/>
          </a:prstGeom>
          <a:ln w="0">
            <a:noFill/>
          </a:ln>
        </p:spPr>
      </p:pic>
      <p:pic>
        <p:nvPicPr>
          <p:cNvPr id="9" name="Image 207890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6019920" y="2895480"/>
            <a:ext cx="3047760" cy="2190240"/>
          </a:xfrm>
          <a:prstGeom prst="rect">
            <a:avLst/>
          </a:prstGeom>
          <a:ln w="0">
            <a:noFill/>
          </a:ln>
        </p:spPr>
      </p:pic>
      <p:pic>
        <p:nvPicPr>
          <p:cNvPr id="10" name="Image 207892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1447920" y="5029200"/>
            <a:ext cx="6171840" cy="1828440"/>
          </a:xfrm>
          <a:prstGeom prst="rect">
            <a:avLst/>
          </a:prstGeom>
          <a:ln w="0">
            <a:noFill/>
          </a:ln>
        </p:spPr>
      </p:pic>
      <p:pic>
        <p:nvPicPr>
          <p:cNvPr id="11" name="Image 207893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76320" y="733320"/>
            <a:ext cx="2990519" cy="2238120"/>
          </a:xfrm>
          <a:prstGeom prst="rect">
            <a:avLst/>
          </a:prstGeom>
          <a:ln w="0">
            <a:noFill/>
          </a:ln>
        </p:spPr>
      </p:pic>
      <p:pic>
        <p:nvPicPr>
          <p:cNvPr id="12" name="Image 207895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2940120" y="743040"/>
            <a:ext cx="2763360" cy="2238120"/>
          </a:xfrm>
          <a:prstGeom prst="rect">
            <a:avLst/>
          </a:prstGeom>
          <a:ln w="0">
            <a:noFill/>
          </a:ln>
        </p:spPr>
      </p:pic>
      <p:pic>
        <p:nvPicPr>
          <p:cNvPr id="13" name="Image 207897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5619600" y="1028879"/>
            <a:ext cx="3501720" cy="178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78184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611240" y="3971519"/>
            <a:ext cx="4357440" cy="2453400"/>
          </a:xfrm>
          <a:prstGeom prst="rect">
            <a:avLst/>
          </a:prstGeom>
          <a:ln w="0">
            <a:noFill/>
          </a:ln>
        </p:spPr>
      </p:pic>
      <p:sp>
        <p:nvSpPr>
          <p:cNvPr id="5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Частотная дисперсии в узкой полосе канала связи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7" name="Image 178181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4622400" y="930240"/>
            <a:ext cx="4265640" cy="2863080"/>
          </a:xfrm>
          <a:prstGeom prst="rect">
            <a:avLst/>
          </a:prstGeom>
          <a:ln w="0">
            <a:noFill/>
          </a:ln>
        </p:spPr>
      </p:pic>
      <p:pic>
        <p:nvPicPr>
          <p:cNvPr id="8" name="Image 178182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111240" y="765000"/>
            <a:ext cx="4460400" cy="3047760"/>
          </a:xfrm>
          <a:prstGeom prst="rect">
            <a:avLst/>
          </a:prstGeom>
          <a:ln w="0">
            <a:noFill/>
          </a:ln>
        </p:spPr>
      </p:pic>
      <p:pic>
        <p:nvPicPr>
          <p:cNvPr id="9" name="Image 178183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34920" y="3827519"/>
            <a:ext cx="4562280" cy="2914200"/>
          </a:xfrm>
          <a:prstGeom prst="rect">
            <a:avLst/>
          </a:prstGeom>
          <a:ln w="0">
            <a:noFill/>
          </a:ln>
        </p:spPr>
      </p:pic>
      <p:sp>
        <p:nvSpPr>
          <p:cNvPr id="10" name="Shape 178185" hidden="0"/>
          <p:cNvSpPr/>
          <p:nvPr isPhoto="0" userDrawn="0"/>
        </p:nvSpPr>
        <p:spPr bwMode="auto"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Shape 178186" hidden="0"/>
          <p:cNvSpPr/>
          <p:nvPr isPhoto="0" userDrawn="0"/>
        </p:nvSpPr>
        <p:spPr bwMode="auto">
          <a:xfrm>
            <a:off x="1079640" y="762120"/>
            <a:ext cx="35809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Bookman Old Style"/>
                <a:ea typeface="Times New Roman"/>
              </a:rPr>
              <a:t>SMF 28 (фирмы CORNING), 50 км 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2" name="Rectangle 8" hidden="0"/>
          <p:cNvSpPr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tIns="46080" rIns="92160" bIns="46080" anchor="ctr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0C1AB2F8-7F1D-4A1F-A087-E21F293B68D5}" type="slidenum">
              <a:rPr lang="ru-RU" sz="2800" b="1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 185359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914400" y="800280"/>
            <a:ext cx="7462440" cy="2777760"/>
          </a:xfrm>
          <a:prstGeom prst="rect">
            <a:avLst/>
          </a:prstGeom>
          <a:ln w="0">
            <a:noFill/>
          </a:ln>
        </p:spPr>
      </p:pic>
      <p:sp>
        <p:nvSpPr>
          <p:cNvPr id="6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Синтез компенсатора дисперсии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на базе фазового (всепропускающего) БИХ-фильтра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8" name="Object 6" descr="" hidden="0"/>
          <p:cNvPicPr/>
          <p:nvPr isPhoto="0" userDrawn="0"/>
        </p:nvPicPr>
        <p:blipFill>
          <a:blip r:embed="rId3"/>
          <a:srcRect l="7672" t="0" r="8394" b="41610"/>
          <a:stretch/>
        </p:blipFill>
        <p:spPr bwMode="auto">
          <a:xfrm>
            <a:off x="474840" y="3451320"/>
            <a:ext cx="4190760" cy="688680"/>
          </a:xfrm>
          <a:prstGeom prst="rect">
            <a:avLst/>
          </a:prstGeom>
          <a:ln w="0">
            <a:noFill/>
          </a:ln>
        </p:spPr>
      </p:pic>
      <p:pic>
        <p:nvPicPr>
          <p:cNvPr id="9" name="Object 8" descr="" hidden="0"/>
          <p:cNvPicPr/>
          <p:nvPr isPhoto="0" userDrawn="0"/>
        </p:nvPicPr>
        <p:blipFill>
          <a:blip r:embed="rId4"/>
          <a:srcRect l="32655" t="0" r="0" b="0"/>
          <a:stretch/>
        </p:blipFill>
        <p:spPr bwMode="auto">
          <a:xfrm>
            <a:off x="689760" y="4819680"/>
            <a:ext cx="2512800" cy="517320"/>
          </a:xfrm>
          <a:prstGeom prst="rect">
            <a:avLst/>
          </a:prstGeom>
          <a:ln w="0">
            <a:noFill/>
          </a:ln>
        </p:spPr>
      </p:pic>
      <p:pic>
        <p:nvPicPr>
          <p:cNvPr id="10" name="Object 12" descr="" hidden="0"/>
          <p:cNvPicPr/>
          <p:nvPr isPhoto="0" userDrawn="0"/>
        </p:nvPicPr>
        <p:blipFill>
          <a:blip r:embed="rId5"/>
          <a:srcRect l="12352" t="0" r="0" b="0"/>
          <a:stretch/>
        </p:blipFill>
        <p:spPr bwMode="auto">
          <a:xfrm>
            <a:off x="745560" y="5505480"/>
            <a:ext cx="2646000" cy="514080"/>
          </a:xfrm>
          <a:prstGeom prst="rect">
            <a:avLst/>
          </a:prstGeom>
          <a:ln w="0">
            <a:noFill/>
          </a:ln>
        </p:spPr>
      </p:pic>
      <p:sp>
        <p:nvSpPr>
          <p:cNvPr id="11" name="Text Box 4" hidden="0"/>
          <p:cNvSpPr/>
          <p:nvPr isPhoto="0" userDrawn="0"/>
        </p:nvSpPr>
        <p:spPr bwMode="auto">
          <a:xfrm>
            <a:off x="76320" y="55792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(4)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" name="Text Box 4" hidden="0"/>
          <p:cNvSpPr/>
          <p:nvPr isPhoto="0" userDrawn="0"/>
        </p:nvSpPr>
        <p:spPr bwMode="auto">
          <a:xfrm>
            <a:off x="76320" y="489600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" name="Text Box 4" hidden="0"/>
          <p:cNvSpPr/>
          <p:nvPr isPhoto="0" userDrawn="0"/>
        </p:nvSpPr>
        <p:spPr bwMode="auto">
          <a:xfrm>
            <a:off x="92160" y="4305240"/>
            <a:ext cx="5173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4" name="Rectangle 10" hidden="0"/>
          <p:cNvSpPr/>
          <p:nvPr isPhoto="0" userDrawn="0"/>
        </p:nvSpPr>
        <p:spPr bwMode="auto">
          <a:xfrm>
            <a:off x="5091120" y="3578400"/>
            <a:ext cx="3976200" cy="30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1.  Центральная частота канала 500 Гц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2.  Линейность дисперсионной харак-  теристски  в  полосе  450-550 Гц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3.  Контроль устойчивости  по полю-сам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коэффициента  передачи  с  радиусами  не выше 0,9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4.  Длина  слова  коэффициентов фильтра  Wk= </a:t>
            </a: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бит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5.  Порядок фазового фильтра  N= 4</a:t>
            </a:r>
            <a:endParaRPr lang="ru-RU" sz="1600" b="0" strike="noStrike" spc="-1">
              <a:latin typeface="Arial"/>
            </a:endParaRPr>
          </a:p>
          <a:p>
            <a:pPr marL="343080" indent="-68544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6.  Частота дискретизации fs= 2 кГц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5" name="Объект 28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609480" y="6194520"/>
            <a:ext cx="3593880" cy="453600"/>
          </a:xfrm>
          <a:prstGeom prst="rect">
            <a:avLst/>
          </a:prstGeom>
          <a:ln w="0">
            <a:noFill/>
          </a:ln>
        </p:spPr>
      </p:pic>
      <p:pic>
        <p:nvPicPr>
          <p:cNvPr id="16" name="Image 185360" descr="" hidden="0"/>
          <p:cNvPicPr/>
          <p:nvPr isPhoto="0" userDrawn="0"/>
        </p:nvPicPr>
        <p:blipFill>
          <a:blip r:embed="rId7"/>
          <a:srcRect l="5381" t="0" r="0" b="0"/>
          <a:stretch/>
        </p:blipFill>
        <p:spPr bwMode="auto">
          <a:xfrm>
            <a:off x="539640" y="4260960"/>
            <a:ext cx="4111200" cy="482400"/>
          </a:xfrm>
          <a:prstGeom prst="rect">
            <a:avLst/>
          </a:prstGeom>
          <a:ln w="0">
            <a:noFill/>
          </a:ln>
        </p:spPr>
      </p:pic>
      <p:sp>
        <p:nvSpPr>
          <p:cNvPr id="17" name="Text Box 4" hidden="0"/>
          <p:cNvSpPr/>
          <p:nvPr isPhoto="0" userDrawn="0"/>
        </p:nvSpPr>
        <p:spPr bwMode="auto">
          <a:xfrm>
            <a:off x="114480" y="3695760"/>
            <a:ext cx="5173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" name="Text Box 4" hidden="0"/>
          <p:cNvSpPr/>
          <p:nvPr isPhoto="0" userDrawn="0"/>
        </p:nvSpPr>
        <p:spPr bwMode="auto">
          <a:xfrm>
            <a:off x="95400" y="61912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(5)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Синтез компенсатора с линейно возрастающей дисперсией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на базе фазового БИХ-фильтра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7" name="Image 186374" descr="" hidden="0"/>
          <p:cNvPicPr/>
          <p:nvPr isPhoto="0" userDrawn="0"/>
        </p:nvPicPr>
        <p:blipFill>
          <a:blip r:embed="rId2"/>
          <a:srcRect l="0" t="3077" r="0" b="0"/>
          <a:stretch/>
        </p:blipFill>
        <p:spPr bwMode="auto">
          <a:xfrm>
            <a:off x="266760" y="781200"/>
            <a:ext cx="8534160" cy="5648039"/>
          </a:xfrm>
          <a:prstGeom prst="rect">
            <a:avLst/>
          </a:prstGeom>
          <a:ln w="0">
            <a:noFill/>
          </a:ln>
        </p:spPr>
      </p:pic>
      <p:pic>
        <p:nvPicPr>
          <p:cNvPr id="8" name="Объект 28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914560" y="6423120"/>
            <a:ext cx="3593880" cy="45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3" hidden="0"/>
          <p:cNvSpPr/>
          <p:nvPr isPhoto="0" userDrawn="0"/>
        </p:nvSpPr>
        <p:spPr bwMode="auto">
          <a:xfrm>
            <a:off x="476280" y="781200"/>
            <a:ext cx="8363160" cy="45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Arial"/>
              </a:rPr>
              <a:t>I. </a:t>
            </a:r>
            <a:r>
              <a:rPr lang="ru-RU" sz="2200" b="1" u="sng" strike="noStrike" spc="-1">
                <a:solidFill>
                  <a:srgbClr val="025EA1"/>
                </a:solidFill>
                <a:latin typeface="Arial"/>
              </a:rPr>
              <a:t>Селективная способность</a:t>
            </a:r>
            <a:r>
              <a:rPr lang="ru-RU" sz="2200" b="1" strike="noStrike" spc="-1">
                <a:solidFill>
                  <a:srgbClr val="025EA1"/>
                </a:solidFill>
                <a:latin typeface="Arial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Arial"/>
              </a:rPr>
              <a:t>- обеспечение  совокупности  требуемых  характеристик в частотной области.</a:t>
            </a: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II.  </a:t>
            </a:r>
            <a:r>
              <a:rPr lang="en-US" sz="2200" b="1" u="sng" strike="noStrike" spc="-1">
                <a:solidFill>
                  <a:srgbClr val="025EA1"/>
                </a:solidFill>
                <a:latin typeface="Arial"/>
                <a:ea typeface="Arial"/>
              </a:rPr>
              <a:t>Частотная  дисперсия  сигнала</a:t>
            </a:r>
            <a:r>
              <a:rPr lang="ru-RU" sz="2200" b="1" strike="noStrike" spc="-1">
                <a:solidFill>
                  <a:srgbClr val="025EA1"/>
                </a:solidFill>
                <a:latin typeface="Arial"/>
                <a:ea typeface="Arial"/>
              </a:rPr>
              <a:t>  </a:t>
            </a: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в  линейном  цифровом  фильтре.</a:t>
            </a: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III. </a:t>
            </a:r>
            <a:r>
              <a:rPr lang="ru-RU" sz="2200" b="1" u="sng" strike="noStrike" spc="-1">
                <a:solidFill>
                  <a:srgbClr val="025EA1"/>
                </a:solidFill>
                <a:latin typeface="Arial"/>
                <a:ea typeface="Arial"/>
              </a:rPr>
              <a:t>Вычислительная сложность</a:t>
            </a: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 -  обеспечение   минимального  времени расчёта отклика цифрового фильтра при работе в реальном времени.</a:t>
            </a: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IV. </a:t>
            </a:r>
            <a:r>
              <a:rPr lang="ru-RU" sz="2200" b="1" u="sng" strike="noStrike" spc="-1">
                <a:solidFill>
                  <a:srgbClr val="025EA1"/>
                </a:solidFill>
                <a:latin typeface="Arial"/>
                <a:ea typeface="Arial"/>
              </a:rPr>
              <a:t>Динамический  диапазон  цифрового  фильтра.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Показатели качества линейного цифрового фильтра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Синтез цифрового компенсатора с линейно возрастающей дисперсией 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7" name="Image 195589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048120" y="855720"/>
            <a:ext cx="2990519" cy="2058480"/>
          </a:xfrm>
          <a:prstGeom prst="rect">
            <a:avLst/>
          </a:prstGeom>
          <a:ln w="0">
            <a:noFill/>
          </a:ln>
        </p:spPr>
      </p:pic>
      <p:pic>
        <p:nvPicPr>
          <p:cNvPr id="8" name="Image 195593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6058080" y="838080"/>
            <a:ext cx="3047760" cy="2114280"/>
          </a:xfrm>
          <a:prstGeom prst="rect">
            <a:avLst/>
          </a:prstGeom>
          <a:ln w="0">
            <a:noFill/>
          </a:ln>
        </p:spPr>
      </p:pic>
      <p:pic>
        <p:nvPicPr>
          <p:cNvPr id="9" name="Image 195595" descr="" hidden="0"/>
          <p:cNvPicPr/>
          <p:nvPr isPhoto="0" userDrawn="0"/>
        </p:nvPicPr>
        <p:blipFill>
          <a:blip r:embed="rId4"/>
          <a:srcRect l="3455" t="0" r="5885" b="0"/>
          <a:stretch/>
        </p:blipFill>
        <p:spPr bwMode="auto">
          <a:xfrm>
            <a:off x="19080" y="2935440"/>
            <a:ext cx="3790440" cy="2588760"/>
          </a:xfrm>
          <a:prstGeom prst="rect">
            <a:avLst/>
          </a:prstGeom>
          <a:ln w="0">
            <a:noFill/>
          </a:ln>
        </p:spPr>
      </p:pic>
      <p:pic>
        <p:nvPicPr>
          <p:cNvPr id="10" name="Image 195597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4011480" y="3162240"/>
            <a:ext cx="4827240" cy="2307960"/>
          </a:xfrm>
          <a:prstGeom prst="rect">
            <a:avLst/>
          </a:prstGeom>
          <a:ln w="0">
            <a:noFill/>
          </a:ln>
        </p:spPr>
      </p:pic>
      <p:pic>
        <p:nvPicPr>
          <p:cNvPr id="11" name="Image 195599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-12600" y="5470560"/>
            <a:ext cx="6370560" cy="1374120"/>
          </a:xfrm>
          <a:prstGeom prst="rect">
            <a:avLst/>
          </a:prstGeom>
          <a:ln w="0">
            <a:noFill/>
          </a:ln>
        </p:spPr>
      </p:pic>
      <p:pic>
        <p:nvPicPr>
          <p:cNvPr id="12" name="Image 195601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6386760" y="5880600"/>
            <a:ext cx="2390040" cy="554040"/>
          </a:xfrm>
          <a:prstGeom prst="rect">
            <a:avLst/>
          </a:prstGeom>
          <a:ln w="0">
            <a:noFill/>
          </a:ln>
        </p:spPr>
      </p:pic>
      <p:pic>
        <p:nvPicPr>
          <p:cNvPr id="13" name="Image 195602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9360" y="857160"/>
            <a:ext cx="2962080" cy="205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Синтез цифрового компенсатора с линейно падающей дисперсией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7" name="Image 188434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058040" y="5488920"/>
            <a:ext cx="6256440" cy="1407240"/>
          </a:xfrm>
          <a:prstGeom prst="rect">
            <a:avLst/>
          </a:prstGeom>
          <a:ln w="0">
            <a:noFill/>
          </a:ln>
        </p:spPr>
      </p:pic>
      <p:pic>
        <p:nvPicPr>
          <p:cNvPr id="8" name="Image 188435" descr="" hidden="0"/>
          <p:cNvPicPr/>
          <p:nvPr isPhoto="0" userDrawn="0"/>
        </p:nvPicPr>
        <p:blipFill>
          <a:blip r:embed="rId3"/>
          <a:srcRect l="2828" t="0" r="7316" b="0"/>
          <a:stretch/>
        </p:blipFill>
        <p:spPr bwMode="auto">
          <a:xfrm>
            <a:off x="-19080" y="2952720"/>
            <a:ext cx="3068280" cy="2534760"/>
          </a:xfrm>
          <a:prstGeom prst="rect">
            <a:avLst/>
          </a:prstGeom>
          <a:ln w="0">
            <a:noFill/>
          </a:ln>
        </p:spPr>
      </p:pic>
      <p:pic>
        <p:nvPicPr>
          <p:cNvPr id="9" name="Image 188436" descr="" hidden="0"/>
          <p:cNvPicPr/>
          <p:nvPr isPhoto="0" userDrawn="0"/>
        </p:nvPicPr>
        <p:blipFill>
          <a:blip r:embed="rId4"/>
          <a:srcRect l="2652" t="4346" r="6977" b="0"/>
          <a:stretch/>
        </p:blipFill>
        <p:spPr bwMode="auto">
          <a:xfrm>
            <a:off x="2990880" y="3048120"/>
            <a:ext cx="3130200" cy="2458800"/>
          </a:xfrm>
          <a:prstGeom prst="rect">
            <a:avLst/>
          </a:prstGeom>
          <a:ln w="0">
            <a:noFill/>
          </a:ln>
        </p:spPr>
      </p:pic>
      <p:pic>
        <p:nvPicPr>
          <p:cNvPr id="10" name="Image 188437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76320" y="816120"/>
            <a:ext cx="2971440" cy="2050560"/>
          </a:xfrm>
          <a:prstGeom prst="rect">
            <a:avLst/>
          </a:prstGeom>
          <a:ln w="0">
            <a:noFill/>
          </a:ln>
        </p:spPr>
      </p:pic>
      <p:pic>
        <p:nvPicPr>
          <p:cNvPr id="11" name="Image 188438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3124080" y="838080"/>
            <a:ext cx="2971440" cy="2057040"/>
          </a:xfrm>
          <a:prstGeom prst="rect">
            <a:avLst/>
          </a:prstGeom>
          <a:ln w="0">
            <a:noFill/>
          </a:ln>
        </p:spPr>
      </p:pic>
      <p:pic>
        <p:nvPicPr>
          <p:cNvPr id="12" name="Image 188439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6114960" y="838080"/>
            <a:ext cx="2971440" cy="2068200"/>
          </a:xfrm>
          <a:prstGeom prst="rect">
            <a:avLst/>
          </a:prstGeom>
          <a:ln w="0">
            <a:noFill/>
          </a:ln>
        </p:spPr>
      </p:pic>
      <p:pic>
        <p:nvPicPr>
          <p:cNvPr id="13" name="Image 188440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6076800" y="3086280"/>
            <a:ext cx="3028680" cy="241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Экспериментальное исследование фазовых корректоров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Shape 150578" hidden="0"/>
          <p:cNvSpPr/>
          <p:nvPr isPhoto="0" userDrawn="0"/>
        </p:nvSpPr>
        <p:spPr bwMode="auto">
          <a:xfrm>
            <a:off x="3076560" y="230976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Shape 150580" hidden="0"/>
          <p:cNvSpPr/>
          <p:nvPr isPhoto="0" userDrawn="0"/>
        </p:nvSpPr>
        <p:spPr bwMode="auto">
          <a:xfrm>
            <a:off x="3076560" y="230976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Shape 150582" hidden="0"/>
          <p:cNvSpPr/>
          <p:nvPr isPhoto="0" userDrawn="0"/>
        </p:nvSpPr>
        <p:spPr bwMode="auto">
          <a:xfrm>
            <a:off x="3076560" y="230976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Shape 150584" hidden="0"/>
          <p:cNvSpPr/>
          <p:nvPr isPhoto="0" userDrawn="0"/>
        </p:nvSpPr>
        <p:spPr bwMode="auto">
          <a:xfrm>
            <a:off x="3048120" y="228600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Shape 150586" hidden="0"/>
          <p:cNvSpPr/>
          <p:nvPr isPhoto="0" userDrawn="0"/>
        </p:nvSpPr>
        <p:spPr bwMode="auto">
          <a:xfrm>
            <a:off x="82440" y="4798440"/>
            <a:ext cx="8846640" cy="70272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  <a:ea typeface="Arial"/>
              </a:rPr>
              <a:t>Прохождение последовательности прямоугольных импульсов через исходный (слева) и скорректированный (справа) видеотракт 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2" name="Image 150590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228560" y="720720"/>
            <a:ext cx="4915080" cy="3686400"/>
          </a:xfrm>
          <a:prstGeom prst="rect">
            <a:avLst/>
          </a:prstGeom>
          <a:ln w="0">
            <a:noFill/>
          </a:ln>
        </p:spPr>
      </p:pic>
      <p:pic>
        <p:nvPicPr>
          <p:cNvPr id="13" name="Image 150589" descr="" hidden="0"/>
          <p:cNvPicPr/>
          <p:nvPr isPhoto="0" userDrawn="0"/>
        </p:nvPicPr>
        <p:blipFill>
          <a:blip r:embed="rId3"/>
          <a:srcRect l="0" t="0" r="7974" b="0"/>
          <a:stretch/>
        </p:blipFill>
        <p:spPr bwMode="auto">
          <a:xfrm>
            <a:off x="-161280" y="716040"/>
            <a:ext cx="4489200" cy="3658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Экспериментальное исследование фазовых корректоров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Shape 210949" hidden="0"/>
          <p:cNvSpPr/>
          <p:nvPr isPhoto="0" userDrawn="0"/>
        </p:nvSpPr>
        <p:spPr bwMode="auto">
          <a:xfrm>
            <a:off x="3076560" y="230976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Shape 210951" hidden="0"/>
          <p:cNvSpPr/>
          <p:nvPr isPhoto="0" userDrawn="0"/>
        </p:nvSpPr>
        <p:spPr bwMode="auto">
          <a:xfrm>
            <a:off x="3076560" y="230976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Shape 210953" hidden="0"/>
          <p:cNvSpPr/>
          <p:nvPr isPhoto="0" userDrawn="0"/>
        </p:nvSpPr>
        <p:spPr bwMode="auto">
          <a:xfrm>
            <a:off x="3076560" y="230976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Shape 210955" hidden="0"/>
          <p:cNvSpPr/>
          <p:nvPr isPhoto="0" userDrawn="0"/>
        </p:nvSpPr>
        <p:spPr bwMode="auto">
          <a:xfrm>
            <a:off x="3048120" y="228600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Shape 210958" hidden="0"/>
          <p:cNvSpPr/>
          <p:nvPr isPhoto="0" userDrawn="0"/>
        </p:nvSpPr>
        <p:spPr bwMode="auto">
          <a:xfrm>
            <a:off x="190440" y="5234400"/>
            <a:ext cx="8762760" cy="64044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Bookman Old Style"/>
                <a:ea typeface="Times New Roman"/>
              </a:rPr>
              <a:t>Измерение ФЧХ скорректированного видео (слева) и радио (справа) сигнальных трактов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" name="Shape 210961" hidden="0"/>
          <p:cNvSpPr/>
          <p:nvPr isPhoto="0" userDrawn="0"/>
        </p:nvSpPr>
        <p:spPr bwMode="auto">
          <a:xfrm>
            <a:off x="3119400" y="236700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" name="Image 210960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400" y="1354680"/>
            <a:ext cx="4571640" cy="3342960"/>
          </a:xfrm>
          <a:prstGeom prst="rect">
            <a:avLst/>
          </a:prstGeom>
          <a:ln w="0">
            <a:noFill/>
          </a:ln>
        </p:spPr>
      </p:pic>
      <p:sp>
        <p:nvSpPr>
          <p:cNvPr id="14" name="Shape 210963" hidden="0"/>
          <p:cNvSpPr/>
          <p:nvPr isPhoto="0" userDrawn="0"/>
        </p:nvSpPr>
        <p:spPr bwMode="auto">
          <a:xfrm>
            <a:off x="3119400" y="236700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Shape 210965" hidden="0"/>
          <p:cNvSpPr/>
          <p:nvPr isPhoto="0" userDrawn="0"/>
        </p:nvSpPr>
        <p:spPr bwMode="auto">
          <a:xfrm>
            <a:off x="3205080" y="242892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" name="Image 210964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4419720" y="1354680"/>
            <a:ext cx="4571640" cy="334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Научная новизна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Shape 176136" hidden="0"/>
          <p:cNvSpPr/>
          <p:nvPr isPhoto="0" userDrawn="0"/>
        </p:nvSpPr>
        <p:spPr bwMode="auto">
          <a:xfrm>
            <a:off x="152280" y="600480"/>
            <a:ext cx="8840160" cy="5980211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0" marR="0" indent="360044">
              <a:lnSpc>
                <a:spcPct val="114999"/>
              </a:lnSpc>
              <a:defRPr/>
            </a:pPr>
            <a:r>
              <a:rPr sz="1600"/>
              <a:t>- на основе всестороннего анализа систематических ошибок аналитических подходов к синтезу цифровых цепей коррекции фазовых искажений получена дискретная моде</a:t>
            </a:r>
            <a:r>
              <a:rPr sz="1600"/>
              <a:t>ль корректоров и компенсаторов дисперсии на основе цифровых фазовых фильтров, которая, в отличие от известных моделей, позволяет устранить ошибки аппроксимации требуемых характеристик и ошибки квантования параметров при практической реализации устройства; </a:t>
            </a:r>
            <a:br>
              <a:rPr sz="1600"/>
            </a:br>
            <a:endParaRPr sz="1600"/>
          </a:p>
          <a:p>
            <a:pPr marL="0" marR="0" indent="360044">
              <a:lnSpc>
                <a:spcPct val="114999"/>
              </a:lnSpc>
              <a:defRPr/>
            </a:pPr>
            <a:r>
              <a:rPr sz="1600"/>
              <a:t>- предложена методика синтеза рекурсивных фазовых фильтров непосредственно на квантованном целочисленном параметрическом</a:t>
            </a:r>
            <a:r>
              <a:rPr sz="1600"/>
              <a:t> пространстве с использованием поисковых методов нелинейного математического программирования, позволяющих находить технические решения фазовых корректоров и компенсаторов частотной дисперсии с учётом совокупности требований к их частотным характеристикам;</a:t>
            </a:r>
            <a:br>
              <a:rPr sz="1600"/>
            </a:br>
            <a:endParaRPr sz="1600"/>
          </a:p>
          <a:p>
            <a:pPr marL="0" marR="0" indent="360044">
              <a:lnSpc>
                <a:spcPct val="114999"/>
              </a:lnSpc>
              <a:defRPr/>
            </a:pPr>
            <a:r>
              <a:rPr sz="1600"/>
              <a:t>- получены целочисленные решения как для цифровых корректоров фазовых искажений сигнальных широкополосных (видеотрактов) и узкополосных (радиотрактов) трактов, так и для компенсаторов линейно возрастающей и лин</a:t>
            </a:r>
            <a:r>
              <a:rPr sz="1600"/>
              <a:t>ейно падающей частотно</a:t>
            </a:r>
            <a:r>
              <a:rPr sz="1600"/>
              <a:t>й дисперсии в линии связи. Устойчивость и работоспособность, отсутствие ошибок квантования коэффициентов при практической реализации, а также соответствие характеристик полученных фазовых фильтров теоретическим расчетам было подтверждено экспериментально. </a:t>
            </a:r>
            <a:r>
              <a:rPr sz="1600"/>
              <a:t>В отличие от решений, полученных другими методами, они обладают высоким быстродействием и малой вносимой в сигнал задержкой</a:t>
            </a:r>
            <a:r>
              <a:rPr sz="1600"/>
              <a:t>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Практическая значимость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Shape 211973" hidden="0"/>
          <p:cNvSpPr/>
          <p:nvPr isPhoto="0" userDrawn="0"/>
        </p:nvSpPr>
        <p:spPr bwMode="auto">
          <a:xfrm>
            <a:off x="152280" y="681120"/>
            <a:ext cx="8840232" cy="5980211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0" marR="0" indent="0" algn="just">
              <a:lnSpc>
                <a:spcPct val="114999"/>
              </a:lnSpc>
              <a:defRPr/>
            </a:pPr>
            <a:r>
              <a:rPr sz="1600"/>
              <a:t>	- предложенный метод синтеза позволяет получить решения с заданной конечной разрядностью коэффициентов, что </a:t>
            </a:r>
            <a:r>
              <a:rPr sz="1600"/>
              <a:t>позволяет избежать дополнительных операций округления или усечения при практической реализации фазового фильтра, а это, в свою очередь,</a:t>
            </a:r>
            <a:r>
              <a:rPr sz="1600"/>
              <a:t> приводит к нулевой ошибке квантования при его </a:t>
            </a:r>
            <a:r>
              <a:rPr sz="1600"/>
              <a:t>аппаратной </a:t>
            </a:r>
            <a:r>
              <a:rPr sz="1600"/>
              <a:t>реализации;</a:t>
            </a:r>
            <a:endParaRPr sz="1600"/>
          </a:p>
          <a:p>
            <a:pPr marL="0" marR="0" indent="0" algn="just">
              <a:lnSpc>
                <a:spcPct val="114999"/>
              </a:lnSpc>
              <a:defRPr/>
            </a:pPr>
            <a:r>
              <a:rPr sz="1600"/>
              <a:t>	- полученные в результате синтеза цифровые фазовые корректоры позволяют успешно компенсировать фазовые искажения как </a:t>
            </a:r>
            <a:r>
              <a:rPr sz="1600"/>
              <a:t>широкополосного </a:t>
            </a:r>
            <a:r>
              <a:rPr sz="1600"/>
              <a:t>видеотракта, так и </a:t>
            </a:r>
            <a:r>
              <a:rPr sz="1600"/>
              <a:t>узкополосного </a:t>
            </a:r>
            <a:r>
              <a:rPr sz="1600"/>
              <a:t>радиоканала;</a:t>
            </a:r>
            <a:endParaRPr sz="1600"/>
          </a:p>
          <a:p>
            <a:pPr marL="0" marR="0" indent="0" algn="just">
              <a:lnSpc>
                <a:spcPct val="114999"/>
              </a:lnSpc>
              <a:defRPr/>
            </a:pPr>
            <a:r>
              <a:rPr sz="1600"/>
              <a:t>	- разработанные алгоритмы требуют для</a:t>
            </a:r>
            <a:r>
              <a:rPr sz="1600"/>
              <a:t> их практической реализации небольших вычислительных ресурсов, что позволяет использовать их в системах реального времени;</a:t>
            </a:r>
            <a:endParaRPr sz="1600"/>
          </a:p>
          <a:p>
            <a:pPr marL="0" marR="0" indent="0" algn="just">
              <a:lnSpc>
                <a:spcPct val="114999"/>
              </a:lnSpc>
              <a:defRPr/>
            </a:pPr>
            <a:r>
              <a:rPr sz="1600"/>
              <a:t>	- разработан</a:t>
            </a:r>
            <a:r>
              <a:rPr sz="1600"/>
              <a:t>ные универсальная методика и программа расчёта отклика рекурсивного фазового фильтра, позволяет провести предварительную оценку вычислительных затрат при программной реализации фазовых корректоров и компенсаторов частотной дисперсии.</a:t>
            </a:r>
            <a:endParaRPr sz="1600"/>
          </a:p>
          <a:p>
            <a:pPr marL="0" marR="0" indent="0" algn="just">
              <a:lnSpc>
                <a:spcPct val="114999"/>
              </a:lnSpc>
              <a:defRPr/>
            </a:pPr>
            <a:endParaRPr sz="1600"/>
          </a:p>
          <a:p>
            <a:pPr marR="0" algn="just">
              <a:lnSpc>
                <a:spcPct val="114999"/>
              </a:lnSpc>
              <a:defRPr/>
            </a:pPr>
            <a:r>
              <a:rPr sz="1600"/>
              <a:t>	</a:t>
            </a:r>
            <a:r>
              <a:rPr sz="1600" b="1" u="sng"/>
              <a:t>Результаты диссертационного исследования использовались:</a:t>
            </a:r>
            <a:endParaRPr sz="1600" b="1" u="sng"/>
          </a:p>
          <a:p>
            <a:pPr marL="0" marR="0" indent="0" algn="just">
              <a:lnSpc>
                <a:spcPct val="114999"/>
              </a:lnSpc>
              <a:defRPr/>
            </a:pPr>
            <a:r>
              <a:rPr sz="1600"/>
              <a:t>- при оптимизации алгоритма для обработки сигналов с фазовой манипуляцией в рамках СЧ ОКР «ЦОС-ННГУ»;</a:t>
            </a:r>
            <a:endParaRPr sz="1600"/>
          </a:p>
          <a:p>
            <a:pPr>
              <a:lnSpc>
                <a:spcPct val="114999"/>
              </a:lnSpc>
              <a:defRPr/>
            </a:pPr>
            <a:r>
              <a:rPr sz="1600"/>
              <a:t>- </a:t>
            </a:r>
            <a:r>
              <a:rPr sz="1600"/>
              <a:t>в </a:t>
            </a:r>
            <a:r>
              <a:rPr sz="1600"/>
              <a:t>уч</a:t>
            </a:r>
            <a:r>
              <a:rPr sz="1600"/>
              <a:t>ебном процессе и научно-исследовательской работе на кафедр</a:t>
            </a:r>
            <a:r>
              <a:rPr sz="1600"/>
              <a:t>е радиотехники радиофизического факультета ННГУ им.Н.И.Лобачевского</a:t>
            </a:r>
            <a:r>
              <a:rPr sz="1600"/>
              <a:t>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/>
          <p:nvPr isPhoto="0" userDrawn="0"/>
        </p:nvSpPr>
        <p:spPr bwMode="auto">
          <a:xfrm flipH="0" flipV="0">
            <a:off x="214200" y="1008000"/>
            <a:ext cx="8714880" cy="58209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u="sng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 статей в журналах ВАК:</a:t>
            </a:r>
            <a:endParaRPr lang="ru-RU" sz="2000" b="0" strike="noStrike" spc="-1">
              <a:latin typeface="Arial"/>
            </a:endParaRPr>
          </a:p>
          <a:p>
            <a:pPr marL="0" marR="0" indent="360044">
              <a:defRPr/>
            </a:pPr>
            <a:r>
              <a:rPr lang="ru-RU" sz="1400">
                <a:latin typeface="Arial"/>
                <a:ea typeface="Arial"/>
                <a:cs typeface="Arial"/>
              </a:rPr>
              <a:t>Бугров, </a:t>
            </a:r>
            <a:r>
              <a:rPr lang="ru-RU" sz="1400">
                <a:latin typeface="Arial"/>
                <a:ea typeface="Arial"/>
                <a:cs typeface="Arial"/>
              </a:rPr>
              <a:t>В.Н. Синтез целочисленных цифровых КИХ-фильтров с линейной фазой / </a:t>
            </a:r>
            <a:r>
              <a:rPr lang="ru-RU" sz="1400">
                <a:latin typeface="Arial"/>
                <a:ea typeface="Arial"/>
                <a:cs typeface="Arial"/>
              </a:rPr>
              <a:t>В.Н.Бугров </a:t>
            </a:r>
            <a:r>
              <a:rPr lang="ru-RU" sz="1400">
                <a:latin typeface="Arial"/>
                <a:ea typeface="Arial"/>
                <a:cs typeface="Arial"/>
              </a:rPr>
              <a:t>Н.С.Морозов</a:t>
            </a:r>
            <a:r>
              <a:rPr lang="ru-RU" sz="1400">
                <a:latin typeface="Arial"/>
                <a:ea typeface="Arial"/>
                <a:cs typeface="Arial"/>
              </a:rPr>
              <a:t> // Цифровая обработка сигналов. —  2016. — №1. — С.14-19.</a:t>
            </a:r>
            <a:endParaRPr sz="1400">
              <a:latin typeface="Arial"/>
              <a:ea typeface="Arial"/>
              <a:cs typeface="Arial"/>
            </a:endParaRPr>
          </a:p>
          <a:p>
            <a:pPr marL="0" marR="0" indent="360044">
              <a:defRPr/>
            </a:pPr>
            <a:r>
              <a:rPr lang="ru-RU" sz="1400">
                <a:latin typeface="Arial"/>
                <a:ea typeface="Arial"/>
                <a:cs typeface="Arial"/>
              </a:rPr>
              <a:t>Морозов,</a:t>
            </a:r>
            <a:r>
              <a:rPr lang="ru-RU" sz="1400">
                <a:latin typeface="Arial"/>
                <a:ea typeface="Arial"/>
                <a:cs typeface="Arial"/>
              </a:rPr>
              <a:t> Н.С. Синтез фазовых корректоров на основе цифровых фазовых цепей / </a:t>
            </a:r>
            <a:r>
              <a:rPr lang="ru-RU" sz="1400">
                <a:latin typeface="Arial"/>
                <a:ea typeface="Arial"/>
                <a:cs typeface="Arial"/>
              </a:rPr>
              <a:t>Н.С.Морозов, В.Н. Бугров</a:t>
            </a:r>
            <a:r>
              <a:rPr lang="ru-RU" sz="1400">
                <a:latin typeface="Arial"/>
                <a:ea typeface="Arial"/>
                <a:cs typeface="Arial"/>
              </a:rPr>
              <a:t> // Проектирование и технология электронных средств. — 2020. — №4. —  С.15-22.</a:t>
            </a:r>
            <a:endParaRPr sz="1400">
              <a:latin typeface="Arial"/>
              <a:ea typeface="Arial"/>
              <a:cs typeface="Arial"/>
            </a:endParaRPr>
          </a:p>
          <a:p>
            <a:pPr marL="0" marR="0" indent="360044">
              <a:defRPr/>
            </a:pPr>
            <a:r>
              <a:rPr lang="ru-RU" sz="1400">
                <a:latin typeface="Arial"/>
                <a:ea typeface="Arial"/>
                <a:cs typeface="Arial"/>
              </a:rPr>
              <a:t>Фитасов </a:t>
            </a:r>
            <a:r>
              <a:rPr lang="ru-RU" sz="1400">
                <a:latin typeface="Arial"/>
                <a:ea typeface="Arial"/>
                <a:cs typeface="Arial"/>
              </a:rPr>
              <a:t>Е.С. Система синхронизации и локального позиционирования на базе беспроводных сетей / </a:t>
            </a:r>
            <a:r>
              <a:rPr lang="ru-RU" sz="1400">
                <a:latin typeface="Arial"/>
                <a:ea typeface="Arial"/>
                <a:cs typeface="Arial"/>
              </a:rPr>
              <a:t>Е.С.Фитасов, Д.Н.Ивлев, Н.С.Морозов, Д.В.Савельев</a:t>
            </a:r>
            <a:r>
              <a:rPr lang="ru-RU" sz="1400">
                <a:latin typeface="Arial"/>
                <a:ea typeface="Arial"/>
                <a:cs typeface="Arial"/>
              </a:rPr>
              <a:t> // Датчики и системы. — 2017. — № 8-9. — С.20-26.</a:t>
            </a:r>
            <a:endParaRPr sz="1400">
              <a:latin typeface="Arial"/>
              <a:ea typeface="Arial"/>
              <a:cs typeface="Arial"/>
            </a:endParaRPr>
          </a:p>
          <a:p>
            <a:pPr marL="0" marR="0" indent="360044">
              <a:defRPr/>
            </a:pPr>
            <a:r>
              <a:rPr lang="ru-RU" sz="1400">
                <a:latin typeface="Arial"/>
                <a:ea typeface="Arial"/>
                <a:cs typeface="Arial"/>
              </a:rPr>
              <a:t>Морозов </a:t>
            </a:r>
            <a:r>
              <a:rPr lang="ru-RU" sz="1400">
                <a:latin typeface="Arial"/>
                <a:ea typeface="Arial"/>
                <a:cs typeface="Arial"/>
              </a:rPr>
              <a:t>Н.С. Моделирование частотной дисперсии цифровых фильтров / </a:t>
            </a:r>
            <a:r>
              <a:rPr lang="ru-RU" sz="1400">
                <a:latin typeface="Arial"/>
                <a:ea typeface="Arial"/>
                <a:cs typeface="Arial"/>
              </a:rPr>
              <a:t>Н.С.Морозов</a:t>
            </a:r>
            <a:r>
              <a:rPr lang="ru-RU" sz="1400">
                <a:latin typeface="Arial"/>
                <a:ea typeface="Arial"/>
                <a:cs typeface="Arial"/>
              </a:rPr>
              <a:t> // Радиолокация. Результаты теоретических и экспериментальных исследований. — 2019. — Т.2. — С.122-132.</a:t>
            </a:r>
            <a:endParaRPr sz="1400">
              <a:latin typeface="Arial"/>
              <a:ea typeface="Arial"/>
              <a:cs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sz="1400">
                <a:latin typeface="Arial"/>
                <a:ea typeface="Arial"/>
                <a:cs typeface="Arial"/>
              </a:rPr>
              <a:t>Бугров, В.</a:t>
            </a:r>
            <a:r>
              <a:rPr sz="1400">
                <a:latin typeface="Arial"/>
                <a:ea typeface="Arial"/>
                <a:cs typeface="Arial"/>
              </a:rPr>
              <a:t>Н. </a:t>
            </a:r>
            <a:r>
              <a:rPr sz="1400">
                <a:latin typeface="Arial"/>
                <a:ea typeface="Arial"/>
                <a:cs typeface="Arial"/>
              </a:rPr>
              <a:t>Коррекция фазовых искажений в сигнальном тракте гидроакустического датчика</a:t>
            </a:r>
            <a:r>
              <a:rPr sz="1400">
                <a:latin typeface="Arial"/>
                <a:ea typeface="Arial"/>
                <a:cs typeface="Arial"/>
              </a:rPr>
              <a:t> /</a:t>
            </a:r>
            <a:r>
              <a:rPr lang="ru-RU" sz="1400">
                <a:latin typeface="Arial"/>
                <a:ea typeface="Arial"/>
                <a:cs typeface="Arial"/>
              </a:rPr>
              <a:t> </a:t>
            </a:r>
            <a:r>
              <a:rPr sz="1400">
                <a:latin typeface="Arial"/>
                <a:ea typeface="Arial"/>
                <a:cs typeface="Arial"/>
              </a:rPr>
              <a:t>В.Н.Бугров, Е.С.Фитасов, Н.С.Морозов, В.В.Сатаев</a:t>
            </a:r>
            <a:r>
              <a:rPr lang="ru-RU" sz="1400">
                <a:latin typeface="Arial"/>
                <a:ea typeface="Arial"/>
                <a:cs typeface="Arial"/>
              </a:rPr>
              <a:t> </a:t>
            </a:r>
            <a:r>
              <a:rPr sz="1400">
                <a:latin typeface="Arial"/>
                <a:ea typeface="Arial"/>
                <a:cs typeface="Arial"/>
              </a:rPr>
              <a:t> // </a:t>
            </a:r>
            <a:r>
              <a:rPr sz="1400">
                <a:latin typeface="Arial"/>
                <a:ea typeface="Arial"/>
                <a:cs typeface="Arial"/>
              </a:rPr>
              <a:t>Радиотехнические и телекоммуникационные системы</a:t>
            </a:r>
            <a:r>
              <a:rPr sz="1400">
                <a:latin typeface="Arial"/>
                <a:ea typeface="Arial"/>
                <a:cs typeface="Arial"/>
              </a:rPr>
              <a:t>. — 2021. — С.57-66</a:t>
            </a:r>
            <a:r>
              <a:rPr lang="ru-RU" sz="1400">
                <a:latin typeface="Arial"/>
                <a:ea typeface="Arial"/>
                <a:cs typeface="Arial"/>
              </a:rPr>
              <a:t>.</a:t>
            </a:r>
            <a:endParaRPr sz="1400">
              <a:latin typeface="Arial"/>
              <a:ea typeface="Arial"/>
              <a:cs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u="sng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sz="2000" b="1" u="sng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статьи в журналах, входящих в РИНЦ: </a:t>
            </a:r>
            <a:endParaRPr lang="ru-RU" sz="2000" b="0" strike="noStrike" spc="-1">
              <a:latin typeface="Arial"/>
            </a:endParaRPr>
          </a:p>
          <a:p>
            <a:pPr marL="0" marR="0" indent="360044">
              <a:defRPr/>
            </a:pP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Бугров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В.Н. Проектирование цифровых фильтров малой разрядности с целочисленными коэффициентами /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В.Н.Бугров, Н.С.Морозов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 // Современная электроника. — 2018. — №3. — С.56-63</a:t>
            </a:r>
            <a:r>
              <a:rPr sz="1400" b="0" i="0" u="none" strike="noStrike" cap="none" spc="0">
                <a:latin typeface="Arial"/>
                <a:ea typeface="Arial"/>
                <a:cs typeface="Arial"/>
              </a:rPr>
              <a:t> </a:t>
            </a:r>
            <a:endParaRPr sz="1400" b="0" i="0" u="none" strike="noStrike" cap="none" spc="0">
              <a:latin typeface="Arial"/>
              <a:ea typeface="Arial"/>
              <a:cs typeface="Arial"/>
            </a:endParaRPr>
          </a:p>
          <a:p>
            <a:pPr marL="0" marR="0" indent="360044">
              <a:defRPr/>
            </a:pP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Бугров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В.Н.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 Поисковые технологии проектирования целочисленных цифровых фильтров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/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В.Н.Бугров, Н.С.Морозов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 // Компоненты и технологии. —  2015. — №1. —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С.122-128</a:t>
            </a:r>
            <a:endParaRPr sz="1400" b="0" i="0" u="none" strike="noStrike" cap="none" spc="0">
              <a:latin typeface="Arial"/>
              <a:ea typeface="Arial"/>
              <a:cs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Бугров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В.Н.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 Фазовая линейность целочисленных КИХ-фильтров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/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В.Н.Бугров, Н.С.Морозов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 // Компоненты и технологии. — 2020. — №10. — </a:t>
            </a:r>
            <a:r>
              <a:rPr lang="ru-RU" sz="1400" b="0" i="0" u="none" strike="noStrike" cap="none" spc="0">
                <a:latin typeface="Arial"/>
                <a:ea typeface="Arial"/>
                <a:cs typeface="Arial"/>
              </a:rPr>
              <a:t>С.113-120.</a:t>
            </a:r>
            <a:endParaRPr sz="1400" b="0" i="0" u="none" strike="noStrike" cap="none" spc="0">
              <a:latin typeface="Arial"/>
              <a:ea typeface="Arial"/>
              <a:cs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2000" b="1" u="sng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 публикаций тезисов докладов конференций, входящие в РИНЦ</a:t>
            </a:r>
            <a:endParaRPr lang="en-US" sz="2000" b="1" u="sng" strike="noStrike" spc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endParaRPr sz="1400" b="0" strike="noStrike" spc="0">
              <a:latin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u="sng" strike="noStrike" spc="0">
                <a:solidFill>
                  <a:srgbClr val="000000"/>
                </a:solidFill>
                <a:latin typeface="Times New Roman"/>
                <a:ea typeface="Times New Roman"/>
              </a:rPr>
              <a:t>патент</a:t>
            </a:r>
            <a:r>
              <a:rPr lang="ru-RU" sz="2000" b="1" i="0" u="sng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RU2691528C1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систему бесконтактной передачи электроэнергии для дверей транспортного средства</a:t>
            </a:r>
            <a:endParaRPr lang="ru-RU" sz="2000" b="0" strike="noStrike" spc="0">
              <a:latin typeface="Arial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428760" y="633240"/>
            <a:ext cx="8286480" cy="3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По результатам работы б</a:t>
            </a:r>
            <a:r>
              <a:rPr lang="ru-RU" sz="2000" b="1" strike="noStrike" spc="-1">
                <a:solidFill>
                  <a:srgbClr val="000000"/>
                </a:solidFill>
                <a:latin typeface="Arial"/>
                <a:ea typeface="Arial"/>
              </a:rPr>
              <a:t>ыли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Arial"/>
                <a:ea typeface="Arial"/>
              </a:rPr>
              <a:t>опубликованы: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Список основных публикаций по теме работы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8" name="Прямая соединительная линия 10" hidden="0"/>
          <p:cNvSpPr/>
          <p:nvPr isPhoto="0" userDrawn="0"/>
        </p:nvSpPr>
        <p:spPr bwMode="auto">
          <a:xfrm flipV="1">
            <a:off x="0" y="609480"/>
            <a:ext cx="9154800" cy="9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/>
          <p:nvPr isPhoto="0" userDrawn="0"/>
        </p:nvSpPr>
        <p:spPr bwMode="auto">
          <a:xfrm>
            <a:off x="-11160" y="765000"/>
            <a:ext cx="9154800" cy="60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8584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12-я международная конференция «Перспективные технологии в средствах передачи информации» ПТСПИ-2017;</a:t>
            </a:r>
            <a:endParaRPr lang="ru-RU" sz="2000" b="0" strike="noStrike" spc="-1">
              <a:latin typeface="Arial"/>
            </a:endParaRPr>
          </a:p>
          <a:p>
            <a:pPr marL="28584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21-я международная научно-техническая конференция «Информационные системы и технологии» ИСТ-2017;</a:t>
            </a:r>
            <a:endParaRPr lang="ru-RU" sz="2000" b="0" strike="noStrike" spc="-1">
              <a:latin typeface="Arial"/>
            </a:endParaRPr>
          </a:p>
          <a:p>
            <a:pPr marL="28584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III научно-техническая конференция «Радиолокация. Теория и практика», ННИИРТ, 2017г.;</a:t>
            </a:r>
            <a:endParaRPr lang="ru-RU" sz="2000" b="0" strike="noStrike" spc="-1">
              <a:latin typeface="Arial"/>
            </a:endParaRPr>
          </a:p>
          <a:p>
            <a:pPr marL="28584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Двадцать первая научная конференция по радиофизике, ННГУ, 2017г.</a:t>
            </a:r>
            <a:endParaRPr lang="ru-RU" sz="2000" b="0" strike="noStrike" spc="-1">
              <a:latin typeface="Arial"/>
            </a:endParaRPr>
          </a:p>
          <a:p>
            <a:pPr marL="28584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18-я международная конференция «Цифровая обработка сигналов и ее применение» ДСПА-2016;</a:t>
            </a:r>
            <a:endParaRPr lang="ru-RU" sz="2000" b="0" strike="noStrike" spc="-1">
              <a:latin typeface="Arial"/>
            </a:endParaRPr>
          </a:p>
          <a:p>
            <a:pPr marL="28584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20-я международная научно-техническая конференция «Информационные системы и технологии» ИСТ-2016;</a:t>
            </a:r>
            <a:endParaRPr lang="ru-RU" sz="2000" b="0" strike="noStrike" spc="-1">
              <a:latin typeface="Arial"/>
            </a:endParaRPr>
          </a:p>
          <a:p>
            <a:pPr marL="28584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Двадцатая научная конференция по радиофизике, ННГУ, 2016г.;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5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Доклады на конференциях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7" name="Прямая соединительная линия 10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Положения, выносимые на защиту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Shape 130054" hidden="0"/>
          <p:cNvSpPr/>
          <p:nvPr isPhoto="0" userDrawn="0"/>
        </p:nvSpPr>
        <p:spPr bwMode="auto">
          <a:xfrm>
            <a:off x="146880" y="681120"/>
            <a:ext cx="8959680" cy="61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0" marR="0" indent="360044">
              <a:lnSpc>
                <a:spcPct val="114999"/>
              </a:lnSpc>
              <a:defRPr/>
            </a:pPr>
            <a:r>
              <a:rPr sz="1800"/>
              <a:t>Д</a:t>
            </a:r>
            <a:r>
              <a:rPr sz="1800"/>
              <a:t>искретная модель корректоров и компенсаторов дисперсии на основе цифровых фазовых фильтров позволя</a:t>
            </a:r>
            <a:r>
              <a:rPr sz="1800"/>
              <a:t>ет</a:t>
            </a:r>
            <a:r>
              <a:rPr sz="1800"/>
              <a:t> устранить ошибки аппроксимации и</a:t>
            </a:r>
            <a:r>
              <a:rPr sz="1800"/>
              <a:t> ошибки квантования параметров </a:t>
            </a:r>
            <a:r>
              <a:rPr sz="1800"/>
              <a:t>за счет </a:t>
            </a:r>
            <a:r>
              <a:rPr sz="1800"/>
              <a:t>табулированного представления </a:t>
            </a:r>
            <a:r>
              <a:rPr sz="1800"/>
              <a:t>требуемых характеристик</a:t>
            </a:r>
            <a:r>
              <a:rPr sz="1800"/>
              <a:t> и </a:t>
            </a:r>
            <a:r>
              <a:rPr sz="1800"/>
              <a:t>получения </a:t>
            </a:r>
            <a:r>
              <a:rPr sz="1800"/>
              <a:t>решения с заданной конечной разрядностью коэффициентов</a:t>
            </a:r>
            <a:r>
              <a:rPr sz="1800"/>
              <a:t> при практической реализации корректоров.</a:t>
            </a:r>
            <a:endParaRPr sz="1800"/>
          </a:p>
          <a:p>
            <a:pPr marL="0" marR="0" indent="360044">
              <a:lnSpc>
                <a:spcPct val="114999"/>
              </a:lnSpc>
              <a:defRPr/>
            </a:pPr>
            <a:endParaRPr sz="1800"/>
          </a:p>
          <a:p>
            <a:pPr marL="0" marR="0" indent="360044" algn="just">
              <a:lnSpc>
                <a:spcPct val="114999"/>
              </a:lnSpc>
              <a:defRPr/>
            </a:pPr>
            <a:r>
              <a:rPr sz="1800"/>
              <a:t>Методика синтеза рекурсивных фазовых корректоров и компенсаторов частотной дисперсии на дискретной сетке квантованных параметров с использованием поисковых методов нелинейного математического программирования </a:t>
            </a:r>
            <a:r>
              <a:rPr lang="ru-RU" sz="1800">
                <a:ea typeface="Times New Roman"/>
                <a:cs typeface="Times New Roman"/>
              </a:rPr>
              <a:t>позволяет</a:t>
            </a:r>
            <a:r>
              <a:rPr sz="1800"/>
              <a:t> находить технические решения с учётом, </a:t>
            </a:r>
            <a:r>
              <a:rPr sz="1800"/>
              <a:t>во-первых, </a:t>
            </a:r>
            <a:r>
              <a:rPr sz="1800"/>
              <a:t>совокупности требований к частотным характеристикам, </a:t>
            </a:r>
            <a:r>
              <a:rPr sz="1800"/>
              <a:t>а во-вторых, с учетом заданных аппаратных ограничений на разрядность коэффициентов.</a:t>
            </a:r>
            <a:endParaRPr sz="1800"/>
          </a:p>
          <a:p>
            <a:pPr marL="0" marR="0" indent="360044" algn="just">
              <a:lnSpc>
                <a:spcPct val="114999"/>
              </a:lnSpc>
              <a:defRPr/>
            </a:pPr>
            <a:endParaRPr sz="1800"/>
          </a:p>
          <a:p>
            <a:pPr marL="0" marR="0" indent="360044" algn="just">
              <a:lnSpc>
                <a:spcPct val="114999"/>
              </a:lnSpc>
              <a:defRPr/>
            </a:pPr>
            <a:r>
              <a:rPr sz="1800"/>
              <a:t>Алгоритм и программа расчёта отклика рекурсивного фазового фильтра, </a:t>
            </a:r>
            <a:r>
              <a:rPr sz="1800"/>
              <a:t>позволяют</a:t>
            </a:r>
            <a:r>
              <a:rPr sz="1800"/>
              <a:t> прове</a:t>
            </a:r>
            <a:r>
              <a:rPr sz="1800"/>
              <a:t>сти</a:t>
            </a:r>
            <a:r>
              <a:rPr sz="1800"/>
              <a:t> </a:t>
            </a:r>
            <a:r>
              <a:rPr sz="1800"/>
              <a:t>предварительную </a:t>
            </a:r>
            <a:r>
              <a:rPr sz="1800"/>
              <a:t>оценк</a:t>
            </a:r>
            <a:r>
              <a:rPr sz="1800"/>
              <a:t>у</a:t>
            </a:r>
            <a:r>
              <a:rPr sz="1800"/>
              <a:t> вычислительных затрат при программной реализации фазовых корректоров и компенсаторов.</a:t>
            </a:r>
            <a:endParaRPr sz="1800"/>
          </a:p>
          <a:p>
            <a:pPr>
              <a:lnSpc>
                <a:spcPct val="114999"/>
              </a:lnSpc>
              <a:defRPr/>
            </a:pPr>
            <a:r>
              <a:rPr sz="1800"/>
              <a:t>С</a:t>
            </a:r>
            <a:r>
              <a:rPr sz="1800"/>
              <a:t>интезированн</a:t>
            </a:r>
            <a:r>
              <a:rPr sz="1800"/>
              <a:t>ые</a:t>
            </a:r>
            <a:r>
              <a:rPr sz="1800"/>
              <a:t> рекурсивн</a:t>
            </a:r>
            <a:r>
              <a:rPr sz="1800"/>
              <a:t>ые</a:t>
            </a:r>
            <a:r>
              <a:rPr sz="1800"/>
              <a:t> фазов</a:t>
            </a:r>
            <a:r>
              <a:rPr sz="1800"/>
              <a:t>ые</a:t>
            </a:r>
            <a:r>
              <a:rPr sz="1800"/>
              <a:t> фильтр</a:t>
            </a:r>
            <a:r>
              <a:rPr sz="1800"/>
              <a:t>ы устойчивы,</a:t>
            </a:r>
            <a:r>
              <a:rPr sz="1800"/>
              <a:t> и</a:t>
            </a:r>
            <a:r>
              <a:rPr sz="1800"/>
              <a:t>х характеристики и быстродействие</a:t>
            </a:r>
            <a:r>
              <a:rPr sz="1800"/>
              <a:t> соответств</a:t>
            </a:r>
            <a:r>
              <a:rPr sz="1800"/>
              <a:t>уют</a:t>
            </a:r>
            <a:r>
              <a:rPr sz="1800"/>
              <a:t> проведенной оценке вычислительных затрат.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pic>
        <p:nvPicPr>
          <p:cNvPr id="5" name="Image 146435" descr="" hidden="0"/>
          <p:cNvPicPr/>
          <p:nvPr isPhoto="0" userDrawn="0"/>
        </p:nvPicPr>
        <p:blipFill>
          <a:blip r:embed="rId2"/>
          <a:srcRect l="0" t="0" r="30442" b="0"/>
          <a:stretch/>
        </p:blipFill>
        <p:spPr bwMode="auto">
          <a:xfrm>
            <a:off x="5791320" y="1402200"/>
            <a:ext cx="2717280" cy="759960"/>
          </a:xfrm>
          <a:prstGeom prst="rect">
            <a:avLst/>
          </a:prstGeom>
          <a:ln w="9524">
            <a:solidFill>
              <a:srgbClr val="FF0066"/>
            </a:solidFill>
            <a:round/>
          </a:ln>
        </p:spPr>
      </p:pic>
      <p:pic>
        <p:nvPicPr>
          <p:cNvPr id="6" name="Image 146439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76120" y="800280"/>
            <a:ext cx="4939560" cy="3490560"/>
          </a:xfrm>
          <a:prstGeom prst="rect">
            <a:avLst/>
          </a:prstGeom>
          <a:ln w="0">
            <a:noFill/>
          </a:ln>
        </p:spPr>
      </p:pic>
      <p:pic>
        <p:nvPicPr>
          <p:cNvPr id="7" name="Image 146441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5367960" y="5104440"/>
            <a:ext cx="3563640" cy="610920"/>
          </a:xfrm>
          <a:prstGeom prst="rect">
            <a:avLst/>
          </a:prstGeom>
          <a:ln w="0">
            <a:noFill/>
          </a:ln>
        </p:spPr>
      </p:pic>
      <p:pic>
        <p:nvPicPr>
          <p:cNvPr id="8" name="Image 146446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95400" y="4381560"/>
            <a:ext cx="5105160" cy="2057040"/>
          </a:xfrm>
          <a:prstGeom prst="rect">
            <a:avLst/>
          </a:prstGeom>
          <a:ln w="0">
            <a:noFill/>
          </a:ln>
        </p:spPr>
      </p:pic>
      <p:sp>
        <p:nvSpPr>
          <p:cNvPr id="9" name="Shape 146447" hidden="0"/>
          <p:cNvSpPr/>
          <p:nvPr isPhoto="0" userDrawn="0"/>
        </p:nvSpPr>
        <p:spPr bwMode="auto">
          <a:xfrm>
            <a:off x="457200" y="4586400"/>
            <a:ext cx="4568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" name="Rectangle 2" hidden="0"/>
          <p:cNvSpPr/>
          <p:nvPr isPhoto="0" userDrawn="0"/>
        </p:nvSpPr>
        <p:spPr bwMode="auto">
          <a:xfrm>
            <a:off x="0" y="0"/>
            <a:ext cx="9143640" cy="6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Частотная дисперсия сигнала в линейных цифровых фильтрах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" name="Прямая соединительная линия 8" hidden="0"/>
          <p:cNvSpPr/>
          <p:nvPr isPhoto="0" userDrawn="0"/>
        </p:nvSpPr>
        <p:spPr bwMode="auto">
          <a:xfrm>
            <a:off x="0" y="618840"/>
            <a:ext cx="9156600" cy="324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" name="Object 4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1676520" y="4572000"/>
            <a:ext cx="3123720" cy="73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6" hidden="0"/>
          <p:cNvSpPr/>
          <p:nvPr isPhoto="0" userDrawn="0"/>
        </p:nvSpPr>
        <p:spPr bwMode="auto">
          <a:xfrm flipH="0" flipV="0">
            <a:off x="320759" y="1985606"/>
            <a:ext cx="8208720" cy="466574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0" marR="0" indent="360044">
              <a:lnSpc>
                <a:spcPct val="150000"/>
              </a:lnSpc>
              <a:defRPr/>
            </a:pPr>
            <a:r>
              <a:rPr lang="ru-RU" sz="2000" b="1" u="sng" strike="noStrike" spc="-1">
                <a:solidFill>
                  <a:srgbClr val="000000"/>
                </a:solidFill>
                <a:latin typeface="Arial"/>
                <a:ea typeface="Arial"/>
              </a:rPr>
              <a:t>Задачи диссертационной работы:</a:t>
            </a:r>
            <a:endParaRPr lang="ru-RU" sz="2000" b="1" u="sng" strike="noStrike" spc="0">
              <a:solidFill>
                <a:srgbClr val="000000"/>
              </a:solidFill>
              <a:latin typeface="Arial"/>
              <a:ea typeface="Arial"/>
            </a:endParaRPr>
          </a:p>
          <a:p>
            <a:pPr marL="0" marR="0" indent="360044">
              <a:lnSpc>
                <a:spcPct val="114999"/>
              </a:lnSpc>
              <a:defRPr/>
            </a:pPr>
            <a:r>
              <a:rPr sz="1800"/>
              <a:t>- анализ систематических ошибок аналитического синтеза цифровых фазовых корректоров и компенсаторов частотной дисперсии и разработка дискретных моделей цифровых фазовых БИХ-фильтров с учётом требований к частотной дисперсии сигнала;</a:t>
            </a:r>
            <a:endParaRPr sz="1800"/>
          </a:p>
          <a:p>
            <a:pPr marL="0" marR="0" indent="360044" algn="just">
              <a:lnSpc>
                <a:spcPct val="114999"/>
              </a:lnSpc>
              <a:defRPr/>
            </a:pPr>
            <a:r>
              <a:rPr sz="1800"/>
              <a:t>- дискретный синтез корректоров фазовых искажений сигнальных видео и радиотрактов, реализованных на фазовых БИХ-фильтрах методами нелинейного математического программирования с заданной системой прямых и функциональных ограничений; </a:t>
            </a:r>
            <a:endParaRPr sz="1800"/>
          </a:p>
          <a:p>
            <a:pPr marL="0" marR="0" indent="360044" algn="just">
              <a:lnSpc>
                <a:spcPct val="114999"/>
              </a:lnSpc>
              <a:defRPr/>
            </a:pPr>
            <a:r>
              <a:rPr sz="1800"/>
              <a:t>- дискретный синтез компенсаторов линейно возрастающей и линейно падающей частотной дисперсии в высокоскоростных линиях передачи; </a:t>
            </a:r>
            <a:endParaRPr sz="1800"/>
          </a:p>
          <a:p>
            <a:pPr marL="0" marR="0" indent="360044" algn="just">
              <a:lnSpc>
                <a:spcPct val="114999"/>
              </a:lnSpc>
              <a:defRPr/>
            </a:pPr>
            <a:r>
              <a:rPr sz="1800"/>
              <a:t>- тестовое модельное и экспериментальное исследование синтезированных квантованных корректоров фазовых искажений широкополосных видео- и узкополосных радиотрактов.</a:t>
            </a:r>
            <a:endParaRPr sz="1800"/>
          </a:p>
        </p:txBody>
      </p:sp>
      <p:sp>
        <p:nvSpPr>
          <p:cNvPr id="5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Text Box 6" hidden="0"/>
          <p:cNvSpPr/>
          <p:nvPr isPhoto="0" userDrawn="0"/>
        </p:nvSpPr>
        <p:spPr bwMode="auto">
          <a:xfrm>
            <a:off x="340560" y="644400"/>
            <a:ext cx="8523720" cy="171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u="sng" strike="noStrike" spc="-1">
                <a:solidFill>
                  <a:srgbClr val="000000"/>
                </a:solidFill>
                <a:latin typeface="Arial"/>
              </a:rPr>
              <a:t>Целью работы</a:t>
            </a:r>
            <a:r>
              <a:rPr lang="ru-RU" sz="2000" b="0" i="0" u="none" strike="noStrike" cap="non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является синтез корректоров и компенсаторов частотной дисперсии широкополосных и узкополосных каналов связи на основе цифровых фазовых фильтров с учётом возможности их реализации на целочисленных цифровых платформах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2000" b="0" i="0" u="none" strike="noStrike" cap="none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Rectangle 2" hidden="0"/>
          <p:cNvSpPr/>
          <p:nvPr isPhoto="0" userDrawn="0"/>
        </p:nvSpPr>
        <p:spPr bwMode="auto">
          <a:xfrm>
            <a:off x="0" y="0"/>
            <a:ext cx="9143640" cy="6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Цель и задачи исследовательской работы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8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41329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990720"/>
            <a:ext cx="4343040" cy="2634840"/>
          </a:xfrm>
          <a:prstGeom prst="rect">
            <a:avLst/>
          </a:prstGeom>
          <a:ln w="0">
            <a:noFill/>
          </a:ln>
        </p:spPr>
      </p:pic>
      <p:sp>
        <p:nvSpPr>
          <p:cNvPr id="5" name="Shape 141328" hidden="0"/>
          <p:cNvSpPr/>
          <p:nvPr isPhoto="0" userDrawn="0"/>
        </p:nvSpPr>
        <p:spPr bwMode="auto">
          <a:xfrm>
            <a:off x="3989160" y="838080"/>
            <a:ext cx="5307840" cy="33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04920" algn="ctr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u="sng" strike="noStrike" spc="-1">
                <a:solidFill>
                  <a:srgbClr val="000000"/>
                </a:solidFill>
                <a:latin typeface="Calibri"/>
              </a:rPr>
              <a:t>Недостатки вещественного описания и классических методов синтеза</a:t>
            </a:r>
            <a:endParaRPr lang="ru-RU" sz="2000" b="0" strike="noStrike" spc="-1">
              <a:latin typeface="Arial"/>
            </a:endParaRPr>
          </a:p>
          <a:p>
            <a:pPr marL="304920">
              <a:lnSpc>
                <a:spcPct val="60000"/>
              </a:lnSpc>
              <a:tabLst>
                <a:tab pos="0" algn="l"/>
              </a:tabLst>
              <a:defRPr/>
            </a:pPr>
            <a:endParaRPr lang="ru-RU" sz="2000" b="0" strike="noStrike" spc="-1">
              <a:latin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1. Невозможен  расчёт  частотной дисперсии при аналитической H(z) </a:t>
            </a:r>
            <a:endParaRPr lang="ru-RU" sz="1800" b="0" strike="noStrike" spc="-1">
              <a:latin typeface="Arial"/>
            </a:endParaRPr>
          </a:p>
          <a:p>
            <a:pPr marL="304920">
              <a:lnSpc>
                <a:spcPct val="50000"/>
              </a:lnSpc>
              <a:tabLst>
                <a:tab pos="0" algn="l"/>
              </a:tabLst>
              <a:defRPr/>
            </a:pPr>
            <a:endParaRPr lang="ru-RU" sz="1800" b="0" strike="noStrike" spc="-1">
              <a:latin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2. Нельзя реализовать ЧХ  произвольной формы  </a:t>
            </a:r>
            <a:endParaRPr lang="ru-RU" sz="1800" b="0" strike="noStrike" spc="-1">
              <a:latin typeface="Arial"/>
            </a:endParaRPr>
          </a:p>
          <a:p>
            <a:pPr marL="304920">
              <a:lnSpc>
                <a:spcPct val="50000"/>
              </a:lnSpc>
              <a:tabLst>
                <a:tab pos="0" algn="l"/>
              </a:tabLst>
              <a:defRPr/>
            </a:pPr>
            <a:endParaRPr lang="ru-RU" sz="1800" b="0" strike="noStrike" spc="-1">
              <a:latin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3. Неустранимая ошибка квантования коэффициентов при реализации</a:t>
            </a:r>
            <a:endParaRPr lang="ru-RU" sz="1800" b="0" strike="noStrike" spc="-1">
              <a:latin typeface="Arial"/>
            </a:endParaRPr>
          </a:p>
          <a:p>
            <a:pPr marL="304920">
              <a:lnSpc>
                <a:spcPct val="50000"/>
              </a:lnSpc>
              <a:tabLst>
                <a:tab pos="0" algn="l"/>
              </a:tabLst>
              <a:defRPr/>
            </a:pPr>
            <a:endParaRPr lang="ru-RU" sz="1800" b="0" strike="noStrike" spc="-1">
              <a:latin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4. Высокие вычислительные затраты  в фильтрах с вещественными коэфф.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6" name="Shape 141316" hidden="0"/>
          <p:cNvSpPr/>
          <p:nvPr isPhoto="0" userDrawn="0"/>
        </p:nvSpPr>
        <p:spPr bwMode="auto">
          <a:xfrm>
            <a:off x="4970160" y="4747320"/>
            <a:ext cx="43848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1" i="1" strike="noStrike" spc="-1" baseline="-25000">
                <a:solidFill>
                  <a:srgbClr val="000000"/>
                </a:solidFill>
                <a:latin typeface="Arial"/>
              </a:rPr>
              <a:t>k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ru-RU" sz="2000" b="1" i="1" strike="noStrike" spc="-1">
                <a:solidFill>
                  <a:srgbClr val="000000"/>
                </a:solidFill>
                <a:latin typeface="Arial"/>
              </a:rPr>
              <a:t>b</a:t>
            </a:r>
            <a:r>
              <a:rPr lang="en-US" sz="2000" b="1" i="1" strike="noStrike" spc="-1" baseline="-25000">
                <a:solidFill>
                  <a:srgbClr val="000000"/>
                </a:solidFill>
                <a:latin typeface="Arial"/>
              </a:rPr>
              <a:t>k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 – </a:t>
            </a:r>
            <a:r>
              <a:rPr lang="ru-RU" sz="1600" b="1" strike="noStrike" spc="-1">
                <a:solidFill>
                  <a:srgbClr val="000000"/>
                </a:solidFill>
                <a:latin typeface="Arial"/>
              </a:rPr>
              <a:t>вещественные коэффициенты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7" name="Image 141317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919840" y="5256360"/>
            <a:ext cx="1711080" cy="767879"/>
          </a:xfrm>
          <a:prstGeom prst="rect">
            <a:avLst/>
          </a:prstGeom>
          <a:ln w="0">
            <a:noFill/>
          </a:ln>
        </p:spPr>
      </p:pic>
      <p:pic>
        <p:nvPicPr>
          <p:cNvPr id="8" name="Image 141318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69480" y="4372560"/>
            <a:ext cx="4900320" cy="1079280"/>
          </a:xfrm>
          <a:prstGeom prst="rect">
            <a:avLst/>
          </a:prstGeom>
          <a:ln w="0">
            <a:noFill/>
          </a:ln>
        </p:spPr>
      </p:pic>
      <p:pic>
        <p:nvPicPr>
          <p:cNvPr id="9" name="Image 141323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-249840" y="5527800"/>
            <a:ext cx="4681080" cy="993240"/>
          </a:xfrm>
          <a:prstGeom prst="rect">
            <a:avLst/>
          </a:prstGeom>
          <a:ln w="0">
            <a:noFill/>
          </a:ln>
        </p:spPr>
      </p:pic>
      <p:sp>
        <p:nvSpPr>
          <p:cNvPr id="10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11" name="Rectangle 2" hidden="0"/>
          <p:cNvSpPr/>
          <p:nvPr isPhoto="0" userDrawn="0"/>
        </p:nvSpPr>
        <p:spPr bwMode="auto">
          <a:xfrm>
            <a:off x="0" y="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7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Цифровые фильтры с вещественными коэффициентами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" name="Прямая соединительная линия 8" hidden="0"/>
          <p:cNvSpPr/>
          <p:nvPr isPhoto="0" userDrawn="0"/>
        </p:nvSpPr>
        <p:spPr bwMode="auto">
          <a:xfrm flipV="1">
            <a:off x="0" y="730080"/>
            <a:ext cx="9154800" cy="9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Фазовые и  дисперсионные искажения БИХ-фильтров, синтезированных по аналоговому прототипу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Прямая соединительная линия 8" hidden="0"/>
          <p:cNvSpPr/>
          <p:nvPr isPhoto="0" userDrawn="0"/>
        </p:nvSpPr>
        <p:spPr bwMode="auto">
          <a:xfrm>
            <a:off x="0" y="771480"/>
            <a:ext cx="9156600" cy="288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Rectangle 14" hidden="0"/>
          <p:cNvSpPr/>
          <p:nvPr isPhoto="0" userDrawn="0"/>
        </p:nvSpPr>
        <p:spPr bwMode="auto">
          <a:xfrm>
            <a:off x="3331080" y="6445080"/>
            <a:ext cx="2249280" cy="336240"/>
          </a:xfrm>
          <a:prstGeom prst="rect">
            <a:avLst/>
          </a:prstGeom>
          <a:solidFill>
            <a:srgbClr val="CCEE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 anchor="ctr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Dmax = 5</a:t>
            </a:r>
            <a:r>
              <a:rPr lang="ru-RU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,9</a:t>
            </a: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ru-RU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мк</a:t>
            </a: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с/Гц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8" name="Image 148489" descr="" hidden="0"/>
          <p:cNvPicPr/>
          <p:nvPr isPhoto="0" userDrawn="0"/>
        </p:nvPicPr>
        <p:blipFill>
          <a:blip r:embed="rId2"/>
          <a:srcRect l="7121" t="0" r="3421" b="0"/>
          <a:stretch/>
        </p:blipFill>
        <p:spPr bwMode="auto">
          <a:xfrm>
            <a:off x="-14400" y="838080"/>
            <a:ext cx="9089280" cy="549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Целочисленная дискретизация коэффициентов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6" name="Image 163859" descr="" hidden="0"/>
          <p:cNvPicPr/>
          <p:nvPr isPhoto="0" userDrawn="0"/>
        </p:nvPicPr>
        <p:blipFill>
          <a:blip r:embed="rId2"/>
          <a:srcRect l="0" t="11635" r="0" b="0"/>
          <a:stretch/>
        </p:blipFill>
        <p:spPr bwMode="auto">
          <a:xfrm>
            <a:off x="-23760" y="685800"/>
            <a:ext cx="9167400" cy="6024240"/>
          </a:xfrm>
          <a:prstGeom prst="rect">
            <a:avLst/>
          </a:prstGeom>
          <a:ln w="0">
            <a:noFill/>
          </a:ln>
        </p:spPr>
      </p:pic>
      <p:sp>
        <p:nvSpPr>
          <p:cNvPr id="7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98688" hidden="0"/>
          <p:cNvSpPr/>
          <p:nvPr isPhoto="0" userDrawn="0"/>
        </p:nvSpPr>
        <p:spPr bwMode="auto">
          <a:xfrm>
            <a:off x="3088800" y="4646880"/>
            <a:ext cx="63000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i="1" strike="noStrike" spc="-1">
                <a:solidFill>
                  <a:srgbClr val="FF0066"/>
                </a:solidFill>
                <a:latin typeface="Bookman Old Style"/>
              </a:rPr>
              <a:t>АЧХ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5" name="Image 198685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186440" y="4118040"/>
            <a:ext cx="4880880" cy="2694240"/>
          </a:xfrm>
          <a:prstGeom prst="rect">
            <a:avLst/>
          </a:prstGeom>
          <a:ln w="0">
            <a:noFill/>
          </a:ln>
        </p:spPr>
      </p:pic>
      <p:sp>
        <p:nvSpPr>
          <p:cNvPr id="6" name="Прямая соединительная линия 24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Моделирование рекурсивного фазового корректора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8" name="Object 18" descr="" hidden="0"/>
          <p:cNvPicPr/>
          <p:nvPr isPhoto="0" userDrawn="0"/>
        </p:nvPicPr>
        <p:blipFill>
          <a:blip r:embed="rId3"/>
          <a:srcRect l="9351" t="0" r="0" b="0"/>
          <a:stretch/>
        </p:blipFill>
        <p:spPr bwMode="auto">
          <a:xfrm>
            <a:off x="873720" y="3152160"/>
            <a:ext cx="3800160" cy="917280"/>
          </a:xfrm>
          <a:prstGeom prst="rect">
            <a:avLst/>
          </a:prstGeom>
          <a:ln w="0">
            <a:noFill/>
          </a:ln>
        </p:spPr>
      </p:pic>
      <p:sp>
        <p:nvSpPr>
          <p:cNvPr id="9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pic>
        <p:nvPicPr>
          <p:cNvPr id="10" name="Image 198667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57240" y="838080"/>
            <a:ext cx="8016480" cy="1098720"/>
          </a:xfrm>
          <a:prstGeom prst="rect">
            <a:avLst/>
          </a:prstGeom>
          <a:ln w="0">
            <a:noFill/>
          </a:ln>
        </p:spPr>
      </p:pic>
      <p:pic>
        <p:nvPicPr>
          <p:cNvPr id="11" name="Image 198670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1054800" y="2042280"/>
            <a:ext cx="4476240" cy="568080"/>
          </a:xfrm>
          <a:prstGeom prst="rect">
            <a:avLst/>
          </a:prstGeom>
          <a:ln w="0">
            <a:noFill/>
          </a:ln>
        </p:spPr>
      </p:pic>
      <p:pic>
        <p:nvPicPr>
          <p:cNvPr id="12" name="Image 198672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1119600" y="2691720"/>
            <a:ext cx="2093400" cy="515520"/>
          </a:xfrm>
          <a:prstGeom prst="rect">
            <a:avLst/>
          </a:prstGeom>
          <a:ln w="0">
            <a:noFill/>
          </a:ln>
        </p:spPr>
      </p:pic>
      <p:sp>
        <p:nvSpPr>
          <p:cNvPr id="13" name="Text Box 9" hidden="0"/>
          <p:cNvSpPr/>
          <p:nvPr isPhoto="0" userDrawn="0"/>
        </p:nvSpPr>
        <p:spPr bwMode="auto">
          <a:xfrm>
            <a:off x="299160" y="2143080"/>
            <a:ext cx="533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4" name="Image 198675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4950720" y="3373560"/>
            <a:ext cx="3352320" cy="474480"/>
          </a:xfrm>
          <a:prstGeom prst="rect">
            <a:avLst/>
          </a:prstGeom>
          <a:ln w="0">
            <a:noFill/>
          </a:ln>
        </p:spPr>
      </p:pic>
      <p:sp>
        <p:nvSpPr>
          <p:cNvPr id="15" name="Shape 198686" hidden="0"/>
          <p:cNvSpPr/>
          <p:nvPr isPhoto="0" userDrawn="0"/>
        </p:nvSpPr>
        <p:spPr bwMode="auto">
          <a:xfrm>
            <a:off x="7785000" y="4310280"/>
            <a:ext cx="659879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i="1" strike="noStrike" spc="-1">
                <a:solidFill>
                  <a:srgbClr val="FF0066"/>
                </a:solidFill>
                <a:latin typeface="Bookman Old Style"/>
              </a:rPr>
              <a:t>ФЧХ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6" name="Image 198687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-198000" y="4003560"/>
            <a:ext cx="4429080" cy="2808720"/>
          </a:xfrm>
          <a:prstGeom prst="rect">
            <a:avLst/>
          </a:prstGeom>
          <a:ln w="0">
            <a:noFill/>
          </a:ln>
        </p:spPr>
      </p:pic>
      <p:sp>
        <p:nvSpPr>
          <p:cNvPr id="17" name="Shape 198689" hidden="0"/>
          <p:cNvSpPr/>
          <p:nvPr isPhoto="0" userDrawn="0"/>
        </p:nvSpPr>
        <p:spPr bwMode="auto">
          <a:xfrm>
            <a:off x="2693519" y="4986000"/>
            <a:ext cx="3949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200" b="1" strike="noStrike" spc="-1">
                <a:solidFill>
                  <a:srgbClr val="FF0066"/>
                </a:solidFill>
                <a:latin typeface="Arial"/>
              </a:rPr>
              <a:t>1.0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8" name="Text Box 9" hidden="0"/>
          <p:cNvSpPr/>
          <p:nvPr isPhoto="0" userDrawn="0"/>
        </p:nvSpPr>
        <p:spPr bwMode="auto">
          <a:xfrm>
            <a:off x="299160" y="2766600"/>
            <a:ext cx="5331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9" name="Text Box 9" hidden="0"/>
          <p:cNvSpPr/>
          <p:nvPr isPhoto="0" userDrawn="0"/>
        </p:nvSpPr>
        <p:spPr bwMode="auto">
          <a:xfrm>
            <a:off x="299160" y="3427920"/>
            <a:ext cx="5331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4806" descr="" hidden="0"/>
          <p:cNvPicPr/>
          <p:nvPr isPhoto="0" userDrawn="0"/>
        </p:nvPicPr>
        <p:blipFill>
          <a:blip r:embed="rId2"/>
          <a:srcRect l="23591" t="25685" r="23369" b="28236"/>
          <a:stretch/>
        </p:blipFill>
        <p:spPr bwMode="auto">
          <a:xfrm>
            <a:off x="4182840" y="3519360"/>
            <a:ext cx="4673160" cy="3400200"/>
          </a:xfrm>
          <a:prstGeom prst="rect">
            <a:avLst/>
          </a:prstGeom>
          <a:ln w="0">
            <a:noFill/>
          </a:ln>
        </p:spPr>
      </p:pic>
      <p:sp>
        <p:nvSpPr>
          <p:cNvPr id="5" name="Text Box 5" hidden="0"/>
          <p:cNvSpPr/>
          <p:nvPr isPhoto="0" userDrawn="0"/>
        </p:nvSpPr>
        <p:spPr bwMode="auto">
          <a:xfrm>
            <a:off x="4952880" y="635040"/>
            <a:ext cx="3580920" cy="30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При расчёте отклика рекурсивного ЦФК используется минимальное количество базовых операций, причём все эти операции целочисленные. Общее число тактов ЦПУ, необходимых для вычисления в реальном времени отклика  каскадного рекурсивного ЦФК на МК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MSP430F1611 составило 43 + 92*m  тактов, где</a:t>
            </a: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m</a:t>
            </a: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–</a:t>
            </a: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число</a:t>
            </a: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каскадов ЦФК. 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6" name="Прямая соединительная линия 24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Rectangle 2" hidden="0"/>
          <p:cNvSpPr/>
          <p:nvPr isPhoto="0" userDrawn="0"/>
        </p:nvSpPr>
        <p:spPr bwMode="auto">
          <a:xfrm>
            <a:off x="0" y="0"/>
            <a:ext cx="9143640" cy="6328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</a:rPr>
              <a:t>Программа расчёта отклика ЦФК и оценка вычислительных затрат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8" name="Shape 204805" hidden="0"/>
          <p:cNvSpPr/>
          <p:nvPr isPhoto="0" userDrawn="0"/>
        </p:nvSpPr>
        <p:spPr bwMode="auto">
          <a:xfrm>
            <a:off x="343080" y="762120"/>
            <a:ext cx="4686120" cy="60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#define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IIR16_NBIQ 2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const short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IIR16_COEFF[6*IIR16_NBIQ+1]={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-29,128,-32,29,32,7,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 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-28,128,44,28,-44,7}; 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DBuffer[2*IIR16_NBIQ+1]; 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EBuffer[2*IIR16_NBIQ+1];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IIR_Filtr(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Data) {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int32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temp;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*COEFF=(short*)IIR16_COEFF;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*D = (short*)DBuffer;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*E = (short*)EBuffer;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Xc, pvalue;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i;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   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 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pvalue = (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)Data;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for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(i=0;i&lt;IIR16_NBIQ;i++){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Xc = pvalue;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temp =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(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)(*COEFF++)*Xc + </a:t>
            </a:r>
            <a:br>
              <a:rPr/>
            </a:b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(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)(*COEFF++)*(*D++) + 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  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(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)(*COEFF++)*(*D--) +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(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)(*COEFF++)*(*E++)+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   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(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)(*COEFF++)*(*E--);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*D++ = *D;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*E++ = *E;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pvalue = (</a:t>
            </a:r>
            <a:r>
              <a:rPr lang="ru-RU" sz="1300" b="1" strike="noStrike" spc="-1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)(temp&gt;&gt;*COEFF++);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*D++ = Xc;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*E++ = pvalue; </a:t>
            </a:r>
            <a:br>
              <a:rPr/>
            </a:b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 }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300" b="1" strike="noStrike" spc="-1">
                <a:solidFill>
                  <a:srgbClr val="00B050"/>
                </a:solidFill>
                <a:latin typeface="Arial"/>
                <a:ea typeface="Courier New"/>
              </a:rPr>
              <a:t>return </a:t>
            </a:r>
            <a:r>
              <a:rPr lang="en-US" sz="1300" b="1" strike="noStrike" spc="-1">
                <a:solidFill>
                  <a:srgbClr val="000000"/>
                </a:solidFill>
                <a:latin typeface="Arial"/>
                <a:ea typeface="Courier New"/>
              </a:rPr>
              <a:t>(</a:t>
            </a:r>
            <a:r>
              <a:rPr lang="en-US" sz="1300" b="1" strike="noStrike" spc="-1">
                <a:solidFill>
                  <a:srgbClr val="00B050"/>
                </a:solidFill>
                <a:latin typeface="Arial"/>
                <a:ea typeface="Courier New"/>
              </a:rPr>
              <a:t>int</a:t>
            </a:r>
            <a:r>
              <a:rPr lang="en-US" sz="1300" b="1" strike="noStrike" spc="-1">
                <a:solidFill>
                  <a:srgbClr val="000000"/>
                </a:solidFill>
                <a:latin typeface="Arial"/>
                <a:ea typeface="Courier New"/>
              </a:rPr>
              <a:t>) pvalue; </a:t>
            </a: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Courier New"/>
              </a:rPr>
              <a:t> </a:t>
            </a:r>
            <a:br>
              <a:rPr/>
            </a:br>
            <a:r>
              <a:rPr lang="en-US" sz="1300" b="1" strike="noStrike" spc="-1">
                <a:solidFill>
                  <a:srgbClr val="000000"/>
                </a:solidFill>
                <a:latin typeface="Arial"/>
                <a:ea typeface="Courier New"/>
              </a:rPr>
              <a:t>}</a:t>
            </a:r>
            <a:endParaRPr lang="ru-RU" sz="1300" b="0" strike="noStrike" spc="-1">
              <a:latin typeface="Arial"/>
            </a:endParaRPr>
          </a:p>
        </p:txBody>
      </p:sp>
      <p:sp>
        <p:nvSpPr>
          <p:cNvPr id="9" name="Rectangle 8" hidden="0"/>
          <p:cNvSpPr txBox="1"/>
          <p:nvPr isPhoto="0" userDrawn="0"/>
        </p:nvSpPr>
        <p:spPr bwMode="auto">
          <a:xfrm>
            <a:off x="7162920" y="6477120"/>
            <a:ext cx="1904759" cy="304560"/>
          </a:xfrm>
          <a:prstGeom prst="rect">
            <a:avLst/>
          </a:prstGeom>
          <a:noFill/>
          <a:ln w="0">
            <a:noFill/>
          </a:ln>
        </p:spPr>
        <p:txBody>
          <a:bodyPr lIns="92160" tIns="46080" rIns="92160" bIns="46080" anchor="ctr">
            <a:noAutofit/>
          </a:bodyPr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ONLYOFFICE/6.3.1.56</Application>
  <DocSecurity>0</DocSecurity>
  <PresentationFormat/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dc:identifier/>
  <dc:language>ru-RU</dc:language>
  <cp:lastModifiedBy/>
  <cp:revision>9</cp:revision>
  <dcterms:modified xsi:type="dcterms:W3CDTF">2021-12-08T16:17:33Z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28</vt:i4>
  </property>
  <property fmtid="{D5CDD505-2E9C-101B-9397-08002B2CF9AE}" pid="4" name="PresentationFormat">
    <vt:lpwstr>On-screen Show (4:3)</vt:lpwstr>
  </property>
  <property fmtid="{D5CDD505-2E9C-101B-9397-08002B2CF9AE}" pid="5" name="Slides">
    <vt:i4>28</vt:i4>
  </property>
</Properties>
</file>