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86" r:id="rId2"/>
    <p:sldId id="689" r:id="rId3"/>
    <p:sldId id="692" r:id="rId4"/>
    <p:sldId id="691" r:id="rId5"/>
    <p:sldId id="343" r:id="rId6"/>
    <p:sldId id="344" r:id="rId7"/>
    <p:sldId id="345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1" autoAdjust="0"/>
    <p:restoredTop sz="96949"/>
  </p:normalViewPr>
  <p:slideViewPr>
    <p:cSldViewPr snapToGrid="0" showGuides="1">
      <p:cViewPr varScale="1">
        <p:scale>
          <a:sx n="124" d="100"/>
          <a:sy n="124" d="100"/>
        </p:scale>
        <p:origin x="106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0E65D90-05C7-D569-5C00-49709635AF0C}"/>
              </a:ext>
            </a:extLst>
          </p:cNvPr>
          <p:cNvSpPr txBox="1"/>
          <p:nvPr/>
        </p:nvSpPr>
        <p:spPr>
          <a:xfrm>
            <a:off x="276342" y="946974"/>
            <a:ext cx="5453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6"/>
                </a:solidFill>
              </a:rPr>
              <a:t>XXX</a:t>
            </a:r>
            <a:endParaRPr kumimoji="1" lang="ja-JP" altLang="en-US" sz="1400">
              <a:solidFill>
                <a:schemeClr val="accent6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5026056-189A-462D-F503-CAD585B7DF9C}"/>
              </a:ext>
            </a:extLst>
          </p:cNvPr>
          <p:cNvSpPr txBox="1"/>
          <p:nvPr/>
        </p:nvSpPr>
        <p:spPr>
          <a:xfrm>
            <a:off x="276342" y="155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XXX</a:t>
            </a:r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66D25E-2919-E3C0-D065-9FC1EBDDA814}"/>
              </a:ext>
            </a:extLst>
          </p:cNvPr>
          <p:cNvSpPr/>
          <p:nvPr/>
        </p:nvSpPr>
        <p:spPr>
          <a:xfrm>
            <a:off x="2283408" y="2422688"/>
            <a:ext cx="1677030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ドキュメント推敲チーム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マネージャー</a:t>
            </a:r>
            <a:endParaRPr kumimoji="1" lang="en-US" altLang="ja-JP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0C75276-D2DF-7668-4AD2-9697F6B5AE33}"/>
              </a:ext>
            </a:extLst>
          </p:cNvPr>
          <p:cNvSpPr/>
          <p:nvPr/>
        </p:nvSpPr>
        <p:spPr>
          <a:xfrm>
            <a:off x="1799254" y="3315892"/>
            <a:ext cx="1121537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ドキュメント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リーダー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836D0A-07A8-0C3E-017D-841BBAD62C2E}"/>
              </a:ext>
            </a:extLst>
          </p:cNvPr>
          <p:cNvSpPr/>
          <p:nvPr/>
        </p:nvSpPr>
        <p:spPr>
          <a:xfrm>
            <a:off x="1512277" y="2028212"/>
            <a:ext cx="3244361" cy="32653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A9D8911-F9D7-BC6F-91EE-DA02742AEA4D}"/>
              </a:ext>
            </a:extLst>
          </p:cNvPr>
          <p:cNvSpPr txBox="1"/>
          <p:nvPr/>
        </p:nvSpPr>
        <p:spPr>
          <a:xfrm>
            <a:off x="2344954" y="1878986"/>
            <a:ext cx="155393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u="sng"/>
              <a:t>ドキュメント推敲チーム</a:t>
            </a:r>
          </a:p>
        </p:txBody>
      </p: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E64D16F6-0BB5-5DE7-DA26-B492CCF3B76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2500820" y="2694788"/>
            <a:ext cx="480307" cy="7619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C3ADF1CF-B705-C3F2-51D0-065437C4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91" y="3766855"/>
            <a:ext cx="514531" cy="514531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4AF7409-F2E7-6021-9B19-8189AE24B3EB}"/>
              </a:ext>
            </a:extLst>
          </p:cNvPr>
          <p:cNvSpPr txBox="1"/>
          <p:nvPr/>
        </p:nvSpPr>
        <p:spPr>
          <a:xfrm>
            <a:off x="2283408" y="42275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Document</a:t>
            </a:r>
          </a:p>
          <a:p>
            <a:r>
              <a:rPr kumimoji="1" lang="en-US" altLang="ja-JP" sz="900" dirty="0"/>
              <a:t>Intelligence</a:t>
            </a:r>
            <a:endParaRPr kumimoji="1" lang="ja-JP" altLang="en-US" sz="9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B8EF360-DF05-E38E-F0BA-726B3E911AFE}"/>
              </a:ext>
            </a:extLst>
          </p:cNvPr>
          <p:cNvSpPr/>
          <p:nvPr/>
        </p:nvSpPr>
        <p:spPr>
          <a:xfrm>
            <a:off x="3378192" y="3310136"/>
            <a:ext cx="1077447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ドキュメント</a:t>
            </a:r>
            <a:endParaRPr kumimoji="1" lang="en-US" altLang="ja-JP" sz="1100" dirty="0"/>
          </a:p>
          <a:p>
            <a:pPr algn="ctr"/>
            <a:r>
              <a:rPr kumimoji="1" lang="ja-JP" altLang="en-US" sz="1100"/>
              <a:t>レビュワー</a:t>
            </a:r>
            <a:endParaRPr kumimoji="1" lang="en-US" altLang="ja-JP" sz="1100" dirty="0"/>
          </a:p>
        </p:txBody>
      </p:sp>
      <p:cxnSp>
        <p:nvCxnSpPr>
          <p:cNvPr id="57" name="カギ線コネクタ 56">
            <a:extLst>
              <a:ext uri="{FF2B5EF4-FFF2-40B4-BE49-F238E27FC236}">
                <a16:creationId xmlns:a16="http://schemas.microsoft.com/office/drawing/2014/main" id="{07BCA932-8FB1-2092-C89E-9343332927A9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 rot="16200000" flipH="1">
            <a:off x="3282144" y="2675363"/>
            <a:ext cx="474551" cy="7949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19187D12-F7CE-0FFA-AD3D-95914AC05340}"/>
              </a:ext>
            </a:extLst>
          </p:cNvPr>
          <p:cNvSpPr/>
          <p:nvPr/>
        </p:nvSpPr>
        <p:spPr>
          <a:xfrm>
            <a:off x="4733618" y="2969831"/>
            <a:ext cx="1064385" cy="32653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547174-1FBB-3C41-C815-3AFCC4CC8E39}"/>
              </a:ext>
            </a:extLst>
          </p:cNvPr>
          <p:cNvSpPr/>
          <p:nvPr/>
        </p:nvSpPr>
        <p:spPr>
          <a:xfrm>
            <a:off x="178439" y="3319220"/>
            <a:ext cx="912964" cy="422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プランナー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9F4A51-0FD5-8B35-0DA6-512C897624A3}"/>
              </a:ext>
            </a:extLst>
          </p:cNvPr>
          <p:cNvSpPr/>
          <p:nvPr/>
        </p:nvSpPr>
        <p:spPr>
          <a:xfrm>
            <a:off x="179464" y="4175818"/>
            <a:ext cx="91296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計画レビュワー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2FC30EF-C62B-0480-0874-3EF70F6095F2}"/>
              </a:ext>
            </a:extLst>
          </p:cNvPr>
          <p:cNvSpPr/>
          <p:nvPr/>
        </p:nvSpPr>
        <p:spPr>
          <a:xfrm>
            <a:off x="4785072" y="3310463"/>
            <a:ext cx="959777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プログラマー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8512D05-DC72-BE54-1F6E-479278340BF8}"/>
              </a:ext>
            </a:extLst>
          </p:cNvPr>
          <p:cNvSpPr/>
          <p:nvPr/>
        </p:nvSpPr>
        <p:spPr>
          <a:xfrm>
            <a:off x="1284577" y="3319221"/>
            <a:ext cx="91296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Web</a:t>
            </a:r>
            <a:r>
              <a:rPr kumimoji="1" lang="ja-JP" altLang="en-US" sz="900"/>
              <a:t>検索チーム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マネージャー</a:t>
            </a:r>
            <a:endParaRPr kumimoji="1" lang="en-US" altLang="ja-JP" sz="9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69C1E49-ACE0-4838-1A75-69E06C313B06}"/>
              </a:ext>
            </a:extLst>
          </p:cNvPr>
          <p:cNvSpPr/>
          <p:nvPr/>
        </p:nvSpPr>
        <p:spPr>
          <a:xfrm>
            <a:off x="1284577" y="4167124"/>
            <a:ext cx="91296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Web</a:t>
            </a:r>
            <a:r>
              <a:rPr kumimoji="1" lang="ja-JP" altLang="en-US" sz="900"/>
              <a:t>検索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リサーチャー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C2EB418-A5FA-7A9B-502E-396469021E64}"/>
              </a:ext>
            </a:extLst>
          </p:cNvPr>
          <p:cNvSpPr/>
          <p:nvPr/>
        </p:nvSpPr>
        <p:spPr>
          <a:xfrm>
            <a:off x="2377045" y="3319219"/>
            <a:ext cx="1028846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社内</a:t>
            </a:r>
            <a:r>
              <a:rPr kumimoji="1" lang="en-US" altLang="ja-JP" sz="900" dirty="0"/>
              <a:t>doc</a:t>
            </a:r>
            <a:r>
              <a:rPr kumimoji="1" lang="ja-JP" altLang="en-US" sz="900"/>
              <a:t>検索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チームマネジャー</a:t>
            </a:r>
            <a:endParaRPr kumimoji="1" lang="en-US" altLang="ja-JP" sz="9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1CC72B5-6F8C-6785-F036-177AE5872D26}"/>
              </a:ext>
            </a:extLst>
          </p:cNvPr>
          <p:cNvSpPr/>
          <p:nvPr/>
        </p:nvSpPr>
        <p:spPr>
          <a:xfrm>
            <a:off x="2377046" y="4167122"/>
            <a:ext cx="1028847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社内</a:t>
            </a:r>
            <a:r>
              <a:rPr kumimoji="1" lang="en-US" altLang="ja-JP" sz="900" dirty="0"/>
              <a:t>doc</a:t>
            </a:r>
            <a:r>
              <a:rPr kumimoji="1" lang="ja-JP" altLang="en-US" sz="900"/>
              <a:t>検索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リサーチャー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12753F-C3CC-114C-6BD4-FB2F68373BC9}"/>
              </a:ext>
            </a:extLst>
          </p:cNvPr>
          <p:cNvSpPr/>
          <p:nvPr/>
        </p:nvSpPr>
        <p:spPr>
          <a:xfrm>
            <a:off x="5971066" y="3305223"/>
            <a:ext cx="91296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アナリスト</a:t>
            </a:r>
            <a:endParaRPr kumimoji="1" lang="en-US" altLang="ja-JP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41ACF80-6D03-2D2A-1564-D655C3EF0DE2}"/>
              </a:ext>
            </a:extLst>
          </p:cNvPr>
          <p:cNvSpPr/>
          <p:nvPr/>
        </p:nvSpPr>
        <p:spPr>
          <a:xfrm>
            <a:off x="5971066" y="4165614"/>
            <a:ext cx="91296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分析レビュワー</a:t>
            </a:r>
            <a:endParaRPr kumimoji="1" lang="en-US" altLang="ja-JP" sz="9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4097452-C21C-58C0-1B0E-8305A0D3F02C}"/>
              </a:ext>
            </a:extLst>
          </p:cNvPr>
          <p:cNvSpPr/>
          <p:nvPr/>
        </p:nvSpPr>
        <p:spPr>
          <a:xfrm>
            <a:off x="7165575" y="3319219"/>
            <a:ext cx="858730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レポートライター</a:t>
            </a:r>
            <a:endParaRPr kumimoji="1" lang="en-US" altLang="ja-JP" sz="9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2B236B6-2199-2F1D-557F-FB4F3FDD3317}"/>
              </a:ext>
            </a:extLst>
          </p:cNvPr>
          <p:cNvSpPr/>
          <p:nvPr/>
        </p:nvSpPr>
        <p:spPr>
          <a:xfrm>
            <a:off x="7156379" y="4170905"/>
            <a:ext cx="881700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レポート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レビュワー</a:t>
            </a:r>
            <a:endParaRPr kumimoji="1" lang="en-US" altLang="ja-JP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11E9BDD-0511-69F5-751A-DA5005C0459E}"/>
              </a:ext>
            </a:extLst>
          </p:cNvPr>
          <p:cNvSpPr/>
          <p:nvPr/>
        </p:nvSpPr>
        <p:spPr>
          <a:xfrm>
            <a:off x="3768505" y="1708134"/>
            <a:ext cx="1154191" cy="412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Chat</a:t>
            </a:r>
          </a:p>
          <a:p>
            <a:pPr algn="ctr"/>
            <a:r>
              <a:rPr kumimoji="1" lang="ja-JP" altLang="en-US" sz="1100"/>
              <a:t>マネージャー</a:t>
            </a:r>
            <a:endParaRPr kumimoji="1" lang="en-US" altLang="ja-JP" sz="11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93E0057-CF44-17A3-437A-BF883DF74F2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34922" y="3741482"/>
            <a:ext cx="1025" cy="43433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8B3CDDC-DE6E-DB11-A1DB-74EF25CDDBCA}"/>
              </a:ext>
            </a:extLst>
          </p:cNvPr>
          <p:cNvCxnSpPr>
            <a:cxnSpLocks/>
            <a:stCxn id="18" idx="2"/>
            <a:endCxn id="125" idx="0"/>
          </p:cNvCxnSpPr>
          <p:nvPr/>
        </p:nvCxnSpPr>
        <p:spPr>
          <a:xfrm>
            <a:off x="5264961" y="3723360"/>
            <a:ext cx="0" cy="4422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DEC29D4-9103-F00C-FC60-DFF4B27B55A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741059" y="3732118"/>
            <a:ext cx="0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767D35A-1506-D684-CE54-0E631F25297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891468" y="3732116"/>
            <a:ext cx="1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2E1070C-FB8C-D569-BE3E-6A848E249DE3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6427549" y="3718120"/>
            <a:ext cx="0" cy="4474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B23340A-DAA9-7826-7C0D-EFF90C7E793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594940" y="3732116"/>
            <a:ext cx="2289" cy="4387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F00EEE77-FD0A-B75A-E22E-C474453D4C92}"/>
              </a:ext>
            </a:extLst>
          </p:cNvPr>
          <p:cNvCxnSpPr>
            <a:cxnSpLocks/>
            <a:stCxn id="37" idx="2"/>
            <a:endCxn id="181" idx="0"/>
          </p:cNvCxnSpPr>
          <p:nvPr/>
        </p:nvCxnSpPr>
        <p:spPr>
          <a:xfrm rot="5400000">
            <a:off x="2131714" y="640305"/>
            <a:ext cx="733162" cy="36946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>
            <a:extLst>
              <a:ext uri="{FF2B5EF4-FFF2-40B4-BE49-F238E27FC236}">
                <a16:creationId xmlns:a16="http://schemas.microsoft.com/office/drawing/2014/main" id="{241F8F7E-5DC7-8190-CC85-47B2BC4DD980}"/>
              </a:ext>
            </a:extLst>
          </p:cNvPr>
          <p:cNvCxnSpPr>
            <a:cxnSpLocks/>
            <a:stCxn id="37" idx="2"/>
            <a:endCxn id="195" idx="0"/>
          </p:cNvCxnSpPr>
          <p:nvPr/>
        </p:nvCxnSpPr>
        <p:spPr>
          <a:xfrm rot="16200000" flipH="1">
            <a:off x="4463006" y="2003626"/>
            <a:ext cx="724406" cy="9592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B4FFEBEE-2E18-D163-9FCF-830DFEF7B9C8}"/>
              </a:ext>
            </a:extLst>
          </p:cNvPr>
          <p:cNvCxnSpPr>
            <a:cxnSpLocks/>
            <a:stCxn id="37" idx="2"/>
            <a:endCxn id="196" idx="0"/>
          </p:cNvCxnSpPr>
          <p:nvPr/>
        </p:nvCxnSpPr>
        <p:spPr>
          <a:xfrm rot="5400000">
            <a:off x="2696543" y="1205135"/>
            <a:ext cx="733162" cy="25649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81">
            <a:extLst>
              <a:ext uri="{FF2B5EF4-FFF2-40B4-BE49-F238E27FC236}">
                <a16:creationId xmlns:a16="http://schemas.microsoft.com/office/drawing/2014/main" id="{3DF9B15A-99EC-1D7D-4A35-656A7F163AFF}"/>
              </a:ext>
            </a:extLst>
          </p:cNvPr>
          <p:cNvCxnSpPr>
            <a:cxnSpLocks/>
            <a:stCxn id="37" idx="2"/>
            <a:endCxn id="197" idx="0"/>
          </p:cNvCxnSpPr>
          <p:nvPr/>
        </p:nvCxnSpPr>
        <p:spPr>
          <a:xfrm rot="5400000">
            <a:off x="3268062" y="1767898"/>
            <a:ext cx="724406" cy="143067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CE112F1-596D-DF4A-7AFD-08432F5707A1}"/>
              </a:ext>
            </a:extLst>
          </p:cNvPr>
          <p:cNvSpPr/>
          <p:nvPr/>
        </p:nvSpPr>
        <p:spPr>
          <a:xfrm>
            <a:off x="4785072" y="4165616"/>
            <a:ext cx="959777" cy="4128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プログラム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エグゼキューター</a:t>
            </a:r>
          </a:p>
        </p:txBody>
      </p:sp>
      <p:cxnSp>
        <p:nvCxnSpPr>
          <p:cNvPr id="210" name="カギ線コネクタ 209">
            <a:extLst>
              <a:ext uri="{FF2B5EF4-FFF2-40B4-BE49-F238E27FC236}">
                <a16:creationId xmlns:a16="http://schemas.microsoft.com/office/drawing/2014/main" id="{68AF38AE-B8CD-39E0-2751-0E3B485EF64F}"/>
              </a:ext>
            </a:extLst>
          </p:cNvPr>
          <p:cNvCxnSpPr>
            <a:cxnSpLocks/>
            <a:stCxn id="37" idx="2"/>
            <a:endCxn id="198" idx="0"/>
          </p:cNvCxnSpPr>
          <p:nvPr/>
        </p:nvCxnSpPr>
        <p:spPr>
          <a:xfrm rot="16200000" flipH="1">
            <a:off x="5035400" y="1431233"/>
            <a:ext cx="716241" cy="20958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カギ線コネクタ 214">
            <a:extLst>
              <a:ext uri="{FF2B5EF4-FFF2-40B4-BE49-F238E27FC236}">
                <a16:creationId xmlns:a16="http://schemas.microsoft.com/office/drawing/2014/main" id="{0379CC23-C1BF-91AF-C5A5-9F7E233089A2}"/>
              </a:ext>
            </a:extLst>
          </p:cNvPr>
          <p:cNvCxnSpPr>
            <a:cxnSpLocks/>
            <a:stCxn id="37" idx="2"/>
            <a:endCxn id="201" idx="0"/>
          </p:cNvCxnSpPr>
          <p:nvPr/>
        </p:nvCxnSpPr>
        <p:spPr>
          <a:xfrm rot="16200000" flipH="1">
            <a:off x="5613515" y="853117"/>
            <a:ext cx="734809" cy="327063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8D9AB2FF-6AB1-70BC-630A-1A57A8869E95}"/>
              </a:ext>
            </a:extLst>
          </p:cNvPr>
          <p:cNvSpPr/>
          <p:nvPr/>
        </p:nvSpPr>
        <p:spPr>
          <a:xfrm>
            <a:off x="121002" y="2978587"/>
            <a:ext cx="1012469" cy="32653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B635E9E7-AC5C-0FA2-7C91-591E181A2AAA}"/>
              </a:ext>
            </a:extLst>
          </p:cNvPr>
          <p:cNvSpPr/>
          <p:nvPr/>
        </p:nvSpPr>
        <p:spPr>
          <a:xfrm>
            <a:off x="1232070" y="2978588"/>
            <a:ext cx="1012469" cy="32653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7549C1F4-A24A-7F2D-4AD0-2EF7B921CA15}"/>
              </a:ext>
            </a:extLst>
          </p:cNvPr>
          <p:cNvSpPr/>
          <p:nvPr/>
        </p:nvSpPr>
        <p:spPr>
          <a:xfrm>
            <a:off x="2341293" y="2978589"/>
            <a:ext cx="1097756" cy="32653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09C8D2A3-1F40-33A3-B742-5BAD64915986}"/>
              </a:ext>
            </a:extLst>
          </p:cNvPr>
          <p:cNvSpPr/>
          <p:nvPr/>
        </p:nvSpPr>
        <p:spPr>
          <a:xfrm>
            <a:off x="5911773" y="2978587"/>
            <a:ext cx="1041647" cy="32546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97A5BE6-E640-ED37-EC15-AAA75D87060B}"/>
              </a:ext>
            </a:extLst>
          </p:cNvPr>
          <p:cNvSpPr/>
          <p:nvPr/>
        </p:nvSpPr>
        <p:spPr>
          <a:xfrm>
            <a:off x="7084622" y="2978587"/>
            <a:ext cx="1048657" cy="32546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1026" name="Picture 2" descr="価格 - Azure AI 検索 | Microsoft Azure">
            <a:extLst>
              <a:ext uri="{FF2B5EF4-FFF2-40B4-BE49-F238E27FC236}">
                <a16:creationId xmlns:a16="http://schemas.microsoft.com/office/drawing/2014/main" id="{598D7300-008F-919B-FF52-F01E6318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49" y="4597140"/>
            <a:ext cx="700778" cy="3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図 234">
            <a:extLst>
              <a:ext uri="{FF2B5EF4-FFF2-40B4-BE49-F238E27FC236}">
                <a16:creationId xmlns:a16="http://schemas.microsoft.com/office/drawing/2014/main" id="{13FFC9E5-F88F-0CEA-184C-6DB54618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56" y="4691599"/>
            <a:ext cx="553122" cy="222019"/>
          </a:xfrm>
          <a:prstGeom prst="rect">
            <a:avLst/>
          </a:prstGeom>
        </p:spPr>
      </p:pic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E9558472-DCE1-BF23-8F9A-60C97042D350}"/>
              </a:ext>
            </a:extLst>
          </p:cNvPr>
          <p:cNvSpPr/>
          <p:nvPr/>
        </p:nvSpPr>
        <p:spPr>
          <a:xfrm>
            <a:off x="8346960" y="3325638"/>
            <a:ext cx="86248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レポートエクスポーター</a:t>
            </a:r>
            <a:endParaRPr kumimoji="1" lang="en-US" altLang="ja-JP" sz="9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4C07556-B744-1C2C-B76A-5A1F5DEF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588" y="4619304"/>
            <a:ext cx="353912" cy="339286"/>
          </a:xfrm>
          <a:prstGeom prst="rect">
            <a:avLst/>
          </a:prstGeom>
        </p:spPr>
      </p:pic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7EA40DE-D535-9FC7-0E4D-7F1C9CC1DB65}"/>
              </a:ext>
            </a:extLst>
          </p:cNvPr>
          <p:cNvSpPr/>
          <p:nvPr/>
        </p:nvSpPr>
        <p:spPr>
          <a:xfrm>
            <a:off x="3570264" y="3319219"/>
            <a:ext cx="1028846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社内</a:t>
            </a:r>
            <a:r>
              <a:rPr kumimoji="1" lang="en-US" altLang="ja-JP" sz="900" dirty="0"/>
              <a:t>DB</a:t>
            </a:r>
            <a:r>
              <a:rPr kumimoji="1" lang="ja-JP" altLang="en-US" sz="900"/>
              <a:t>検索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チームマネジャー</a:t>
            </a:r>
            <a:endParaRPr kumimoji="1" lang="en-US" altLang="ja-JP" sz="9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DA4CA80-7088-2DB0-12AB-5862323234B8}"/>
              </a:ext>
            </a:extLst>
          </p:cNvPr>
          <p:cNvSpPr/>
          <p:nvPr/>
        </p:nvSpPr>
        <p:spPr>
          <a:xfrm>
            <a:off x="3570265" y="4167122"/>
            <a:ext cx="1028847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社内</a:t>
            </a:r>
            <a:r>
              <a:rPr kumimoji="1" lang="en-US" altLang="ja-JP" sz="900" dirty="0"/>
              <a:t>DB</a:t>
            </a:r>
            <a:r>
              <a:rPr kumimoji="1" lang="ja-JP" altLang="en-US" sz="900"/>
              <a:t>検索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リサーチャー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A8B3C944-512C-CA15-4703-0FC64328C748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4084687" y="3732116"/>
            <a:ext cx="1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EB25AC-312D-0F81-88EF-D3AFF4C2E83E}"/>
              </a:ext>
            </a:extLst>
          </p:cNvPr>
          <p:cNvSpPr/>
          <p:nvPr/>
        </p:nvSpPr>
        <p:spPr>
          <a:xfrm>
            <a:off x="3534513" y="2978589"/>
            <a:ext cx="1119360" cy="32653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99" name="カギ線コネクタ 98">
            <a:extLst>
              <a:ext uri="{FF2B5EF4-FFF2-40B4-BE49-F238E27FC236}">
                <a16:creationId xmlns:a16="http://schemas.microsoft.com/office/drawing/2014/main" id="{65A98164-3297-B471-4AB9-749EEAA6C696}"/>
              </a:ext>
            </a:extLst>
          </p:cNvPr>
          <p:cNvCxnSpPr>
            <a:cxnSpLocks/>
            <a:stCxn id="37" idx="2"/>
            <a:endCxn id="86" idx="0"/>
          </p:cNvCxnSpPr>
          <p:nvPr/>
        </p:nvCxnSpPr>
        <p:spPr>
          <a:xfrm rot="5400000">
            <a:off x="3874366" y="2374201"/>
            <a:ext cx="724406" cy="2180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118A8784-69DC-32ED-175E-830350B5DE44}"/>
              </a:ext>
            </a:extLst>
          </p:cNvPr>
          <p:cNvSpPr/>
          <p:nvPr/>
        </p:nvSpPr>
        <p:spPr>
          <a:xfrm>
            <a:off x="3745988" y="4668291"/>
            <a:ext cx="516697" cy="301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46800" rIns="46800" rtlCol="0" anchor="ctr"/>
          <a:lstStyle/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データ検索</a:t>
            </a:r>
            <a:r>
              <a:rPr kumimoji="1" lang="en-US" altLang="ja-JP" sz="900" dirty="0">
                <a:solidFill>
                  <a:schemeClr val="tx1"/>
                </a:solidFill>
              </a:rPr>
              <a:t>Tool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BEEC1A74-0EAC-7C46-3216-BD182AD3B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338" y="4631056"/>
            <a:ext cx="278425" cy="266991"/>
          </a:xfrm>
          <a:prstGeom prst="rect">
            <a:avLst/>
          </a:prstGeom>
        </p:spPr>
      </p:pic>
      <p:pic>
        <p:nvPicPr>
          <p:cNvPr id="186" name="図 185">
            <a:extLst>
              <a:ext uri="{FF2B5EF4-FFF2-40B4-BE49-F238E27FC236}">
                <a16:creationId xmlns:a16="http://schemas.microsoft.com/office/drawing/2014/main" id="{CB3CB6A2-184A-A318-CCD0-9BC4AC06B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313" y="5766273"/>
            <a:ext cx="322341" cy="370151"/>
          </a:xfrm>
          <a:prstGeom prst="rect">
            <a:avLst/>
          </a:prstGeom>
        </p:spPr>
      </p:pic>
      <p:pic>
        <p:nvPicPr>
          <p:cNvPr id="187" name="図 186">
            <a:extLst>
              <a:ext uri="{FF2B5EF4-FFF2-40B4-BE49-F238E27FC236}">
                <a16:creationId xmlns:a16="http://schemas.microsoft.com/office/drawing/2014/main" id="{8BC5551E-CCAD-60F2-496E-A0E330610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997" y="5757995"/>
            <a:ext cx="322341" cy="370151"/>
          </a:xfrm>
          <a:prstGeom prst="rect">
            <a:avLst/>
          </a:prstGeom>
        </p:spPr>
      </p:pic>
      <p:pic>
        <p:nvPicPr>
          <p:cNvPr id="190" name="図 189">
            <a:extLst>
              <a:ext uri="{FF2B5EF4-FFF2-40B4-BE49-F238E27FC236}">
                <a16:creationId xmlns:a16="http://schemas.microsoft.com/office/drawing/2014/main" id="{ADC77343-9503-666D-AA0D-D357214D4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63" y="5757995"/>
            <a:ext cx="322341" cy="370151"/>
          </a:xfrm>
          <a:prstGeom prst="rect">
            <a:avLst/>
          </a:prstGeom>
        </p:spPr>
      </p:pic>
      <p:pic>
        <p:nvPicPr>
          <p:cNvPr id="1024" name="図 1023">
            <a:extLst>
              <a:ext uri="{FF2B5EF4-FFF2-40B4-BE49-F238E27FC236}">
                <a16:creationId xmlns:a16="http://schemas.microsoft.com/office/drawing/2014/main" id="{AA478F3F-8CFF-989E-F49A-E3945B7C6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48" y="5720711"/>
            <a:ext cx="426141" cy="407436"/>
          </a:xfrm>
          <a:prstGeom prst="rect">
            <a:avLst/>
          </a:prstGeom>
        </p:spPr>
      </p:pic>
      <p:pic>
        <p:nvPicPr>
          <p:cNvPr id="1025" name="図 1024">
            <a:extLst>
              <a:ext uri="{FF2B5EF4-FFF2-40B4-BE49-F238E27FC236}">
                <a16:creationId xmlns:a16="http://schemas.microsoft.com/office/drawing/2014/main" id="{5F5A5875-45C3-4C09-F8CA-AFC654695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170" y="5767092"/>
            <a:ext cx="357956" cy="369332"/>
          </a:xfrm>
          <a:prstGeom prst="rect">
            <a:avLst/>
          </a:prstGeom>
        </p:spPr>
      </p:pic>
      <p:pic>
        <p:nvPicPr>
          <p:cNvPr id="1027" name="図 1026">
            <a:extLst>
              <a:ext uri="{FF2B5EF4-FFF2-40B4-BE49-F238E27FC236}">
                <a16:creationId xmlns:a16="http://schemas.microsoft.com/office/drawing/2014/main" id="{6069DDE9-889A-6616-A349-DC997912C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4156" y="5767092"/>
            <a:ext cx="357956" cy="369332"/>
          </a:xfrm>
          <a:prstGeom prst="rect">
            <a:avLst/>
          </a:prstGeom>
        </p:spPr>
      </p:pic>
      <p:pic>
        <p:nvPicPr>
          <p:cNvPr id="1028" name="図 1027">
            <a:extLst>
              <a:ext uri="{FF2B5EF4-FFF2-40B4-BE49-F238E27FC236}">
                <a16:creationId xmlns:a16="http://schemas.microsoft.com/office/drawing/2014/main" id="{7B7AB478-C98B-3844-5384-7C135D676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1180" y="5767092"/>
            <a:ext cx="357956" cy="369332"/>
          </a:xfrm>
          <a:prstGeom prst="rect">
            <a:avLst/>
          </a:prstGeom>
        </p:spPr>
      </p:pic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269C7FD0-274F-F910-3D78-240BD2BA5DBE}"/>
              </a:ext>
            </a:extLst>
          </p:cNvPr>
          <p:cNvCxnSpPr>
            <a:cxnSpLocks/>
          </p:cNvCxnSpPr>
          <p:nvPr/>
        </p:nvCxnSpPr>
        <p:spPr>
          <a:xfrm>
            <a:off x="1741059" y="5140096"/>
            <a:ext cx="0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矢印コネクタ 1029">
            <a:extLst>
              <a:ext uri="{FF2B5EF4-FFF2-40B4-BE49-F238E27FC236}">
                <a16:creationId xmlns:a16="http://schemas.microsoft.com/office/drawing/2014/main" id="{F3BFBBE0-BBD8-27C5-AD59-3E84DBF03831}"/>
              </a:ext>
            </a:extLst>
          </p:cNvPr>
          <p:cNvCxnSpPr>
            <a:cxnSpLocks/>
          </p:cNvCxnSpPr>
          <p:nvPr/>
        </p:nvCxnSpPr>
        <p:spPr>
          <a:xfrm>
            <a:off x="2892287" y="5140096"/>
            <a:ext cx="0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D7822E34-656B-56F2-7E0F-278C08CF3673}"/>
              </a:ext>
            </a:extLst>
          </p:cNvPr>
          <p:cNvCxnSpPr>
            <a:cxnSpLocks/>
          </p:cNvCxnSpPr>
          <p:nvPr/>
        </p:nvCxnSpPr>
        <p:spPr>
          <a:xfrm>
            <a:off x="4094192" y="5140096"/>
            <a:ext cx="0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線矢印コネクタ 1034">
            <a:extLst>
              <a:ext uri="{FF2B5EF4-FFF2-40B4-BE49-F238E27FC236}">
                <a16:creationId xmlns:a16="http://schemas.microsoft.com/office/drawing/2014/main" id="{BE10210A-5CAF-1FC6-A8E2-0F57D6828515}"/>
              </a:ext>
            </a:extLst>
          </p:cNvPr>
          <p:cNvCxnSpPr>
            <a:cxnSpLocks/>
          </p:cNvCxnSpPr>
          <p:nvPr/>
        </p:nvCxnSpPr>
        <p:spPr>
          <a:xfrm>
            <a:off x="5296858" y="5140096"/>
            <a:ext cx="0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図 1035">
            <a:extLst>
              <a:ext uri="{FF2B5EF4-FFF2-40B4-BE49-F238E27FC236}">
                <a16:creationId xmlns:a16="http://schemas.microsoft.com/office/drawing/2014/main" id="{474D7E08-5C3E-2568-A2C6-D5996E900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7074" y="5654294"/>
            <a:ext cx="795487" cy="525257"/>
          </a:xfrm>
          <a:prstGeom prst="rect">
            <a:avLst/>
          </a:prstGeom>
        </p:spPr>
      </p:pic>
      <p:cxnSp>
        <p:nvCxnSpPr>
          <p:cNvPr id="1037" name="直線矢印コネクタ 1036">
            <a:extLst>
              <a:ext uri="{FF2B5EF4-FFF2-40B4-BE49-F238E27FC236}">
                <a16:creationId xmlns:a16="http://schemas.microsoft.com/office/drawing/2014/main" id="{55F8A7BF-707C-CD06-E631-DDEDB12FD037}"/>
              </a:ext>
            </a:extLst>
          </p:cNvPr>
          <p:cNvCxnSpPr>
            <a:cxnSpLocks/>
            <a:stCxn id="238" idx="2"/>
          </p:cNvCxnSpPr>
          <p:nvPr/>
        </p:nvCxnSpPr>
        <p:spPr>
          <a:xfrm>
            <a:off x="8778202" y="3738535"/>
            <a:ext cx="0" cy="17932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図 1039">
            <a:extLst>
              <a:ext uri="{FF2B5EF4-FFF2-40B4-BE49-F238E27FC236}">
                <a16:creationId xmlns:a16="http://schemas.microsoft.com/office/drawing/2014/main" id="{D6B2DA3C-4459-6BB6-9D8D-80150937EB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452" y="5523228"/>
            <a:ext cx="473500" cy="604919"/>
          </a:xfrm>
          <a:prstGeom prst="rect">
            <a:avLst/>
          </a:prstGeom>
        </p:spPr>
      </p:pic>
      <p:sp>
        <p:nvSpPr>
          <p:cNvPr id="1041" name="テキスト ボックス 1040">
            <a:extLst>
              <a:ext uri="{FF2B5EF4-FFF2-40B4-BE49-F238E27FC236}">
                <a16:creationId xmlns:a16="http://schemas.microsoft.com/office/drawing/2014/main" id="{F3B54BE0-7A22-EBC2-09C2-2BEA620E5A79}"/>
              </a:ext>
            </a:extLst>
          </p:cNvPr>
          <p:cNvSpPr txBox="1"/>
          <p:nvPr/>
        </p:nvSpPr>
        <p:spPr>
          <a:xfrm>
            <a:off x="2932252" y="5172962"/>
            <a:ext cx="51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/>
              <a:t>ドキュメント検索</a:t>
            </a:r>
          </a:p>
        </p:txBody>
      </p: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12D144A3-FCF0-4ACE-E9F5-AC476320F6E4}"/>
              </a:ext>
            </a:extLst>
          </p:cNvPr>
          <p:cNvSpPr txBox="1"/>
          <p:nvPr/>
        </p:nvSpPr>
        <p:spPr>
          <a:xfrm>
            <a:off x="1796188" y="5179647"/>
            <a:ext cx="3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Web</a:t>
            </a:r>
          </a:p>
          <a:p>
            <a:r>
              <a:rPr kumimoji="1" lang="ja-JP" altLang="en-US" sz="900"/>
              <a:t>検索</a:t>
            </a:r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8A34D6BB-8134-924B-C019-407846DCF662}"/>
              </a:ext>
            </a:extLst>
          </p:cNvPr>
          <p:cNvSpPr txBox="1"/>
          <p:nvPr/>
        </p:nvSpPr>
        <p:spPr>
          <a:xfrm>
            <a:off x="4118994" y="5197767"/>
            <a:ext cx="4801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/>
              <a:t>データ</a:t>
            </a:r>
            <a:endParaRPr kumimoji="1" lang="en-US" altLang="ja-JP" sz="900" dirty="0"/>
          </a:p>
          <a:p>
            <a:r>
              <a:rPr kumimoji="1" lang="ja-JP" altLang="en-US" sz="900"/>
              <a:t>検索</a:t>
            </a:r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3D9EC3D5-4255-66B7-AC39-D1F5B5874C12}"/>
              </a:ext>
            </a:extLst>
          </p:cNvPr>
          <p:cNvSpPr txBox="1"/>
          <p:nvPr/>
        </p:nvSpPr>
        <p:spPr>
          <a:xfrm>
            <a:off x="5291529" y="5188830"/>
            <a:ext cx="59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/>
              <a:t>データ分析</a:t>
            </a:r>
            <a:endParaRPr kumimoji="1" lang="en-US" altLang="ja-JP" sz="900" dirty="0"/>
          </a:p>
          <a:p>
            <a:r>
              <a:rPr kumimoji="1" lang="ja-JP" altLang="en-US" sz="900"/>
              <a:t>可視化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31BC19-445C-A1A7-31D2-7D87D6235FE8}"/>
              </a:ext>
            </a:extLst>
          </p:cNvPr>
          <p:cNvSpPr/>
          <p:nvPr/>
        </p:nvSpPr>
        <p:spPr>
          <a:xfrm>
            <a:off x="179464" y="4691599"/>
            <a:ext cx="912964" cy="412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計画ユーザー</a:t>
            </a:r>
            <a:endParaRPr kumimoji="1" lang="en-US" altLang="ja-JP" sz="900" dirty="0"/>
          </a:p>
          <a:p>
            <a:pPr algn="ctr"/>
            <a:r>
              <a:rPr kumimoji="1" lang="ja-JP" altLang="en-US" sz="900"/>
              <a:t>レビュワー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87E00D0-0678-8545-F265-ED0F17D90B3F}"/>
              </a:ext>
            </a:extLst>
          </p:cNvPr>
          <p:cNvSpPr/>
          <p:nvPr/>
        </p:nvSpPr>
        <p:spPr>
          <a:xfrm>
            <a:off x="7155723" y="4691599"/>
            <a:ext cx="868583" cy="4972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レポートユーザーレビュワー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61EF82C-7F43-401A-57D6-A72250A07370}"/>
              </a:ext>
            </a:extLst>
          </p:cNvPr>
          <p:cNvSpPr/>
          <p:nvPr/>
        </p:nvSpPr>
        <p:spPr>
          <a:xfrm>
            <a:off x="3245721" y="1714601"/>
            <a:ext cx="427154" cy="42129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856D87F5-FB72-CC38-1A63-D7845A601538}"/>
              </a:ext>
            </a:extLst>
          </p:cNvPr>
          <p:cNvSpPr/>
          <p:nvPr/>
        </p:nvSpPr>
        <p:spPr>
          <a:xfrm>
            <a:off x="5043787" y="1707165"/>
            <a:ext cx="427154" cy="42129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CE73FA-8495-7FFC-7910-E217CF1DDF54}"/>
              </a:ext>
            </a:extLst>
          </p:cNvPr>
          <p:cNvSpPr txBox="1"/>
          <p:nvPr/>
        </p:nvSpPr>
        <p:spPr>
          <a:xfrm>
            <a:off x="5517311" y="1755662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成果物</a:t>
            </a:r>
            <a:r>
              <a:rPr kumimoji="1" lang="en-US" altLang="ja-JP" sz="1400" dirty="0"/>
              <a:t>(</a:t>
            </a:r>
            <a:r>
              <a:rPr kumimoji="1" lang="ja-JP" altLang="en-US" sz="1400"/>
              <a:t>レポート</a:t>
            </a:r>
            <a:r>
              <a:rPr kumimoji="1" lang="en-US" altLang="ja-JP" sz="1400" dirty="0"/>
              <a:t>)</a:t>
            </a:r>
            <a:r>
              <a:rPr kumimoji="1" lang="ja-JP" altLang="en-US" sz="1400"/>
              <a:t>を出力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00E001-DF1F-C297-A995-0B8A833243C8}"/>
              </a:ext>
            </a:extLst>
          </p:cNvPr>
          <p:cNvSpPr txBox="1"/>
          <p:nvPr/>
        </p:nvSpPr>
        <p:spPr>
          <a:xfrm>
            <a:off x="1597003" y="1754374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調査テーマを入力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06B0AD1-CB52-F85F-1894-B2E2285C67EE}"/>
              </a:ext>
            </a:extLst>
          </p:cNvPr>
          <p:cNvSpPr/>
          <p:nvPr/>
        </p:nvSpPr>
        <p:spPr>
          <a:xfrm>
            <a:off x="1651103" y="1442938"/>
            <a:ext cx="755963" cy="30777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ユーザー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8C8E8D8-9CA1-C232-D647-66D7690E2B62}"/>
              </a:ext>
            </a:extLst>
          </p:cNvPr>
          <p:cNvSpPr/>
          <p:nvPr/>
        </p:nvSpPr>
        <p:spPr>
          <a:xfrm>
            <a:off x="8253874" y="2978587"/>
            <a:ext cx="1048657" cy="32546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70E1CE8-4B02-BEEE-ED65-CDEA5BB7E6E7}"/>
              </a:ext>
            </a:extLst>
          </p:cNvPr>
          <p:cNvSpPr txBox="1"/>
          <p:nvPr/>
        </p:nvSpPr>
        <p:spPr>
          <a:xfrm>
            <a:off x="224102" y="2854193"/>
            <a:ext cx="85377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計画策定チーム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1710F06A-02DD-1F24-148D-8B2E8281BE04}"/>
              </a:ext>
            </a:extLst>
          </p:cNvPr>
          <p:cNvSpPr txBox="1"/>
          <p:nvPr/>
        </p:nvSpPr>
        <p:spPr>
          <a:xfrm>
            <a:off x="4811630" y="2845437"/>
            <a:ext cx="98637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プログラムチーム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641829C3-FE9A-5568-3AFD-83EDF789B8E2}"/>
              </a:ext>
            </a:extLst>
          </p:cNvPr>
          <p:cNvSpPr txBox="1"/>
          <p:nvPr/>
        </p:nvSpPr>
        <p:spPr>
          <a:xfrm>
            <a:off x="1340770" y="2854193"/>
            <a:ext cx="87975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u="sng" dirty="0"/>
              <a:t>Web</a:t>
            </a:r>
            <a:r>
              <a:rPr kumimoji="1" lang="ja-JP" altLang="en-US" sz="1050" u="sng"/>
              <a:t>検索チーム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93253C7-BE95-27CA-0FBE-2A022B7428E2}"/>
              </a:ext>
            </a:extLst>
          </p:cNvPr>
          <p:cNvSpPr txBox="1"/>
          <p:nvPr/>
        </p:nvSpPr>
        <p:spPr>
          <a:xfrm>
            <a:off x="2400505" y="2845437"/>
            <a:ext cx="1028846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社内</a:t>
            </a:r>
            <a:r>
              <a:rPr kumimoji="1" lang="en-US" altLang="ja-JP" sz="1050" u="sng" dirty="0"/>
              <a:t>doc</a:t>
            </a:r>
            <a:r>
              <a:rPr kumimoji="1" lang="ja-JP" altLang="en-US" sz="1050" u="sng"/>
              <a:t>検索チーム</a:t>
            </a: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B188B5E6-D7E1-28D2-92B0-6C9FC91FBAB4}"/>
              </a:ext>
            </a:extLst>
          </p:cNvPr>
          <p:cNvSpPr txBox="1"/>
          <p:nvPr/>
        </p:nvSpPr>
        <p:spPr>
          <a:xfrm>
            <a:off x="5881083" y="2837272"/>
            <a:ext cx="112070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経営</a:t>
            </a:r>
            <a:r>
              <a:rPr kumimoji="1" lang="en-US" altLang="ja-JP" sz="1050" u="sng" dirty="0"/>
              <a:t>/</a:t>
            </a:r>
            <a:r>
              <a:rPr kumimoji="1" lang="ja-JP" altLang="en-US" sz="1050" u="sng"/>
              <a:t>経済分析チーム</a:t>
            </a:r>
            <a:endParaRPr kumimoji="1" lang="en-US" altLang="ja-JP" sz="1050" u="sng" dirty="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6790122-069B-0387-511C-DCCB4C1114BC}"/>
              </a:ext>
            </a:extLst>
          </p:cNvPr>
          <p:cNvSpPr txBox="1"/>
          <p:nvPr/>
        </p:nvSpPr>
        <p:spPr>
          <a:xfrm>
            <a:off x="7151787" y="2855840"/>
            <a:ext cx="92889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レポート作成チーム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514704E-FA8D-2C3A-4921-76F0D66EE928}"/>
              </a:ext>
            </a:extLst>
          </p:cNvPr>
          <p:cNvSpPr txBox="1"/>
          <p:nvPr/>
        </p:nvSpPr>
        <p:spPr>
          <a:xfrm>
            <a:off x="3613112" y="2845437"/>
            <a:ext cx="1028846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社内</a:t>
            </a:r>
            <a:r>
              <a:rPr kumimoji="1" lang="en-US" altLang="ja-JP" sz="1050" u="sng" dirty="0"/>
              <a:t>DB</a:t>
            </a:r>
            <a:r>
              <a:rPr kumimoji="1" lang="ja-JP" altLang="en-US" sz="1050" u="sng"/>
              <a:t>検索チーム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3F6E3F0-5D1C-39EC-8D45-45876BF81652}"/>
              </a:ext>
            </a:extLst>
          </p:cNvPr>
          <p:cNvSpPr txBox="1"/>
          <p:nvPr/>
        </p:nvSpPr>
        <p:spPr>
          <a:xfrm>
            <a:off x="8297466" y="2854193"/>
            <a:ext cx="92889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レポート出力チーム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917B0AB-2F3C-4F8D-3DBF-7083FD93C08B}"/>
              </a:ext>
            </a:extLst>
          </p:cNvPr>
          <p:cNvSpPr txBox="1"/>
          <p:nvPr/>
        </p:nvSpPr>
        <p:spPr>
          <a:xfrm>
            <a:off x="8432982" y="3884970"/>
            <a:ext cx="7419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TERMINATE</a:t>
            </a:r>
            <a:r>
              <a:rPr kumimoji="1" lang="ja-JP" altLang="en-US" sz="900"/>
              <a:t>するため現状マネージャーなし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FB33772-08A2-81E1-3B3A-4430FCFFBBFF}"/>
              </a:ext>
            </a:extLst>
          </p:cNvPr>
          <p:cNvSpPr/>
          <p:nvPr/>
        </p:nvSpPr>
        <p:spPr>
          <a:xfrm>
            <a:off x="9445971" y="2978587"/>
            <a:ext cx="1048657" cy="32546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3D312E-2341-3B7C-5A87-138E2DBBB952}"/>
              </a:ext>
            </a:extLst>
          </p:cNvPr>
          <p:cNvSpPr txBox="1"/>
          <p:nvPr/>
        </p:nvSpPr>
        <p:spPr>
          <a:xfrm>
            <a:off x="9379023" y="2837272"/>
            <a:ext cx="118255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ドキュメントセットアップチーム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78255B1-CF78-0E27-2A97-EBBF49719381}"/>
              </a:ext>
            </a:extLst>
          </p:cNvPr>
          <p:cNvSpPr/>
          <p:nvPr/>
        </p:nvSpPr>
        <p:spPr>
          <a:xfrm>
            <a:off x="9520187" y="3325638"/>
            <a:ext cx="921630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ドキュメントセットアップチームマネジャー</a:t>
            </a:r>
            <a:endParaRPr kumimoji="1" lang="en-US" altLang="ja-JP" sz="9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5BF4D77-86B1-F679-5120-7D31E82012D6}"/>
              </a:ext>
            </a:extLst>
          </p:cNvPr>
          <p:cNvSpPr/>
          <p:nvPr/>
        </p:nvSpPr>
        <p:spPr>
          <a:xfrm>
            <a:off x="9520188" y="4173541"/>
            <a:ext cx="921631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ドキュメントセットアッパー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0EB59BF-06F6-3065-AC1D-9D81C84739F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9981002" y="3738535"/>
            <a:ext cx="2" cy="4350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BDA1A8A-85D7-68D6-84E3-670B9CF35167}"/>
              </a:ext>
            </a:extLst>
          </p:cNvPr>
          <p:cNvSpPr txBox="1"/>
          <p:nvPr/>
        </p:nvSpPr>
        <p:spPr>
          <a:xfrm>
            <a:off x="343265" y="143631"/>
            <a:ext cx="402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・</a:t>
            </a:r>
            <a:r>
              <a:rPr kumimoji="1" lang="en-US" altLang="ja-JP" sz="1200" dirty="0"/>
              <a:t>Tool</a:t>
            </a:r>
            <a:r>
              <a:rPr kumimoji="1" lang="ja-JP" altLang="en-US" sz="1200"/>
              <a:t>を持たせる場合は、マネージャーを配置した方がよい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152CD9B-F193-844C-FF2D-9AD83B892055}"/>
              </a:ext>
            </a:extLst>
          </p:cNvPr>
          <p:cNvSpPr txBox="1"/>
          <p:nvPr/>
        </p:nvSpPr>
        <p:spPr>
          <a:xfrm>
            <a:off x="9599306" y="4898047"/>
            <a:ext cx="74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/>
              <a:t>ページ単位の画像化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5112403-48EF-90CF-687B-898B14E75181}"/>
              </a:ext>
            </a:extLst>
          </p:cNvPr>
          <p:cNvSpPr/>
          <p:nvPr/>
        </p:nvSpPr>
        <p:spPr>
          <a:xfrm>
            <a:off x="10657066" y="2978587"/>
            <a:ext cx="1048657" cy="32546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1EE4A0E-10BB-8817-9F90-E012E3086E23}"/>
              </a:ext>
            </a:extLst>
          </p:cNvPr>
          <p:cNvSpPr txBox="1"/>
          <p:nvPr/>
        </p:nvSpPr>
        <p:spPr>
          <a:xfrm>
            <a:off x="10590118" y="2837272"/>
            <a:ext cx="118255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u="sng"/>
              <a:t>ドキュメントレビューチーム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EA8CDD3-C8C7-9DE3-9BA3-7210ED93A16B}"/>
              </a:ext>
            </a:extLst>
          </p:cNvPr>
          <p:cNvSpPr/>
          <p:nvPr/>
        </p:nvSpPr>
        <p:spPr>
          <a:xfrm>
            <a:off x="10719235" y="3305223"/>
            <a:ext cx="91296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ドキュメントレビューチームマネジャー</a:t>
            </a:r>
            <a:endParaRPr kumimoji="1" lang="en-US" altLang="ja-JP" sz="9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66D2FAD-0126-E198-AAA2-A0649D2A1650}"/>
              </a:ext>
            </a:extLst>
          </p:cNvPr>
          <p:cNvSpPr/>
          <p:nvPr/>
        </p:nvSpPr>
        <p:spPr>
          <a:xfrm>
            <a:off x="10719235" y="4648976"/>
            <a:ext cx="912964" cy="412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ドキュメントレビュワー</a:t>
            </a:r>
            <a:endParaRPr kumimoji="1" lang="en-US" altLang="ja-JP" sz="900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FC351F5-F265-246E-33E8-2C53D1D591F6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175717" y="3718120"/>
            <a:ext cx="0" cy="9308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5D8A7A5-217A-061C-418B-F15FCE159DF2}"/>
              </a:ext>
            </a:extLst>
          </p:cNvPr>
          <p:cNvSpPr txBox="1"/>
          <p:nvPr/>
        </p:nvSpPr>
        <p:spPr>
          <a:xfrm>
            <a:off x="10664455" y="5151384"/>
            <a:ext cx="15275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/>
              <a:t>ドキュメントのレビュー</a:t>
            </a:r>
            <a:endParaRPr kumimoji="1" lang="en-US" altLang="ja-JP" sz="900" dirty="0"/>
          </a:p>
          <a:p>
            <a:r>
              <a:rPr kumimoji="1" lang="ja-JP" altLang="en-US" sz="900"/>
              <a:t>・画像を</a:t>
            </a:r>
            <a:r>
              <a:rPr kumimoji="1" lang="en-US" altLang="ja-JP" sz="900" dirty="0"/>
              <a:t>base64</a:t>
            </a:r>
            <a:r>
              <a:rPr kumimoji="1" lang="ja-JP" altLang="en-US" sz="900"/>
              <a:t>でロード</a:t>
            </a:r>
            <a:endParaRPr kumimoji="1" lang="en-US" altLang="ja-JP" sz="900" dirty="0"/>
          </a:p>
          <a:p>
            <a:r>
              <a:rPr kumimoji="1" lang="en-US" altLang="ja-JP" sz="900" dirty="0"/>
              <a:t>(</a:t>
            </a:r>
            <a:r>
              <a:rPr kumimoji="1" lang="ja-JP" altLang="en-US" sz="900"/>
              <a:t>・</a:t>
            </a:r>
            <a:r>
              <a:rPr kumimoji="1" lang="en-US" altLang="ja-JP" sz="900" dirty="0"/>
              <a:t>OCR</a:t>
            </a:r>
            <a:r>
              <a:rPr kumimoji="1" lang="ja-JP" altLang="en-US" sz="900"/>
              <a:t>テキスト</a:t>
            </a:r>
            <a:r>
              <a:rPr kumimoji="1" lang="en-US" altLang="ja-JP" sz="900" dirty="0"/>
              <a:t>)</a:t>
            </a:r>
          </a:p>
          <a:p>
            <a:r>
              <a:rPr kumimoji="1" lang="ja-JP" altLang="en-US" sz="900"/>
              <a:t>・レビュー観点のテキストファイルを読み込み</a:t>
            </a:r>
            <a:endParaRPr kumimoji="1" lang="en-US" altLang="ja-JP" sz="900" dirty="0"/>
          </a:p>
          <a:p>
            <a:r>
              <a:rPr kumimoji="1" lang="ja-JP" altLang="en-US" sz="900"/>
              <a:t>・</a:t>
            </a:r>
            <a:r>
              <a:rPr kumimoji="1" lang="en-US" altLang="ja-JP" sz="900" dirty="0"/>
              <a:t>LMM</a:t>
            </a:r>
            <a:r>
              <a:rPr kumimoji="1" lang="ja-JP" altLang="en-US" sz="900"/>
              <a:t>でレビュー</a:t>
            </a:r>
            <a:endParaRPr kumimoji="1" lang="en-US" altLang="ja-JP" sz="900" dirty="0"/>
          </a:p>
          <a:p>
            <a:r>
              <a:rPr kumimoji="1" lang="ja-JP" altLang="en-US" sz="900"/>
              <a:t>・レビュー結果を返す</a:t>
            </a:r>
            <a:endParaRPr kumimoji="1" lang="en-US" altLang="ja-JP" sz="9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60DF2C1-0C44-2249-3D0A-CF1734351DD0}"/>
              </a:ext>
            </a:extLst>
          </p:cNvPr>
          <p:cNvSpPr txBox="1"/>
          <p:nvPr/>
        </p:nvSpPr>
        <p:spPr>
          <a:xfrm>
            <a:off x="10657066" y="3782315"/>
            <a:ext cx="1063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/>
              <a:t>レビュー依頼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06343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09C5E2-2AC3-5EAF-B397-34515A11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74" y="922377"/>
            <a:ext cx="2348724" cy="1322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0AEA7A-C188-3869-9651-D9ADF468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74" y="2388226"/>
            <a:ext cx="2348724" cy="13238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29C954A-55C5-6164-0C4C-0206010D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174" y="3896791"/>
            <a:ext cx="2348724" cy="1318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ADABB63-78D5-E28C-FC97-972BBE4F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144" y="2579351"/>
            <a:ext cx="856704" cy="8215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78F12B-4D49-949F-0765-B858B7B61DC6}"/>
              </a:ext>
            </a:extLst>
          </p:cNvPr>
          <p:cNvSpPr txBox="1"/>
          <p:nvPr/>
        </p:nvSpPr>
        <p:spPr>
          <a:xfrm>
            <a:off x="4307472" y="5416397"/>
            <a:ext cx="2659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/>
              <a:t>レビュー観点</a:t>
            </a:r>
            <a:endParaRPr kumimoji="1" lang="en-US" altLang="ja-JP" sz="1600" u="sng" dirty="0"/>
          </a:p>
          <a:p>
            <a:r>
              <a:rPr kumimoji="1" lang="ja-JP" altLang="en-US" sz="1600"/>
              <a:t>・ボディとメッセージの整合性</a:t>
            </a:r>
            <a:endParaRPr kumimoji="1" lang="en-US" altLang="ja-JP" sz="1600" dirty="0"/>
          </a:p>
          <a:p>
            <a:r>
              <a:rPr kumimoji="1" lang="ja-JP" altLang="en-US" sz="1600"/>
              <a:t>・誤字脱字</a:t>
            </a:r>
            <a:endParaRPr kumimoji="1" lang="en-US" altLang="ja-JP" sz="1600" dirty="0"/>
          </a:p>
          <a:p>
            <a:r>
              <a:rPr kumimoji="1" lang="ja-JP" altLang="en-US" sz="1600"/>
              <a:t>・色遣い</a:t>
            </a:r>
            <a:endParaRPr kumimoji="1" lang="en-US" altLang="ja-JP" sz="1600" dirty="0"/>
          </a:p>
          <a:p>
            <a:r>
              <a:rPr kumimoji="1" lang="en-US" altLang="ja-JP" sz="1600" dirty="0"/>
              <a:t>.</a:t>
            </a:r>
            <a:r>
              <a:rPr kumimoji="1" lang="en-US" altLang="ja-JP" sz="1600" dirty="0" err="1"/>
              <a:t>etc</a:t>
            </a:r>
            <a:endParaRPr kumimoji="1" lang="ja-JP" altLang="en-US" sz="16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F9F84BF-16D0-CDE3-564A-EE09CBCD3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139" y="5659758"/>
            <a:ext cx="562035" cy="79965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479D35-96A9-C709-5AEF-730148975D95}"/>
              </a:ext>
            </a:extLst>
          </p:cNvPr>
          <p:cNvSpPr txBox="1"/>
          <p:nvPr/>
        </p:nvSpPr>
        <p:spPr>
          <a:xfrm>
            <a:off x="7407132" y="3381398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マルチモーダル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LLM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7836C7-B66E-5768-51A6-4C7D93CD1E97}"/>
              </a:ext>
            </a:extLst>
          </p:cNvPr>
          <p:cNvSpPr txBox="1"/>
          <p:nvPr/>
        </p:nvSpPr>
        <p:spPr>
          <a:xfrm>
            <a:off x="9290434" y="2243537"/>
            <a:ext cx="2715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修正点</a:t>
            </a:r>
            <a:endParaRPr kumimoji="1" lang="en-US" altLang="ja-JP" sz="1400" u="sng" dirty="0"/>
          </a:p>
          <a:p>
            <a:r>
              <a:rPr kumimoji="1" lang="ja-JP" altLang="en-US" sz="1400"/>
              <a:t>・キーメッセージとボディが合ってないので、</a:t>
            </a:r>
            <a:r>
              <a:rPr kumimoji="1" lang="en-US" altLang="ja-JP" sz="1400" dirty="0"/>
              <a:t>〜</a:t>
            </a:r>
            <a:r>
              <a:rPr kumimoji="1" lang="ja-JP" altLang="en-US" sz="1400"/>
              <a:t>に修正してください</a:t>
            </a:r>
            <a:endParaRPr kumimoji="1" lang="en-US" altLang="ja-JP" sz="1400" dirty="0"/>
          </a:p>
          <a:p>
            <a:r>
              <a:rPr kumimoji="1" lang="ja-JP" altLang="en-US" sz="1400"/>
              <a:t>・誤字があるので、修正してください</a:t>
            </a:r>
            <a:endParaRPr kumimoji="1" lang="en-US" altLang="ja-JP" sz="1400" dirty="0"/>
          </a:p>
          <a:p>
            <a:r>
              <a:rPr kumimoji="1" lang="ja-JP" altLang="en-US" sz="1400"/>
              <a:t>・色使いが鮮やか過ぎるので、デロイトの緑基調にしてください</a:t>
            </a:r>
            <a:endParaRPr kumimoji="1" lang="en-US" altLang="ja-JP" sz="1400" dirty="0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775F62F0-3872-71AF-7350-E6C3B2A2999D}"/>
              </a:ext>
            </a:extLst>
          </p:cNvPr>
          <p:cNvSpPr/>
          <p:nvPr/>
        </p:nvSpPr>
        <p:spPr>
          <a:xfrm rot="5400000">
            <a:off x="2713253" y="2988200"/>
            <a:ext cx="1674923" cy="2034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76CCA9F-0D80-BD4E-B5EF-645F282A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5" y="922377"/>
            <a:ext cx="2348724" cy="1322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664B8CA-1723-7D7A-1F9E-907B4941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5" y="2388226"/>
            <a:ext cx="2348724" cy="13238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5D9D995-7730-7A2F-9DD5-B420FCFAE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25" y="3896791"/>
            <a:ext cx="2348724" cy="1318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066D55F-F8B4-A8AE-8957-39ED3DD0E4CD}"/>
              </a:ext>
            </a:extLst>
          </p:cNvPr>
          <p:cNvSpPr/>
          <p:nvPr/>
        </p:nvSpPr>
        <p:spPr>
          <a:xfrm>
            <a:off x="3730752" y="877652"/>
            <a:ext cx="797960" cy="334821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(base64)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2BDF69E-9DDE-2AC9-8998-2A87967AA762}"/>
              </a:ext>
            </a:extLst>
          </p:cNvPr>
          <p:cNvSpPr/>
          <p:nvPr/>
        </p:nvSpPr>
        <p:spPr>
          <a:xfrm>
            <a:off x="393955" y="877652"/>
            <a:ext cx="605076" cy="334822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PPT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9D5F9C-33CE-DBB9-ED9A-DE6D98BEECFA}"/>
              </a:ext>
            </a:extLst>
          </p:cNvPr>
          <p:cNvSpPr/>
          <p:nvPr/>
        </p:nvSpPr>
        <p:spPr>
          <a:xfrm>
            <a:off x="393955" y="2314269"/>
            <a:ext cx="605076" cy="334822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PPT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20BDE77-AA7E-1962-3D6B-B33A484B7FEF}"/>
              </a:ext>
            </a:extLst>
          </p:cNvPr>
          <p:cNvSpPr/>
          <p:nvPr/>
        </p:nvSpPr>
        <p:spPr>
          <a:xfrm>
            <a:off x="393955" y="3802445"/>
            <a:ext cx="605076" cy="334822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PPT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C4EEFB-EF55-8FBB-35BA-C266054A5431}"/>
              </a:ext>
            </a:extLst>
          </p:cNvPr>
          <p:cNvSpPr txBox="1"/>
          <p:nvPr/>
        </p:nvSpPr>
        <p:spPr>
          <a:xfrm>
            <a:off x="0" y="-24600"/>
            <a:ext cx="271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/>
              <a:t>ドキュメントのレビュー</a:t>
            </a:r>
            <a:endParaRPr kumimoji="1" lang="en-US" altLang="ja-JP" sz="18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962E93-28B4-D0F5-E084-8743E811973B}"/>
              </a:ext>
            </a:extLst>
          </p:cNvPr>
          <p:cNvSpPr/>
          <p:nvPr/>
        </p:nvSpPr>
        <p:spPr>
          <a:xfrm>
            <a:off x="6282237" y="877652"/>
            <a:ext cx="605076" cy="334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OCR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01F7B7-89BE-1333-DECC-BC9152F516D9}"/>
              </a:ext>
            </a:extLst>
          </p:cNvPr>
          <p:cNvSpPr/>
          <p:nvPr/>
        </p:nvSpPr>
        <p:spPr>
          <a:xfrm>
            <a:off x="6282237" y="2343126"/>
            <a:ext cx="605076" cy="334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OCR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1E7A843-6D07-9A84-06FF-C32BF0015CD0}"/>
              </a:ext>
            </a:extLst>
          </p:cNvPr>
          <p:cNvSpPr/>
          <p:nvPr/>
        </p:nvSpPr>
        <p:spPr>
          <a:xfrm>
            <a:off x="6282237" y="3882330"/>
            <a:ext cx="605076" cy="334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OCR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9" name="三角形 68">
            <a:extLst>
              <a:ext uri="{FF2B5EF4-FFF2-40B4-BE49-F238E27FC236}">
                <a16:creationId xmlns:a16="http://schemas.microsoft.com/office/drawing/2014/main" id="{ACF94535-C062-739F-CC29-F5BE1D69A300}"/>
              </a:ext>
            </a:extLst>
          </p:cNvPr>
          <p:cNvSpPr/>
          <p:nvPr/>
        </p:nvSpPr>
        <p:spPr>
          <a:xfrm rot="5400000">
            <a:off x="6424284" y="2988200"/>
            <a:ext cx="1674923" cy="2034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0" name="三角形 69">
            <a:extLst>
              <a:ext uri="{FF2B5EF4-FFF2-40B4-BE49-F238E27FC236}">
                <a16:creationId xmlns:a16="http://schemas.microsoft.com/office/drawing/2014/main" id="{5E63A470-1F59-52B4-FC58-8258B61C7D96}"/>
              </a:ext>
            </a:extLst>
          </p:cNvPr>
          <p:cNvSpPr/>
          <p:nvPr/>
        </p:nvSpPr>
        <p:spPr>
          <a:xfrm rot="5400000">
            <a:off x="8105914" y="2988200"/>
            <a:ext cx="1674923" cy="2034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B4E9598-38DE-4EAD-42D3-93E378254DC9}"/>
              </a:ext>
            </a:extLst>
          </p:cNvPr>
          <p:cNvSpPr/>
          <p:nvPr/>
        </p:nvSpPr>
        <p:spPr>
          <a:xfrm>
            <a:off x="3730752" y="2387114"/>
            <a:ext cx="797960" cy="334821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(base64)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E814B60-D65C-1B2D-CA99-7616FC1FBE0E}"/>
              </a:ext>
            </a:extLst>
          </p:cNvPr>
          <p:cNvSpPr/>
          <p:nvPr/>
        </p:nvSpPr>
        <p:spPr>
          <a:xfrm>
            <a:off x="3730752" y="3942432"/>
            <a:ext cx="797960" cy="334821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(base64)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3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61D711E-7E79-5E2C-613A-F6E1A19C8B8A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701738"/>
          <a:ext cx="10566399" cy="545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79979308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15141193"/>
                    </a:ext>
                  </a:extLst>
                </a:gridCol>
                <a:gridCol w="4241799">
                  <a:extLst>
                    <a:ext uri="{9D8B030D-6E8A-4147-A177-3AD203B41FA5}">
                      <a16:colId xmlns:a16="http://schemas.microsoft.com/office/drawing/2014/main" val="2241005481"/>
                    </a:ext>
                  </a:extLst>
                </a:gridCol>
              </a:tblGrid>
              <a:tr h="868420"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PowerPoint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系のドキュメント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系のドキュメント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0733"/>
                  </a:ext>
                </a:extLst>
              </a:tr>
              <a:tr h="24950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局所的なレビュー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誤字脱字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引用有無など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・ページ単位に分割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・マルチモーダルでのレビュー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キーメッセージとボディの整合性確認のため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図やグラフが多用されていることが想定されるため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u="sng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kumimoji="1" lang="en-US" altLang="ja-JP" sz="140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400" u="sng">
                          <a:solidFill>
                            <a:schemeClr val="tx1"/>
                          </a:solidFill>
                        </a:rPr>
                        <a:t>（精度が高い、実装は複雑、テキストベース）</a:t>
                      </a:r>
                      <a:endParaRPr kumimoji="1" lang="en-US" altLang="ja-JP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Document Intelligence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で章単位で分割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・テキストベースでのレビュー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マークダウン形式なので、画像の中身はレビューできないが、画像の使用に関しては理解可能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・もしくは、画像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グラフのレビューはページ単位で別で実施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 u="sng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kumimoji="1" lang="en-US" altLang="ja-JP" sz="1400" u="sng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400" u="sng">
                          <a:solidFill>
                            <a:schemeClr val="tx1"/>
                          </a:solidFill>
                        </a:rPr>
                        <a:t>（精度不明、実装は単純、マルチモーダル）</a:t>
                      </a:r>
                      <a:endParaRPr kumimoji="1" lang="en-US" altLang="ja-JP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・ロングコンテキスト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LLM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で一括レビュー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096882"/>
                  </a:ext>
                </a:extLst>
              </a:tr>
              <a:tr h="20910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ドキュメント全体のレビュー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話の展開、不足情報など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u="sng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kumimoji="1" lang="en-US" altLang="ja-JP" sz="1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・ページ単位で要約文を作成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・テキストベースでのレビュー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 u="sng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kumimoji="1" lang="en-US" altLang="ja-JP" sz="1400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・ロングコンテキスト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LLM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で一括レビュー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同左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（要約文作成時の分割単位は章）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6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6AD1795-C41E-5F38-8F57-847BC54E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1" y="1402749"/>
            <a:ext cx="11603798" cy="40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BCDE204-1A97-45FF-5FE4-900B4380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24" y="3674533"/>
            <a:ext cx="10924218" cy="29125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5FBB9DF-175E-C109-D1CB-13148EE6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33" y="188189"/>
            <a:ext cx="5901369" cy="33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3E61435-0CEA-9244-7439-B8160DFA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3859236"/>
            <a:ext cx="11500171" cy="26854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76D90B-FAE6-0021-AA45-A5CEAB5C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9" y="110067"/>
            <a:ext cx="6533665" cy="36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86109</TotalTime>
  <Words>425</Words>
  <Application>Microsoft Macintosh PowerPoint</Application>
  <PresentationFormat>ワイド画面</PresentationFormat>
  <Paragraphs>124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1313</cp:revision>
  <cp:lastPrinted>2024-01-06T13:03:23Z</cp:lastPrinted>
  <dcterms:created xsi:type="dcterms:W3CDTF">2023-10-17T01:16:23Z</dcterms:created>
  <dcterms:modified xsi:type="dcterms:W3CDTF">2024-06-13T04:59:18Z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