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5" r:id="rId2"/>
    <p:sldId id="364" r:id="rId3"/>
    <p:sldId id="347" r:id="rId4"/>
    <p:sldId id="366" r:id="rId5"/>
    <p:sldId id="367" r:id="rId6"/>
    <p:sldId id="368" r:id="rId7"/>
    <p:sldId id="369" r:id="rId8"/>
    <p:sldId id="349" r:id="rId9"/>
    <p:sldId id="370" r:id="rId10"/>
    <p:sldId id="371" r:id="rId11"/>
    <p:sldId id="372" r:id="rId12"/>
    <p:sldId id="373" r:id="rId13"/>
    <p:sldId id="351" r:id="rId14"/>
    <p:sldId id="374" r:id="rId15"/>
    <p:sldId id="375" r:id="rId16"/>
    <p:sldId id="376" r:id="rId17"/>
    <p:sldId id="377" r:id="rId18"/>
    <p:sldId id="378" r:id="rId19"/>
    <p:sldId id="380" r:id="rId20"/>
    <p:sldId id="355" r:id="rId21"/>
    <p:sldId id="359" r:id="rId2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13664081-B8FC-F740-8C1D-3773F4EA6822}">
          <p14:sldIdLst/>
        </p14:section>
        <p14:section name="概要/UI機能" id="{C4F55A2F-DF69-B345-8B07-C08619B3ADB3}">
          <p14:sldIdLst>
            <p14:sldId id="365"/>
            <p14:sldId id="364"/>
            <p14:sldId id="347"/>
            <p14:sldId id="366"/>
            <p14:sldId id="367"/>
            <p14:sldId id="368"/>
            <p14:sldId id="369"/>
          </p14:sldIdLst>
        </p14:section>
        <p14:section name="キャッシュDB" id="{A2D87682-FAA6-1149-99C9-4161FB2F1022}">
          <p14:sldIdLst>
            <p14:sldId id="349"/>
            <p14:sldId id="370"/>
            <p14:sldId id="371"/>
            <p14:sldId id="372"/>
            <p14:sldId id="373"/>
          </p14:sldIdLst>
        </p14:section>
        <p14:section name="FAQ DB" id="{378249D6-DBE8-724A-9392-6EDCDFF402D6}">
          <p14:sldIdLst>
            <p14:sldId id="351"/>
            <p14:sldId id="374"/>
            <p14:sldId id="375"/>
            <p14:sldId id="376"/>
            <p14:sldId id="377"/>
            <p14:sldId id="378"/>
            <p14:sldId id="380"/>
          </p14:sldIdLst>
        </p14:section>
        <p14:section name="その他" id="{9DFA34F3-F62A-1640-95F3-874347B22844}">
          <p14:sldIdLst>
            <p14:sldId id="355"/>
            <p14:sldId id="3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27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9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0D4AA0-D7FA-7096-19FC-6D95DCFEF8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D5CB761-E654-B0FB-CDAA-A7C880FF83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737DD9-B525-578D-21A7-DA2E39F29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133D-3D2A-4570-A105-5906702A947A}" type="datetimeFigureOut">
              <a:rPr kumimoji="1" lang="ja-JP" altLang="en-US" smtClean="0"/>
              <a:t>2024/6/27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EC7616-E338-FECA-59B1-D2CA774AA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6D5EDF-3F6F-6C37-8EE6-E778ABC2A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0117E-5AFD-4184-A7BB-2E6F9F6BCD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1302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F39E86-F111-F7AB-FBC6-E1158AA43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2F812C5-2ADA-1ED5-1FC9-A6659E997B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528B37-5472-C0A0-B099-45C0D624F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133D-3D2A-4570-A105-5906702A947A}" type="datetimeFigureOut">
              <a:rPr kumimoji="1" lang="ja-JP" altLang="en-US" smtClean="0"/>
              <a:t>2024/6/27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8AE685-4382-2CD2-3DB0-3E2F23275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5DDB14-4BB0-B57A-D295-038B151E5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0117E-5AFD-4184-A7BB-2E6F9F6BCD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2566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2139B1C-FE72-CAEE-F7D7-A6EEC2C842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C0638F9-D94E-3E42-6D85-53E8FEB459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A1B923-0A05-5B5F-E712-AFF308613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133D-3D2A-4570-A105-5906702A947A}" type="datetimeFigureOut">
              <a:rPr kumimoji="1" lang="ja-JP" altLang="en-US" smtClean="0"/>
              <a:t>2024/6/27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D14860-FEAF-C325-CB37-03599B9B0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46ED63-CD80-8D95-6420-69BF581E2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0117E-5AFD-4184-A7BB-2E6F9F6BCD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6344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8C0AAA-C3A1-B1F1-AAB1-5437D4E60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A19B9A-875E-8D82-22B5-D86FBBAB5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632987-2F7B-E6D8-E0DA-6E228CAD3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133D-3D2A-4570-A105-5906702A947A}" type="datetimeFigureOut">
              <a:rPr kumimoji="1" lang="ja-JP" altLang="en-US" smtClean="0"/>
              <a:t>2024/6/27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6BA48B-777B-7A8F-E47F-2DD4026AE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DA072E-75C6-3937-6238-C4C3EAB55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0117E-5AFD-4184-A7BB-2E6F9F6BCD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8536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62B6C3-66E2-7B2A-A228-E7F7BE5D3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4A175A-5F29-0CB0-56DD-D8B4AAEF8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EB5BA3-B8F6-B159-2AD9-1EEF6B1CD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133D-3D2A-4570-A105-5906702A947A}" type="datetimeFigureOut">
              <a:rPr kumimoji="1" lang="ja-JP" altLang="en-US" smtClean="0"/>
              <a:t>2024/6/27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BFC033-7647-9B2C-5E14-44A34185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8A1907-4804-8433-7E02-7FE7EC083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0117E-5AFD-4184-A7BB-2E6F9F6BCD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3495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190A3C-0BCA-61CF-B5DA-665AFC33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691332-7400-05EC-BE73-43A1715C1F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FA2A6D2-8675-48EB-DFDB-D16AE20253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606A580-A3F1-21DA-D66C-05DBAFFB0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133D-3D2A-4570-A105-5906702A947A}" type="datetimeFigureOut">
              <a:rPr kumimoji="1" lang="ja-JP" altLang="en-US" smtClean="0"/>
              <a:t>2024/6/27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1E9EE0A-8A65-30F7-BD80-7553EAE81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5C9EC35-D9EA-852E-C504-F6C1F51EB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0117E-5AFD-4184-A7BB-2E6F9F6BCD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1611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CAFCCF-A2D5-9A13-68F1-6D62AD6E8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E30B97E-06C9-37DF-C331-5669E1A9B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73F1ED7-80E6-7C48-32E1-75BC966EF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EC0FA68-504E-503E-1EFB-78F2DB5D95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24DD65C-A7ED-9686-5AF3-FC17D9FA52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73396AF-6403-C93B-0829-047933EA6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133D-3D2A-4570-A105-5906702A947A}" type="datetimeFigureOut">
              <a:rPr kumimoji="1" lang="ja-JP" altLang="en-US" smtClean="0"/>
              <a:t>2024/6/27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DB05340-3F9C-96EA-FD0F-F532A52E4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AA79DFC-3E2E-640A-C240-8A6D98644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0117E-5AFD-4184-A7BB-2E6F9F6BCD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5709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0E3058-9846-F5B1-E71B-FEE523CDF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78EEBC9-6D15-C053-42B0-2069FE3E4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133D-3D2A-4570-A105-5906702A947A}" type="datetimeFigureOut">
              <a:rPr kumimoji="1" lang="ja-JP" altLang="en-US" smtClean="0"/>
              <a:t>2024/6/27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5C12070-7E2E-AF52-17FB-D102A2E3F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52C6D50-2A52-441C-0DDA-9AEC4C684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0117E-5AFD-4184-A7BB-2E6F9F6BCD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886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0ACB4BF-5D96-6ED4-59E9-4E133D816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133D-3D2A-4570-A105-5906702A947A}" type="datetimeFigureOut">
              <a:rPr kumimoji="1" lang="ja-JP" altLang="en-US" smtClean="0"/>
              <a:t>2024/6/27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307229A-6345-1787-9A88-98EEEEE51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31FEC73-9601-EEAC-5EC6-899F1769B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0117E-5AFD-4184-A7BB-2E6F9F6BCD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9354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2793B3-D1F7-3921-B200-13148E156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C4A1B0-D279-C857-BB21-C7222EF19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A13E7FB-E3F0-0D7D-6A2F-92ED8D0DEE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014BBF7-A502-F11B-4D3D-894E690BC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133D-3D2A-4570-A105-5906702A947A}" type="datetimeFigureOut">
              <a:rPr kumimoji="1" lang="ja-JP" altLang="en-US" smtClean="0"/>
              <a:t>2024/6/27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71EF794-2EF2-23B8-3B4E-7747AFAFA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C584329-FB70-DEFB-B3CE-4AF547EC8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0117E-5AFD-4184-A7BB-2E6F9F6BCD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719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A0FF58-7E18-558D-CF12-CECA68D2A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0C7DBD7-D2C7-8A31-6E03-905F7430CF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110D60C-FD45-7C40-A533-2011CDA2A7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F704C58-5200-7777-38E9-070E7E8CE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133D-3D2A-4570-A105-5906702A947A}" type="datetimeFigureOut">
              <a:rPr kumimoji="1" lang="ja-JP" altLang="en-US" smtClean="0"/>
              <a:t>2024/6/27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F238E36-E58D-95D6-B38D-0BD9CCD38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CC677E0-48E0-3A19-F1A7-69B152B0F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0117E-5AFD-4184-A7BB-2E6F9F6BCD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377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4E0B562-756F-EB50-B66F-748EBD052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38E0F0C-4B59-51C9-3A22-06230DF53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6A2D69-D934-7310-FFF1-40330C656C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0133D-3D2A-4570-A105-5906702A947A}" type="datetimeFigureOut">
              <a:rPr kumimoji="1" lang="ja-JP" altLang="en-US" smtClean="0"/>
              <a:t>2024/6/27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9296E7-33CE-DA0B-8912-1E7B5917C5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74F491-E107-9CBB-FAAF-27AABFF993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0117E-5AFD-4184-A7BB-2E6F9F6BCD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855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.sv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32.svg"/><Relationship Id="rId10" Type="http://schemas.openxmlformats.org/officeDocument/2006/relationships/image" Target="../media/image22.png"/><Relationship Id="rId4" Type="http://schemas.openxmlformats.org/officeDocument/2006/relationships/image" Target="../media/image31.png"/><Relationship Id="rId9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1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6.png"/><Relationship Id="rId4" Type="http://schemas.openxmlformats.org/officeDocument/2006/relationships/image" Target="../media/image1.png"/><Relationship Id="rId9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5924841-9B77-AF6E-D3D7-464396F406FC}"/>
              </a:ext>
            </a:extLst>
          </p:cNvPr>
          <p:cNvSpPr txBox="1"/>
          <p:nvPr/>
        </p:nvSpPr>
        <p:spPr>
          <a:xfrm>
            <a:off x="745067" y="635001"/>
            <a:ext cx="8618065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・</a:t>
            </a:r>
            <a:r>
              <a:rPr lang="ja-JP" altLang="en-US" sz="1400"/>
              <a:t>キャッシュ回答機能と</a:t>
            </a:r>
            <a:r>
              <a:rPr lang="en-US" altLang="ja-JP" sz="1400" dirty="0"/>
              <a:t>FAQ</a:t>
            </a:r>
            <a:r>
              <a:rPr lang="ja-JP" altLang="en-US" sz="1400"/>
              <a:t>回答機能の概要</a:t>
            </a:r>
            <a:r>
              <a:rPr lang="en-US" altLang="ja-JP" sz="1400" dirty="0"/>
              <a:t> </a:t>
            </a:r>
          </a:p>
          <a:p>
            <a:r>
              <a:rPr kumimoji="1" lang="ja-JP" altLang="en-US" sz="1400"/>
              <a:t>・</a:t>
            </a:r>
            <a:r>
              <a:rPr lang="ja-JP" altLang="en-US" sz="1400"/>
              <a:t>検索</a:t>
            </a:r>
            <a:r>
              <a:rPr lang="en-US" altLang="ja-JP" sz="1400" dirty="0"/>
              <a:t>/</a:t>
            </a:r>
            <a:r>
              <a:rPr lang="ja-JP" altLang="en-US" sz="1400"/>
              <a:t>回答フロー </a:t>
            </a:r>
            <a:r>
              <a:rPr lang="en-US" altLang="ja-JP" sz="1400" dirty="0"/>
              <a:t>(</a:t>
            </a:r>
            <a:r>
              <a:rPr lang="ja-JP" altLang="en-US" sz="1400"/>
              <a:t>キャッシュ回答機能や</a:t>
            </a:r>
            <a:r>
              <a:rPr lang="en-US" altLang="ja-JP" sz="1400" dirty="0"/>
              <a:t>FAQ</a:t>
            </a:r>
            <a:r>
              <a:rPr lang="ja-JP" altLang="en-US" sz="1400"/>
              <a:t>回答機能を使用した場合</a:t>
            </a:r>
            <a:r>
              <a:rPr lang="en-US" altLang="ja-JP" sz="1400" dirty="0"/>
              <a:t>)</a:t>
            </a:r>
            <a:endParaRPr kumimoji="1" lang="en-US" altLang="ja-JP" sz="1400" dirty="0"/>
          </a:p>
          <a:p>
            <a:r>
              <a:rPr kumimoji="1" lang="ja-JP" altLang="en-US" sz="1400"/>
              <a:t>・</a:t>
            </a:r>
            <a:r>
              <a:rPr lang="ja-JP" altLang="en-US" sz="1400"/>
              <a:t>キャッシュ</a:t>
            </a:r>
            <a:r>
              <a:rPr lang="en-US" altLang="ja-JP" sz="1400" dirty="0"/>
              <a:t>/FAQ</a:t>
            </a:r>
            <a:r>
              <a:rPr lang="ja-JP" altLang="en-US" sz="1400"/>
              <a:t>関連の</a:t>
            </a:r>
            <a:r>
              <a:rPr kumimoji="1" lang="en-US" altLang="ja-JP" sz="1400" dirty="0"/>
              <a:t>UI</a:t>
            </a:r>
            <a:r>
              <a:rPr kumimoji="1" lang="ja-JP" altLang="en-US" sz="1400"/>
              <a:t>機能</a:t>
            </a:r>
            <a:endParaRPr kumimoji="1" lang="en-US" altLang="ja-JP" sz="1400" dirty="0"/>
          </a:p>
          <a:p>
            <a:pPr lvl="1"/>
            <a:r>
              <a:rPr lang="ja-JP" altLang="en-US" sz="1400"/>
              <a:t>・グレーアウト</a:t>
            </a:r>
            <a:endParaRPr kumimoji="1" lang="en-US" altLang="ja-JP" sz="1400" dirty="0"/>
          </a:p>
          <a:p>
            <a:pPr lvl="1"/>
            <a:r>
              <a:rPr lang="ja-JP" altLang="en-US" sz="1400"/>
              <a:t>・回答再生成</a:t>
            </a:r>
            <a:endParaRPr kumimoji="1" lang="en-US" altLang="ja-JP" sz="1400" dirty="0"/>
          </a:p>
          <a:p>
            <a:endParaRPr kumimoji="1" lang="en-US" altLang="ja-JP" sz="1400" dirty="0"/>
          </a:p>
          <a:p>
            <a:r>
              <a:rPr lang="ja-JP" altLang="en-US" sz="1400"/>
              <a:t>・キャッシュ</a:t>
            </a:r>
            <a:r>
              <a:rPr lang="en-US" altLang="ja-JP" sz="1400" dirty="0"/>
              <a:t>DB</a:t>
            </a:r>
            <a:r>
              <a:rPr lang="ja-JP" altLang="en-US" sz="1400"/>
              <a:t>を使用した回答機能</a:t>
            </a:r>
            <a:r>
              <a:rPr lang="en-US" altLang="ja-JP" sz="1400" dirty="0"/>
              <a:t>/</a:t>
            </a:r>
            <a:r>
              <a:rPr lang="ja-JP" altLang="en-US" sz="1400"/>
              <a:t>フィードバック機能</a:t>
            </a:r>
            <a:endParaRPr lang="en-US" altLang="ja-JP" sz="1400" dirty="0"/>
          </a:p>
          <a:p>
            <a:r>
              <a:rPr lang="ja-JP" altLang="en-US" sz="1400"/>
              <a:t>・キャッシュ</a:t>
            </a:r>
            <a:r>
              <a:rPr lang="en-US" altLang="ja-JP" sz="1400" dirty="0"/>
              <a:t>DB</a:t>
            </a:r>
            <a:r>
              <a:rPr lang="ja-JP" altLang="en-US" sz="1400"/>
              <a:t>を使用した場合の動き</a:t>
            </a:r>
            <a:endParaRPr lang="en-US" altLang="ja-JP" sz="1400" dirty="0"/>
          </a:p>
          <a:p>
            <a:r>
              <a:rPr lang="en-US" altLang="ja-JP" sz="1400" dirty="0"/>
              <a:t>	</a:t>
            </a:r>
            <a:r>
              <a:rPr lang="ja-JP" altLang="en-US" sz="1400"/>
              <a:t>①</a:t>
            </a:r>
            <a:r>
              <a:rPr lang="en-US" altLang="ja-JP" sz="1400" dirty="0"/>
              <a:t> Good</a:t>
            </a:r>
            <a:r>
              <a:rPr lang="ja-JP" altLang="en-US" sz="1400"/>
              <a:t>ボタンを押下すると、キャッシュ</a:t>
            </a:r>
            <a:r>
              <a:rPr lang="en-US" altLang="ja-JP" sz="1400" dirty="0"/>
              <a:t>DB (Azure AI Search</a:t>
            </a:r>
            <a:r>
              <a:rPr lang="ja-JP" altLang="en-US" sz="1400"/>
              <a:t>のインデックス</a:t>
            </a:r>
            <a:r>
              <a:rPr lang="en-US" altLang="ja-JP" sz="1400" dirty="0"/>
              <a:t>) </a:t>
            </a:r>
            <a:r>
              <a:rPr lang="ja-JP" altLang="en-US" sz="1400"/>
              <a:t>に登録される</a:t>
            </a:r>
            <a:endParaRPr lang="en-US" altLang="ja-JP" sz="1400" dirty="0"/>
          </a:p>
          <a:p>
            <a:r>
              <a:rPr lang="en-US" altLang="ja-JP" sz="1400" dirty="0"/>
              <a:t>	</a:t>
            </a:r>
            <a:r>
              <a:rPr lang="ja-JP" altLang="en-US" sz="1400"/>
              <a:t>②</a:t>
            </a:r>
            <a:r>
              <a:rPr lang="en-US" altLang="ja-JP" sz="1400" dirty="0"/>
              <a:t> </a:t>
            </a:r>
            <a:r>
              <a:rPr lang="ja-JP" altLang="en-US" sz="1400"/>
              <a:t>同じ質問文ではそのまま回答を返す</a:t>
            </a:r>
            <a:r>
              <a:rPr lang="en-US" altLang="ja-JP" sz="1400" dirty="0"/>
              <a:t> / </a:t>
            </a:r>
            <a:r>
              <a:rPr lang="ja-JP" altLang="en-US" sz="1400"/>
              <a:t>キーワードが同じでも回答を返す</a:t>
            </a:r>
            <a:endParaRPr lang="en-US" altLang="ja-JP" sz="1400" dirty="0"/>
          </a:p>
          <a:p>
            <a:r>
              <a:rPr lang="en-US" altLang="ja-JP" sz="1400" dirty="0"/>
              <a:t>	</a:t>
            </a:r>
            <a:r>
              <a:rPr lang="ja-JP" altLang="en-US" sz="1400"/>
              <a:t>（参考）</a:t>
            </a:r>
            <a:r>
              <a:rPr lang="en-US" altLang="ja-JP" sz="1400" dirty="0"/>
              <a:t>Azure AI Search</a:t>
            </a:r>
            <a:r>
              <a:rPr lang="ja-JP" altLang="en-US" sz="1400"/>
              <a:t>のインデックスに登録する際にキーワード抽出している</a:t>
            </a:r>
            <a:endParaRPr lang="en-US" altLang="ja-JP" sz="1400" dirty="0"/>
          </a:p>
          <a:p>
            <a:r>
              <a:rPr lang="en-US" altLang="ja-JP" sz="1400" dirty="0"/>
              <a:t>	</a:t>
            </a:r>
            <a:r>
              <a:rPr lang="ja-JP" altLang="en-US" sz="1400"/>
              <a:t>③</a:t>
            </a:r>
            <a:r>
              <a:rPr lang="en-US" altLang="ja-JP" sz="1400" dirty="0"/>
              <a:t> Bad</a:t>
            </a:r>
            <a:r>
              <a:rPr lang="ja-JP" altLang="en-US" sz="1400"/>
              <a:t>回数も記録している</a:t>
            </a:r>
            <a:r>
              <a:rPr lang="en-US" altLang="ja-JP" sz="1400" dirty="0"/>
              <a:t> </a:t>
            </a:r>
            <a:r>
              <a:rPr lang="ja-JP" altLang="en-US" sz="1400"/>
              <a:t>→</a:t>
            </a:r>
            <a:r>
              <a:rPr lang="en-US" altLang="ja-JP" sz="1400" dirty="0"/>
              <a:t> </a:t>
            </a:r>
            <a:r>
              <a:rPr lang="ja-JP" altLang="en-US" sz="1400"/>
              <a:t>キャッシュからのレコード削除に役立てる</a:t>
            </a:r>
            <a:endParaRPr lang="en-US" altLang="ja-JP" sz="1400" dirty="0"/>
          </a:p>
          <a:p>
            <a:endParaRPr lang="en-US" altLang="ja-JP" sz="1400" dirty="0"/>
          </a:p>
          <a:p>
            <a:r>
              <a:rPr lang="ja-JP" altLang="en-US" sz="1400"/>
              <a:t>・</a:t>
            </a:r>
            <a:r>
              <a:rPr lang="en-US" altLang="ja-JP" sz="1400" dirty="0"/>
              <a:t>FAQ DB</a:t>
            </a:r>
            <a:r>
              <a:rPr lang="ja-JP" altLang="en-US" sz="1400"/>
              <a:t>を使用した回答機能</a:t>
            </a:r>
            <a:r>
              <a:rPr lang="en-US" altLang="ja-JP" sz="1400" dirty="0"/>
              <a:t>/</a:t>
            </a:r>
            <a:r>
              <a:rPr lang="ja-JP" altLang="en-US" sz="1400"/>
              <a:t>フィードバック機能</a:t>
            </a:r>
            <a:endParaRPr lang="en-US" altLang="ja-JP" sz="1400" dirty="0"/>
          </a:p>
          <a:p>
            <a:r>
              <a:rPr lang="ja-JP" altLang="en-US" sz="1400"/>
              <a:t>・</a:t>
            </a:r>
            <a:r>
              <a:rPr lang="en-US" altLang="ja-JP" sz="1400" dirty="0"/>
              <a:t>FAQ DB</a:t>
            </a:r>
            <a:r>
              <a:rPr lang="ja-JP" altLang="en-US" sz="1400"/>
              <a:t>を使用した場合の動き</a:t>
            </a:r>
            <a:endParaRPr lang="en-US" altLang="ja-JP" sz="1400" dirty="0"/>
          </a:p>
          <a:p>
            <a:r>
              <a:rPr lang="en-US" altLang="ja-JP" sz="1400" dirty="0"/>
              <a:t>	</a:t>
            </a:r>
            <a:r>
              <a:rPr lang="ja-JP" altLang="en-US" sz="1400"/>
              <a:t>①</a:t>
            </a:r>
            <a:r>
              <a:rPr lang="en-US" altLang="ja-JP" sz="1400" dirty="0"/>
              <a:t> </a:t>
            </a:r>
          </a:p>
          <a:p>
            <a:r>
              <a:rPr lang="en-US" altLang="ja-JP" sz="1400" dirty="0"/>
              <a:t>	</a:t>
            </a:r>
            <a:r>
              <a:rPr lang="ja-JP" altLang="en-US" sz="1400"/>
              <a:t>②</a:t>
            </a:r>
            <a:r>
              <a:rPr lang="en-US" altLang="ja-JP" sz="1400" dirty="0"/>
              <a:t> </a:t>
            </a:r>
            <a:r>
              <a:rPr lang="ja-JP" altLang="en-US" sz="1400"/>
              <a:t>更新ステータスの説明</a:t>
            </a:r>
            <a:endParaRPr lang="en-US" altLang="ja-JP" sz="1400" dirty="0"/>
          </a:p>
          <a:p>
            <a:endParaRPr kumimoji="1" lang="en-US" altLang="ja-JP" sz="1400" dirty="0"/>
          </a:p>
          <a:p>
            <a:r>
              <a:rPr kumimoji="1" lang="ja-JP" altLang="en-US" sz="1400"/>
              <a:t>・</a:t>
            </a:r>
            <a:r>
              <a:rPr kumimoji="1" lang="en-US" altLang="ja-JP" sz="1400" dirty="0"/>
              <a:t>(</a:t>
            </a:r>
            <a:r>
              <a:rPr kumimoji="1" lang="ja-JP" altLang="en-US" sz="1400"/>
              <a:t>参考</a:t>
            </a:r>
            <a:r>
              <a:rPr kumimoji="1" lang="en-US" altLang="ja-JP" sz="1400" dirty="0"/>
              <a:t>) </a:t>
            </a:r>
            <a:r>
              <a:rPr kumimoji="1" lang="ja-JP" altLang="en-US" sz="1400"/>
              <a:t>フィードバックボタン押下時の挙動</a:t>
            </a:r>
            <a:endParaRPr kumimoji="1" lang="en-US" altLang="ja-JP" sz="1400" dirty="0"/>
          </a:p>
          <a:p>
            <a:r>
              <a:rPr kumimoji="1" lang="ja-JP" altLang="en-US" sz="1400"/>
              <a:t>・</a:t>
            </a:r>
            <a:r>
              <a:rPr kumimoji="1" lang="en-US" altLang="ja-JP" sz="1400" dirty="0"/>
              <a:t>(</a:t>
            </a:r>
            <a:r>
              <a:rPr kumimoji="1" lang="ja-JP" altLang="en-US" sz="1400"/>
              <a:t>参考</a:t>
            </a:r>
            <a:r>
              <a:rPr kumimoji="1" lang="en-US" altLang="ja-JP" sz="1400" dirty="0"/>
              <a:t>)</a:t>
            </a:r>
            <a:r>
              <a:rPr lang="en-US" altLang="ja-JP" sz="1400" dirty="0"/>
              <a:t> </a:t>
            </a:r>
            <a:r>
              <a:rPr lang="ja-JP" altLang="en-US" sz="1400"/>
              <a:t>指示語が具体化されて</a:t>
            </a:r>
            <a:r>
              <a:rPr lang="en-US" altLang="ja-JP" sz="1400" dirty="0"/>
              <a:t>DB</a:t>
            </a:r>
            <a:r>
              <a:rPr lang="ja-JP" altLang="en-US" sz="1400"/>
              <a:t>に登録される</a:t>
            </a:r>
            <a:endParaRPr kumimoji="1"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1446877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DCB16EF9-22C4-A617-A6BB-8881EC4425D3}"/>
              </a:ext>
            </a:extLst>
          </p:cNvPr>
          <p:cNvSpPr txBox="1"/>
          <p:nvPr/>
        </p:nvSpPr>
        <p:spPr>
          <a:xfrm>
            <a:off x="444500" y="162890"/>
            <a:ext cx="1130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075"/>
            <a:r>
              <a:rPr kumimoji="1" lang="en-US" altLang="ja-JP" sz="1800" b="1" dirty="0">
                <a:solidFill>
                  <a:schemeClr val="tx1"/>
                </a:solidFill>
              </a:rPr>
              <a:t>XXX</a:t>
            </a:r>
            <a:endParaRPr kumimoji="1" lang="en" altLang="ja-JP" sz="1800" b="1" dirty="0">
              <a:solidFill>
                <a:schemeClr val="tx1"/>
              </a:solidFill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15DE4B68-A6E2-B1B8-1FEA-B3AD52599417}"/>
              </a:ext>
            </a:extLst>
          </p:cNvPr>
          <p:cNvSpPr txBox="1"/>
          <p:nvPr/>
        </p:nvSpPr>
        <p:spPr>
          <a:xfrm>
            <a:off x="572133" y="1021847"/>
            <a:ext cx="4270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solidFill>
                  <a:schemeClr val="accent6"/>
                </a:solidFill>
              </a:rPr>
              <a:t>キャッシュ</a:t>
            </a:r>
            <a:r>
              <a:rPr kumimoji="1" lang="en-US" altLang="ja-JP" sz="1400" b="1" dirty="0">
                <a:solidFill>
                  <a:schemeClr val="accent6"/>
                </a:solidFill>
              </a:rPr>
              <a:t>DB</a:t>
            </a:r>
            <a:r>
              <a:rPr kumimoji="1" lang="ja-JP" altLang="en-US" sz="1400" b="1">
                <a:solidFill>
                  <a:schemeClr val="accent6"/>
                </a:solidFill>
              </a:rPr>
              <a:t>を使用した回答</a:t>
            </a:r>
            <a:r>
              <a:rPr kumimoji="1" lang="en-US" altLang="ja-JP" sz="1400" b="1" dirty="0">
                <a:solidFill>
                  <a:schemeClr val="accent6"/>
                </a:solidFill>
              </a:rPr>
              <a:t>/</a:t>
            </a:r>
            <a:r>
              <a:rPr kumimoji="1" lang="ja-JP" altLang="en-US" sz="1400" b="1">
                <a:solidFill>
                  <a:schemeClr val="accent6"/>
                </a:solidFill>
              </a:rPr>
              <a:t>運用：② 質問</a:t>
            </a:r>
            <a:r>
              <a:rPr kumimoji="1" lang="en-US" altLang="ja-JP" sz="1400" b="1" dirty="0">
                <a:solidFill>
                  <a:schemeClr val="accent6"/>
                </a:solidFill>
              </a:rPr>
              <a:t>/</a:t>
            </a:r>
            <a:r>
              <a:rPr kumimoji="1" lang="ja-JP" altLang="en-US" sz="1400" b="1">
                <a:solidFill>
                  <a:schemeClr val="accent6"/>
                </a:solidFill>
              </a:rPr>
              <a:t>回答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FB858680-06E8-7BC5-2074-048BF6D69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165" y="1396981"/>
            <a:ext cx="5610976" cy="1169533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50FB934B-F1DD-394C-4840-2533D0CE3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2441" y="1818873"/>
            <a:ext cx="850898" cy="629567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8EC4D66-E98F-5C21-8EB7-A614EB133437}"/>
              </a:ext>
            </a:extLst>
          </p:cNvPr>
          <p:cNvSpPr txBox="1"/>
          <p:nvPr/>
        </p:nvSpPr>
        <p:spPr>
          <a:xfrm>
            <a:off x="3745063" y="1855787"/>
            <a:ext cx="10611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/>
              <a:t>AI Search</a:t>
            </a:r>
            <a:endParaRPr kumimoji="1" lang="ja-JP" altLang="en-US" sz="14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629D294-D347-8C1B-252F-CA2A6360D940}"/>
              </a:ext>
            </a:extLst>
          </p:cNvPr>
          <p:cNvSpPr txBox="1"/>
          <p:nvPr/>
        </p:nvSpPr>
        <p:spPr>
          <a:xfrm>
            <a:off x="2740310" y="1440809"/>
            <a:ext cx="1515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600"/>
              <a:t>キャッシュ</a:t>
            </a:r>
            <a:r>
              <a:rPr lang="en-US" altLang="ja-JP" sz="1600" dirty="0"/>
              <a:t>DB</a:t>
            </a:r>
            <a:endParaRPr kumimoji="1" lang="ja-JP" altLang="en-US" sz="1600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99FEAA15-8E0B-CB5D-FF5A-E803246C62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133" y="3143587"/>
            <a:ext cx="5179730" cy="3417989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774C8B20-4E17-1102-8AF2-3DBF81B01A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1534" y="3143587"/>
            <a:ext cx="5179731" cy="3423264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AD77DB4-078F-9AFD-2EDA-43322E0BAC16}"/>
              </a:ext>
            </a:extLst>
          </p:cNvPr>
          <p:cNvSpPr txBox="1"/>
          <p:nvPr/>
        </p:nvSpPr>
        <p:spPr>
          <a:xfrm>
            <a:off x="1639502" y="2763178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u="sng"/>
              <a:t>質問文が完全に一致するケース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3DAFFDD-8200-5D63-76A5-F91979E97526}"/>
              </a:ext>
            </a:extLst>
          </p:cNvPr>
          <p:cNvSpPr txBox="1"/>
          <p:nvPr/>
        </p:nvSpPr>
        <p:spPr>
          <a:xfrm>
            <a:off x="7043702" y="2768453"/>
            <a:ext cx="3775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u="sng"/>
              <a:t>使用されているキーワードが一致するケース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56F90CB-0BFF-94C1-39F2-7EC985015BB6}"/>
              </a:ext>
            </a:extLst>
          </p:cNvPr>
          <p:cNvSpPr/>
          <p:nvPr/>
        </p:nvSpPr>
        <p:spPr>
          <a:xfrm>
            <a:off x="8685666" y="4304277"/>
            <a:ext cx="2702001" cy="49846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ja-JP" altLang="en-US" sz="1200">
                <a:solidFill>
                  <a:schemeClr val="tx1"/>
                </a:solidFill>
              </a:rPr>
              <a:t>ユーザー質問と齟齬がないか確認するため、質問文も併せて表示される</a:t>
            </a:r>
            <a:endParaRPr lang="en-US" altLang="ja-JP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78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DCB16EF9-22C4-A617-A6BB-8881EC4425D3}"/>
              </a:ext>
            </a:extLst>
          </p:cNvPr>
          <p:cNvSpPr txBox="1"/>
          <p:nvPr/>
        </p:nvSpPr>
        <p:spPr>
          <a:xfrm>
            <a:off x="444500" y="162890"/>
            <a:ext cx="1130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075"/>
            <a:r>
              <a:rPr kumimoji="1" lang="en-US" altLang="ja-JP" sz="1800" b="1" dirty="0">
                <a:solidFill>
                  <a:schemeClr val="tx1"/>
                </a:solidFill>
              </a:rPr>
              <a:t>XXX</a:t>
            </a:r>
            <a:endParaRPr kumimoji="1" lang="en" altLang="ja-JP" sz="1800" b="1" dirty="0">
              <a:solidFill>
                <a:schemeClr val="tx1"/>
              </a:solidFill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15DE4B68-A6E2-B1B8-1FEA-B3AD52599417}"/>
              </a:ext>
            </a:extLst>
          </p:cNvPr>
          <p:cNvSpPr txBox="1"/>
          <p:nvPr/>
        </p:nvSpPr>
        <p:spPr>
          <a:xfrm>
            <a:off x="572133" y="1021847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>
                <a:solidFill>
                  <a:schemeClr val="accent6"/>
                </a:solidFill>
              </a:rPr>
              <a:t>（参考）キーワードの抽出</a:t>
            </a:r>
            <a:endParaRPr kumimoji="1" lang="en-US" altLang="ja-JP" sz="1400" b="1" dirty="0">
              <a:solidFill>
                <a:schemeClr val="accent6"/>
              </a:solidFill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E2CBB7A-218A-78B2-3941-E556880F4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024" y="2942103"/>
            <a:ext cx="5610976" cy="1169533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CB906F7C-B6D5-6E89-067B-E845FA2E1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4662" y="2192895"/>
            <a:ext cx="850898" cy="629567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47A10B4-5F7B-4D85-E0AC-2F924446E441}"/>
              </a:ext>
            </a:extLst>
          </p:cNvPr>
          <p:cNvSpPr txBox="1"/>
          <p:nvPr/>
        </p:nvSpPr>
        <p:spPr>
          <a:xfrm>
            <a:off x="3417284" y="2229809"/>
            <a:ext cx="10611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/>
              <a:t>AI Search</a:t>
            </a:r>
            <a:endParaRPr kumimoji="1" lang="ja-JP" altLang="en-US" sz="14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A1B85BF-1E4C-E069-7CEE-5ED19CA252B2}"/>
              </a:ext>
            </a:extLst>
          </p:cNvPr>
          <p:cNvSpPr txBox="1"/>
          <p:nvPr/>
        </p:nvSpPr>
        <p:spPr>
          <a:xfrm>
            <a:off x="2412531" y="1814831"/>
            <a:ext cx="1515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600"/>
              <a:t>キャッシュ</a:t>
            </a:r>
            <a:r>
              <a:rPr lang="en-US" altLang="ja-JP" sz="1600" dirty="0"/>
              <a:t>DB</a:t>
            </a:r>
            <a:endParaRPr kumimoji="1" lang="ja-JP" altLang="en-US" sz="160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5D9ADF0D-E4B3-7A0D-A97D-B49198FBA1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1128" y="1696759"/>
            <a:ext cx="5037864" cy="4214283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0F72E16-1F6B-5ACD-5C74-DAE580B2CBA6}"/>
              </a:ext>
            </a:extLst>
          </p:cNvPr>
          <p:cNvSpPr/>
          <p:nvPr/>
        </p:nvSpPr>
        <p:spPr>
          <a:xfrm>
            <a:off x="572133" y="3594246"/>
            <a:ext cx="3023427" cy="141922"/>
          </a:xfrm>
          <a:prstGeom prst="rect">
            <a:avLst/>
          </a:prstGeom>
          <a:noFill/>
          <a:ln w="3492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4D24831-047D-D50C-6417-1F0435AEEC3B}"/>
              </a:ext>
            </a:extLst>
          </p:cNvPr>
          <p:cNvSpPr txBox="1"/>
          <p:nvPr/>
        </p:nvSpPr>
        <p:spPr>
          <a:xfrm>
            <a:off x="6579082" y="1264082"/>
            <a:ext cx="3464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u="sng" dirty="0"/>
              <a:t>02-azure-src/app/backend/</a:t>
            </a:r>
            <a:r>
              <a:rPr lang="en-US" altLang="ja-JP" sz="1600" u="sng" dirty="0" err="1"/>
              <a:t>app.py</a:t>
            </a:r>
            <a:endParaRPr kumimoji="1" lang="ja-JP" altLang="en-US" sz="1600" u="sng"/>
          </a:p>
        </p:txBody>
      </p:sp>
    </p:spTree>
    <p:extLst>
      <p:ext uri="{BB962C8B-B14F-4D97-AF65-F5344CB8AC3E}">
        <p14:creationId xmlns:p14="http://schemas.microsoft.com/office/powerpoint/2010/main" val="2627293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DCB16EF9-22C4-A617-A6BB-8881EC4425D3}"/>
              </a:ext>
            </a:extLst>
          </p:cNvPr>
          <p:cNvSpPr txBox="1"/>
          <p:nvPr/>
        </p:nvSpPr>
        <p:spPr>
          <a:xfrm>
            <a:off x="444500" y="162890"/>
            <a:ext cx="1130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075"/>
            <a:r>
              <a:rPr kumimoji="1" lang="en-US" altLang="ja-JP" sz="1800" b="1" dirty="0">
                <a:solidFill>
                  <a:schemeClr val="tx1"/>
                </a:solidFill>
              </a:rPr>
              <a:t>XXX</a:t>
            </a:r>
            <a:endParaRPr kumimoji="1" lang="en" altLang="ja-JP" sz="1800" b="1" dirty="0">
              <a:solidFill>
                <a:schemeClr val="tx1"/>
              </a:solidFill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15DE4B68-A6E2-B1B8-1FEA-B3AD52599417}"/>
              </a:ext>
            </a:extLst>
          </p:cNvPr>
          <p:cNvSpPr txBox="1"/>
          <p:nvPr/>
        </p:nvSpPr>
        <p:spPr>
          <a:xfrm>
            <a:off x="572133" y="1021847"/>
            <a:ext cx="3821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solidFill>
                  <a:schemeClr val="accent6"/>
                </a:solidFill>
              </a:rPr>
              <a:t>キャッシュ</a:t>
            </a:r>
            <a:r>
              <a:rPr kumimoji="1" lang="en-US" altLang="ja-JP" sz="1400" b="1" dirty="0">
                <a:solidFill>
                  <a:schemeClr val="accent6"/>
                </a:solidFill>
              </a:rPr>
              <a:t>DB</a:t>
            </a:r>
            <a:r>
              <a:rPr kumimoji="1" lang="ja-JP" altLang="en-US" sz="1400" b="1">
                <a:solidFill>
                  <a:schemeClr val="accent6"/>
                </a:solidFill>
              </a:rPr>
              <a:t>を使用した回答</a:t>
            </a:r>
            <a:r>
              <a:rPr kumimoji="1" lang="en-US" altLang="ja-JP" sz="1400" b="1" dirty="0">
                <a:solidFill>
                  <a:schemeClr val="accent6"/>
                </a:solidFill>
              </a:rPr>
              <a:t>/</a:t>
            </a:r>
            <a:r>
              <a:rPr kumimoji="1" lang="ja-JP" altLang="en-US" sz="1400" b="1">
                <a:solidFill>
                  <a:schemeClr val="accent6"/>
                </a:solidFill>
              </a:rPr>
              <a:t>運用：③ 運用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9275D07A-63B3-EE5D-03F9-36DEC79B2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388" y="2023533"/>
            <a:ext cx="4957814" cy="32766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48D5B99B-F6F8-7D37-E0D9-DBD13ED32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931" y="1497705"/>
            <a:ext cx="3463467" cy="207320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9C2F601-5E59-44C6-EB56-0C5107C6FB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0932" y="4147459"/>
            <a:ext cx="3463467" cy="2070814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7262D2F-F398-3DA2-CD32-55C1F774F63C}"/>
              </a:ext>
            </a:extLst>
          </p:cNvPr>
          <p:cNvSpPr/>
          <p:nvPr/>
        </p:nvSpPr>
        <p:spPr>
          <a:xfrm>
            <a:off x="6840951" y="2852014"/>
            <a:ext cx="1329382" cy="270933"/>
          </a:xfrm>
          <a:prstGeom prst="rect">
            <a:avLst/>
          </a:prstGeom>
          <a:noFill/>
          <a:ln w="3492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973E0EB-7128-A7AC-4082-61CA948140E0}"/>
              </a:ext>
            </a:extLst>
          </p:cNvPr>
          <p:cNvSpPr/>
          <p:nvPr/>
        </p:nvSpPr>
        <p:spPr>
          <a:xfrm>
            <a:off x="6832484" y="5696457"/>
            <a:ext cx="1329382" cy="270933"/>
          </a:xfrm>
          <a:prstGeom prst="rect">
            <a:avLst/>
          </a:prstGeom>
          <a:noFill/>
          <a:ln w="3492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887E998-36E1-7D4A-89AF-7A92B70D76B9}"/>
              </a:ext>
            </a:extLst>
          </p:cNvPr>
          <p:cNvSpPr/>
          <p:nvPr/>
        </p:nvSpPr>
        <p:spPr>
          <a:xfrm>
            <a:off x="8859449" y="5967390"/>
            <a:ext cx="2524028" cy="48481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Bad</a:t>
            </a:r>
            <a:r>
              <a:rPr kumimoji="1" lang="ja-JP" altLang="en-US" sz="1400">
                <a:solidFill>
                  <a:schemeClr val="tx1"/>
                </a:solidFill>
              </a:rPr>
              <a:t>回数が多いレコードは管理者が削除を検討する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40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DCB16EF9-22C4-A617-A6BB-8881EC4425D3}"/>
              </a:ext>
            </a:extLst>
          </p:cNvPr>
          <p:cNvSpPr txBox="1"/>
          <p:nvPr/>
        </p:nvSpPr>
        <p:spPr>
          <a:xfrm>
            <a:off x="444500" y="162890"/>
            <a:ext cx="1130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075"/>
            <a:r>
              <a:rPr kumimoji="1" lang="en" altLang="ja-JP" sz="1800" b="1" dirty="0">
                <a:solidFill>
                  <a:schemeClr val="tx1"/>
                </a:solidFill>
              </a:rPr>
              <a:t>FAQ</a:t>
            </a:r>
            <a:r>
              <a:rPr kumimoji="1" lang="ja-JP" altLang="en-US" sz="1800" b="1">
                <a:solidFill>
                  <a:schemeClr val="tx1"/>
                </a:solidFill>
              </a:rPr>
              <a:t>候補リストに一次登録された質問</a:t>
            </a:r>
            <a:r>
              <a:rPr kumimoji="1" lang="en-US" altLang="ja-JP" sz="1800" b="1" dirty="0">
                <a:solidFill>
                  <a:schemeClr val="tx1"/>
                </a:solidFill>
              </a:rPr>
              <a:t>/</a:t>
            </a:r>
            <a:r>
              <a:rPr kumimoji="1" lang="ja-JP" altLang="en-US" sz="1800" b="1">
                <a:solidFill>
                  <a:schemeClr val="tx1"/>
                </a:solidFill>
              </a:rPr>
              <a:t>回答に対して、</a:t>
            </a:r>
            <a:r>
              <a:rPr kumimoji="1" lang="ja-JP" altLang="en-US" sz="1800" b="1" u="sng">
                <a:solidFill>
                  <a:schemeClr val="tx1"/>
                </a:solidFill>
              </a:rPr>
              <a:t>管理者が登録対象の選定とデータの修正を実施</a:t>
            </a:r>
            <a:r>
              <a:rPr kumimoji="1" lang="ja-JP" altLang="en-US" sz="1800" b="1">
                <a:solidFill>
                  <a:schemeClr val="tx1"/>
                </a:solidFill>
              </a:rPr>
              <a:t>し、</a:t>
            </a:r>
            <a:r>
              <a:rPr kumimoji="1" lang="en" altLang="ja-JP" sz="1800" b="1" dirty="0">
                <a:solidFill>
                  <a:schemeClr val="tx1"/>
                </a:solidFill>
              </a:rPr>
              <a:t>FAQ DB </a:t>
            </a:r>
            <a:r>
              <a:rPr kumimoji="1" lang="ja-JP" altLang="en-US" sz="1800" b="1">
                <a:solidFill>
                  <a:schemeClr val="tx1"/>
                </a:solidFill>
              </a:rPr>
              <a:t>に二次登録することで、ユーザーからの類似質問に対応する</a:t>
            </a:r>
            <a:endParaRPr kumimoji="1" lang="en" altLang="ja-JP" sz="1800" b="1" dirty="0">
              <a:solidFill>
                <a:schemeClr val="tx1"/>
              </a:solidFill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15DE4B68-A6E2-B1B8-1FEA-B3AD52599417}"/>
              </a:ext>
            </a:extLst>
          </p:cNvPr>
          <p:cNvSpPr txBox="1"/>
          <p:nvPr/>
        </p:nvSpPr>
        <p:spPr>
          <a:xfrm>
            <a:off x="572133" y="1021847"/>
            <a:ext cx="8755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6"/>
                </a:solidFill>
              </a:rPr>
              <a:t>FAQ DB</a:t>
            </a:r>
            <a:endParaRPr kumimoji="1" lang="ja-JP" altLang="en-US" sz="1400" b="1">
              <a:solidFill>
                <a:schemeClr val="accent6"/>
              </a:solidFill>
            </a:endParaRPr>
          </a:p>
        </p:txBody>
      </p:sp>
      <p:pic>
        <p:nvPicPr>
          <p:cNvPr id="2" name="グラフィックス 1" descr="ユーザー 枠線">
            <a:extLst>
              <a:ext uri="{FF2B5EF4-FFF2-40B4-BE49-F238E27FC236}">
                <a16:creationId xmlns:a16="http://schemas.microsoft.com/office/drawing/2014/main" id="{AF75FDC0-614D-F4F2-1C87-080FD9E7A3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5800" y="3151376"/>
            <a:ext cx="1291487" cy="1291487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7185964-93E2-5195-579B-43730888132E}"/>
              </a:ext>
            </a:extLst>
          </p:cNvPr>
          <p:cNvSpPr txBox="1"/>
          <p:nvPr/>
        </p:nvSpPr>
        <p:spPr>
          <a:xfrm>
            <a:off x="327069" y="2864426"/>
            <a:ext cx="1291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/>
              <a:t>ユーザー</a:t>
            </a:r>
          </a:p>
        </p:txBody>
      </p:sp>
      <p:pic>
        <p:nvPicPr>
          <p:cNvPr id="5" name="グラフィックス 4" descr="テーブル 枠線">
            <a:extLst>
              <a:ext uri="{FF2B5EF4-FFF2-40B4-BE49-F238E27FC236}">
                <a16:creationId xmlns:a16="http://schemas.microsoft.com/office/drawing/2014/main" id="{A79CED67-95BB-C9EE-E35C-C75AC9D5FB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22095" y="3478309"/>
            <a:ext cx="1127247" cy="1127247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E1C505F-1027-AF6F-71CF-391934FF6C0F}"/>
              </a:ext>
            </a:extLst>
          </p:cNvPr>
          <p:cNvSpPr txBox="1"/>
          <p:nvPr/>
        </p:nvSpPr>
        <p:spPr>
          <a:xfrm>
            <a:off x="4318106" y="3203097"/>
            <a:ext cx="1335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/>
              <a:t>リスト</a:t>
            </a:r>
            <a:endParaRPr lang="en-US" altLang="ja-JP" sz="1400" dirty="0"/>
          </a:p>
          <a:p>
            <a:pPr algn="ctr"/>
            <a:r>
              <a:rPr lang="en-US" altLang="ja-JP" sz="1400" dirty="0"/>
              <a:t>(</a:t>
            </a:r>
            <a:r>
              <a:rPr lang="ja-JP" altLang="en-US" sz="1400"/>
              <a:t>テーブル</a:t>
            </a:r>
            <a:r>
              <a:rPr lang="en-US" altLang="ja-JP" sz="1400" dirty="0"/>
              <a:t>)</a:t>
            </a:r>
            <a:endParaRPr kumimoji="1" lang="ja-JP" altLang="en-US" sz="14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69A3628-3EE9-4D59-7015-EF0F425C3CCC}"/>
              </a:ext>
            </a:extLst>
          </p:cNvPr>
          <p:cNvSpPr txBox="1"/>
          <p:nvPr/>
        </p:nvSpPr>
        <p:spPr>
          <a:xfrm>
            <a:off x="4187414" y="2138069"/>
            <a:ext cx="16193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ja-JP" sz="1600" dirty="0"/>
              <a:t>FAQ</a:t>
            </a:r>
            <a:r>
              <a:rPr kumimoji="1" lang="ja-JP" altLang="en-US" sz="1600"/>
              <a:t>候補</a:t>
            </a:r>
            <a:r>
              <a:rPr lang="ja-JP" altLang="en-US" sz="1600"/>
              <a:t>リスト</a:t>
            </a:r>
            <a:endParaRPr kumimoji="1" lang="ja-JP" altLang="en-US" sz="160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8762FBA-0EF0-5BCD-6749-9D06D7A6DA80}"/>
              </a:ext>
            </a:extLst>
          </p:cNvPr>
          <p:cNvSpPr/>
          <p:nvPr/>
        </p:nvSpPr>
        <p:spPr>
          <a:xfrm>
            <a:off x="8603967" y="2853101"/>
            <a:ext cx="1803401" cy="17464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38A8D60A-A26C-97BD-6518-0DF5977FF0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67371" y="2496743"/>
            <a:ext cx="850898" cy="629567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0FE17607-1C44-4FB7-13AC-D74FC62AC8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11602" y="3482668"/>
            <a:ext cx="806667" cy="934740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7C28F31-479A-01A8-FA26-B8911AEBDD34}"/>
              </a:ext>
            </a:extLst>
          </p:cNvPr>
          <p:cNvSpPr txBox="1"/>
          <p:nvPr/>
        </p:nvSpPr>
        <p:spPr>
          <a:xfrm>
            <a:off x="9794187" y="2475036"/>
            <a:ext cx="1043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/>
              <a:t>AI Search</a:t>
            </a:r>
            <a:endParaRPr kumimoji="1" lang="ja-JP" altLang="en-US" sz="140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3C2E711-7D9E-5868-FDAE-A85047324CA0}"/>
              </a:ext>
            </a:extLst>
          </p:cNvPr>
          <p:cNvSpPr txBox="1"/>
          <p:nvPr/>
        </p:nvSpPr>
        <p:spPr>
          <a:xfrm>
            <a:off x="9020577" y="2118679"/>
            <a:ext cx="9444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 altLang="ja-JP" sz="1600" dirty="0"/>
              <a:t>FAQ DB</a:t>
            </a:r>
            <a:endParaRPr kumimoji="1" lang="ja-JP" altLang="en-US" sz="160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E56B2DF-3A1A-2D28-598C-5E13174599C3}"/>
              </a:ext>
            </a:extLst>
          </p:cNvPr>
          <p:cNvSpPr txBox="1"/>
          <p:nvPr/>
        </p:nvSpPr>
        <p:spPr>
          <a:xfrm>
            <a:off x="8895165" y="3165820"/>
            <a:ext cx="1323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/>
              <a:t>インデックス</a:t>
            </a:r>
            <a:endParaRPr kumimoji="1" lang="ja-JP" altLang="en-US" sz="1400"/>
          </a:p>
        </p:txBody>
      </p:sp>
      <p:pic>
        <p:nvPicPr>
          <p:cNvPr id="24" name="グラフィックス 23" descr="ユーザー 枠線">
            <a:extLst>
              <a:ext uri="{FF2B5EF4-FFF2-40B4-BE49-F238E27FC236}">
                <a16:creationId xmlns:a16="http://schemas.microsoft.com/office/drawing/2014/main" id="{BEF0BEED-8394-B7D9-67BC-6ED99F75A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9976" y="5367939"/>
            <a:ext cx="1291487" cy="1291487"/>
          </a:xfrm>
          <a:prstGeom prst="rect">
            <a:avLst/>
          </a:prstGeom>
        </p:spPr>
      </p:pic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943394C9-26EA-5708-3389-599E2D499EB3}"/>
              </a:ext>
            </a:extLst>
          </p:cNvPr>
          <p:cNvSpPr/>
          <p:nvPr/>
        </p:nvSpPr>
        <p:spPr>
          <a:xfrm>
            <a:off x="4084019" y="2861976"/>
            <a:ext cx="1803401" cy="173755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E0F562C-F222-9DAF-6E65-C3E5B8BC40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4679" y="2520305"/>
            <a:ext cx="743053" cy="658514"/>
          </a:xfrm>
          <a:prstGeom prst="rect">
            <a:avLst/>
          </a:prstGeom>
        </p:spPr>
      </p:pic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E63D754-AFAF-DAAD-5769-24FA3ED37CE9}"/>
              </a:ext>
            </a:extLst>
          </p:cNvPr>
          <p:cNvSpPr txBox="1"/>
          <p:nvPr/>
        </p:nvSpPr>
        <p:spPr>
          <a:xfrm>
            <a:off x="3309653" y="5878559"/>
            <a:ext cx="1291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/>
              <a:t>管理者</a:t>
            </a: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882F5EAB-EA6E-F27D-534A-BBF987725AA8}"/>
              </a:ext>
            </a:extLst>
          </p:cNvPr>
          <p:cNvCxnSpPr>
            <a:cxnSpLocks/>
          </p:cNvCxnSpPr>
          <p:nvPr/>
        </p:nvCxnSpPr>
        <p:spPr>
          <a:xfrm>
            <a:off x="1698888" y="3507145"/>
            <a:ext cx="2154382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88CE093-7C86-61FF-9290-65EF3684F74C}"/>
              </a:ext>
            </a:extLst>
          </p:cNvPr>
          <p:cNvSpPr txBox="1"/>
          <p:nvPr/>
        </p:nvSpPr>
        <p:spPr>
          <a:xfrm>
            <a:off x="1541357" y="2707721"/>
            <a:ext cx="24879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u="sng"/>
              <a:t>①</a:t>
            </a:r>
            <a:r>
              <a:rPr lang="en-US" altLang="ja-JP" sz="1600" b="1" u="sng" dirty="0"/>
              <a:t> FAQ</a:t>
            </a:r>
            <a:r>
              <a:rPr lang="ja-JP" altLang="en-US" sz="1600" b="1" u="sng"/>
              <a:t>候補リスト登録</a:t>
            </a:r>
            <a:endParaRPr lang="en-US" altLang="ja-JP" sz="1600" b="1" u="sng" dirty="0"/>
          </a:p>
          <a:p>
            <a:r>
              <a:rPr lang="ja-JP" altLang="en-US" sz="1400"/>
              <a:t>高評価</a:t>
            </a:r>
            <a:r>
              <a:rPr lang="en-US" altLang="ja-JP" sz="1400" dirty="0"/>
              <a:t>/</a:t>
            </a:r>
            <a:r>
              <a:rPr lang="ja-JP" altLang="en-US" sz="1400"/>
              <a:t>低評価の</a:t>
            </a:r>
            <a:endParaRPr lang="en-US" altLang="ja-JP" sz="1400" dirty="0"/>
          </a:p>
          <a:p>
            <a:r>
              <a:rPr lang="ja-JP" altLang="en-US" sz="1400"/>
              <a:t>質問と回答のペアを登録</a:t>
            </a:r>
            <a:endParaRPr kumimoji="1" lang="ja-JP" altLang="en-US" sz="1400"/>
          </a:p>
        </p:txBody>
      </p:sp>
      <p:pic>
        <p:nvPicPr>
          <p:cNvPr id="33" name="図 32">
            <a:extLst>
              <a:ext uri="{FF2B5EF4-FFF2-40B4-BE49-F238E27FC236}">
                <a16:creationId xmlns:a16="http://schemas.microsoft.com/office/drawing/2014/main" id="{0A9BDB57-16AB-AD0E-47D0-3D63B1339F0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79866" y="2192614"/>
            <a:ext cx="916328" cy="505155"/>
          </a:xfrm>
          <a:prstGeom prst="rect">
            <a:avLst/>
          </a:prstGeom>
        </p:spPr>
      </p:pic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299FD621-8B02-1D59-9F34-BADA4B24938E}"/>
              </a:ext>
            </a:extLst>
          </p:cNvPr>
          <p:cNvCxnSpPr>
            <a:cxnSpLocks/>
            <a:stCxn id="24" idx="0"/>
            <a:endCxn id="25" idx="2"/>
          </p:cNvCxnSpPr>
          <p:nvPr/>
        </p:nvCxnSpPr>
        <p:spPr>
          <a:xfrm flipV="1">
            <a:off x="4985720" y="4599533"/>
            <a:ext cx="0" cy="768406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FD04DF09-E234-BF26-3A0F-34ABD3BCFBFC}"/>
              </a:ext>
            </a:extLst>
          </p:cNvPr>
          <p:cNvSpPr txBox="1"/>
          <p:nvPr/>
        </p:nvSpPr>
        <p:spPr>
          <a:xfrm>
            <a:off x="5195400" y="4680674"/>
            <a:ext cx="26744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u="sng"/>
              <a:t>②</a:t>
            </a:r>
            <a:r>
              <a:rPr lang="en-US" altLang="ja-JP" sz="1600" b="1" u="sng" dirty="0"/>
              <a:t> FAQ</a:t>
            </a:r>
            <a:r>
              <a:rPr lang="ja-JP" altLang="en-US" sz="1600" b="1" u="sng"/>
              <a:t>候補リスト修正</a:t>
            </a:r>
            <a:endParaRPr lang="en-US" altLang="ja-JP" sz="1600" b="1" u="sng" dirty="0"/>
          </a:p>
          <a:p>
            <a:r>
              <a:rPr lang="ja-JP" altLang="en-US" sz="1400"/>
              <a:t>・登録済みのデータを修正</a:t>
            </a:r>
            <a:endParaRPr lang="en-US" altLang="ja-JP" sz="1400" dirty="0"/>
          </a:p>
          <a:p>
            <a:r>
              <a:rPr kumimoji="1" lang="ja-JP" altLang="en-US" sz="1400"/>
              <a:t>・</a:t>
            </a:r>
            <a:r>
              <a:rPr kumimoji="1" lang="en-US" altLang="ja-JP" sz="1400" dirty="0"/>
              <a:t>DB</a:t>
            </a:r>
            <a:r>
              <a:rPr kumimoji="1" lang="ja-JP" altLang="en-US" sz="1400"/>
              <a:t>へ登録するデータを選定</a:t>
            </a: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C4A8B9F3-4254-0FFB-7594-BF53328DDB28}"/>
              </a:ext>
            </a:extLst>
          </p:cNvPr>
          <p:cNvCxnSpPr>
            <a:cxnSpLocks/>
          </p:cNvCxnSpPr>
          <p:nvPr/>
        </p:nvCxnSpPr>
        <p:spPr>
          <a:xfrm>
            <a:off x="6155571" y="3507145"/>
            <a:ext cx="2278034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0916F21E-6527-7F13-ED7D-EDA53A3D26FC}"/>
              </a:ext>
            </a:extLst>
          </p:cNvPr>
          <p:cNvSpPr txBox="1"/>
          <p:nvPr/>
        </p:nvSpPr>
        <p:spPr>
          <a:xfrm>
            <a:off x="5973231" y="2874377"/>
            <a:ext cx="26307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u="sng"/>
              <a:t>③</a:t>
            </a:r>
            <a:r>
              <a:rPr lang="en-US" altLang="ja-JP" sz="1600" b="1" u="sng" dirty="0"/>
              <a:t> FAQ DB</a:t>
            </a:r>
            <a:r>
              <a:rPr lang="ja-JP" altLang="en-US" sz="1600" b="1" u="sng"/>
              <a:t>登録</a:t>
            </a:r>
            <a:endParaRPr lang="en-US" altLang="ja-JP" sz="1600" b="1" u="sng" dirty="0"/>
          </a:p>
          <a:p>
            <a:r>
              <a:rPr lang="en-US" altLang="ja-JP" sz="1400" dirty="0"/>
              <a:t>DB</a:t>
            </a:r>
            <a:r>
              <a:rPr lang="ja-JP" altLang="en-US" sz="1400"/>
              <a:t>に修正済みのデータを登録</a:t>
            </a:r>
            <a:endParaRPr kumimoji="1" lang="ja-JP" altLang="en-US" sz="14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081B0AF-1C4F-7125-9670-A322EE6AD68D}"/>
              </a:ext>
            </a:extLst>
          </p:cNvPr>
          <p:cNvSpPr txBox="1"/>
          <p:nvPr/>
        </p:nvSpPr>
        <p:spPr>
          <a:xfrm>
            <a:off x="5084179" y="2448178"/>
            <a:ext cx="1448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/>
              <a:t>Table Storage</a:t>
            </a:r>
            <a:endParaRPr kumimoji="1" lang="ja-JP" altLang="en-US" sz="1400"/>
          </a:p>
        </p:txBody>
      </p:sp>
      <p:cxnSp>
        <p:nvCxnSpPr>
          <p:cNvPr id="43" name="カギ線コネクタ 42">
            <a:extLst>
              <a:ext uri="{FF2B5EF4-FFF2-40B4-BE49-F238E27FC236}">
                <a16:creationId xmlns:a16="http://schemas.microsoft.com/office/drawing/2014/main" id="{A3407E46-4809-459F-EEE2-E73832A96CFB}"/>
              </a:ext>
            </a:extLst>
          </p:cNvPr>
          <p:cNvCxnSpPr>
            <a:cxnSpLocks/>
            <a:stCxn id="14" idx="0"/>
            <a:endCxn id="3" idx="0"/>
          </p:cNvCxnSpPr>
          <p:nvPr/>
        </p:nvCxnSpPr>
        <p:spPr>
          <a:xfrm rot="16200000" flipH="1" flipV="1">
            <a:off x="4859944" y="-1768453"/>
            <a:ext cx="745747" cy="8520009"/>
          </a:xfrm>
          <a:prstGeom prst="bentConnector3">
            <a:avLst>
              <a:gd name="adj1" fmla="val -30654"/>
            </a:avLst>
          </a:prstGeom>
          <a:ln>
            <a:solidFill>
              <a:schemeClr val="bg1">
                <a:lumMod val="7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C8C74AD1-74CE-70B5-A65B-6E94A2F3E416}"/>
              </a:ext>
            </a:extLst>
          </p:cNvPr>
          <p:cNvSpPr txBox="1"/>
          <p:nvPr/>
        </p:nvSpPr>
        <p:spPr>
          <a:xfrm>
            <a:off x="5631463" y="1322689"/>
            <a:ext cx="37132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u="sng"/>
              <a:t>④</a:t>
            </a:r>
            <a:r>
              <a:rPr lang="en-US" altLang="ja-JP" sz="1600" b="1" u="sng" dirty="0"/>
              <a:t> </a:t>
            </a:r>
            <a:r>
              <a:rPr lang="ja-JP" altLang="en-US" sz="1600" b="1" u="sng"/>
              <a:t>質問</a:t>
            </a:r>
            <a:r>
              <a:rPr lang="en-US" altLang="ja-JP" sz="1600" b="1" u="sng" dirty="0"/>
              <a:t>/</a:t>
            </a:r>
            <a:r>
              <a:rPr lang="ja-JP" altLang="en-US" sz="1600" b="1" u="sng"/>
              <a:t>回答</a:t>
            </a:r>
            <a:endParaRPr lang="en-US" altLang="ja-JP" sz="1600" b="1" u="sng" dirty="0"/>
          </a:p>
          <a:p>
            <a:r>
              <a:rPr lang="ja-JP" altLang="en-US" sz="1400"/>
              <a:t>類似質問に対して登録済みのデータで回答</a:t>
            </a:r>
            <a:endParaRPr kumimoji="1" lang="ja-JP" altLang="en-US" sz="1400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FC42B1AA-5333-021F-45AB-CAE1576B0BD0}"/>
              </a:ext>
            </a:extLst>
          </p:cNvPr>
          <p:cNvSpPr/>
          <p:nvPr/>
        </p:nvSpPr>
        <p:spPr>
          <a:xfrm>
            <a:off x="5960962" y="5742977"/>
            <a:ext cx="6016283" cy="9163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185738" indent="-185738">
              <a:buFont typeface="Arial" panose="020B0604020202020204" pitchFamily="34" charset="0"/>
              <a:buChar char="•"/>
            </a:pPr>
            <a:r>
              <a:rPr lang="en-US" altLang="ja-JP" sz="1400" dirty="0">
                <a:solidFill>
                  <a:schemeClr val="tx1"/>
                </a:solidFill>
              </a:rPr>
              <a:t>Good</a:t>
            </a:r>
            <a:r>
              <a:rPr lang="ja-JP" altLang="en-US" sz="1400">
                <a:solidFill>
                  <a:schemeClr val="tx1"/>
                </a:solidFill>
              </a:rPr>
              <a:t>評価もしくは</a:t>
            </a:r>
            <a:r>
              <a:rPr lang="en-US" altLang="ja-JP" sz="1400" dirty="0">
                <a:solidFill>
                  <a:schemeClr val="tx1"/>
                </a:solidFill>
              </a:rPr>
              <a:t>Bad</a:t>
            </a:r>
            <a:r>
              <a:rPr lang="ja-JP" altLang="en-US" sz="1400">
                <a:solidFill>
                  <a:schemeClr val="tx1"/>
                </a:solidFill>
              </a:rPr>
              <a:t>評価された質問</a:t>
            </a:r>
            <a:r>
              <a:rPr lang="en-US" altLang="ja-JP" sz="1400" dirty="0">
                <a:solidFill>
                  <a:schemeClr val="tx1"/>
                </a:solidFill>
              </a:rPr>
              <a:t>/</a:t>
            </a:r>
            <a:r>
              <a:rPr lang="ja-JP" altLang="en-US" sz="1400">
                <a:solidFill>
                  <a:schemeClr val="tx1"/>
                </a:solidFill>
              </a:rPr>
              <a:t>回答が全て</a:t>
            </a:r>
            <a:r>
              <a:rPr lang="en" altLang="ja-JP" sz="1400" dirty="0">
                <a:solidFill>
                  <a:schemeClr val="tx1"/>
                </a:solidFill>
              </a:rPr>
              <a:t>FAQ</a:t>
            </a:r>
            <a:r>
              <a:rPr lang="ja-JP" altLang="en-US" sz="1400">
                <a:solidFill>
                  <a:schemeClr val="tx1"/>
                </a:solidFill>
              </a:rPr>
              <a:t>候補リストに一次登録される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pPr marL="185738" indent="-185738">
              <a:buFont typeface="Arial" panose="020B0604020202020204" pitchFamily="34" charset="0"/>
              <a:buChar char="•"/>
            </a:pPr>
            <a:r>
              <a:rPr lang="ja-JP" altLang="en-US" sz="1400">
                <a:solidFill>
                  <a:schemeClr val="tx1"/>
                </a:solidFill>
              </a:rPr>
              <a:t>管理者は</a:t>
            </a:r>
            <a:r>
              <a:rPr lang="en" altLang="ja-JP" sz="1400" dirty="0">
                <a:solidFill>
                  <a:schemeClr val="tx1"/>
                </a:solidFill>
              </a:rPr>
              <a:t>FAQ</a:t>
            </a:r>
            <a:r>
              <a:rPr lang="ja-JP" altLang="en-US" sz="1400">
                <a:solidFill>
                  <a:schemeClr val="tx1"/>
                </a:solidFill>
              </a:rPr>
              <a:t>候補リストに修正を加え、更新するデータを選定した上で、</a:t>
            </a:r>
            <a:r>
              <a:rPr lang="en" altLang="ja-JP" sz="1400" dirty="0">
                <a:solidFill>
                  <a:schemeClr val="tx1"/>
                </a:solidFill>
              </a:rPr>
              <a:t>FAQ DB</a:t>
            </a:r>
            <a:r>
              <a:rPr lang="ja-JP" altLang="en-US" sz="1400">
                <a:solidFill>
                  <a:schemeClr val="tx1"/>
                </a:solidFill>
              </a:rPr>
              <a:t>に二次登録する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57" name="角丸四角形 56">
            <a:extLst>
              <a:ext uri="{FF2B5EF4-FFF2-40B4-BE49-F238E27FC236}">
                <a16:creationId xmlns:a16="http://schemas.microsoft.com/office/drawing/2014/main" id="{79ABC57F-4E51-D0BF-21E2-8C04C3F86226}"/>
              </a:ext>
            </a:extLst>
          </p:cNvPr>
          <p:cNvSpPr/>
          <p:nvPr/>
        </p:nvSpPr>
        <p:spPr>
          <a:xfrm>
            <a:off x="3229583" y="1023431"/>
            <a:ext cx="2168726" cy="2823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solidFill>
                  <a:schemeClr val="bg1"/>
                </a:solidFill>
              </a:rPr>
              <a:t>対象データ：管理者が選定</a:t>
            </a:r>
          </a:p>
        </p:txBody>
      </p:sp>
      <p:sp>
        <p:nvSpPr>
          <p:cNvPr id="59" name="角丸四角形 58">
            <a:extLst>
              <a:ext uri="{FF2B5EF4-FFF2-40B4-BE49-F238E27FC236}">
                <a16:creationId xmlns:a16="http://schemas.microsoft.com/office/drawing/2014/main" id="{7FC3C1A5-90D4-CD0E-60BB-0CE7D1E74C0D}"/>
              </a:ext>
            </a:extLst>
          </p:cNvPr>
          <p:cNvSpPr/>
          <p:nvPr/>
        </p:nvSpPr>
        <p:spPr>
          <a:xfrm>
            <a:off x="1973108" y="1030206"/>
            <a:ext cx="1129769" cy="2823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solidFill>
                  <a:schemeClr val="bg1"/>
                </a:solidFill>
              </a:rPr>
              <a:t>管理者：必要</a:t>
            </a: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E5781C5B-B02C-D5EA-31F9-C53890539236}"/>
              </a:ext>
            </a:extLst>
          </p:cNvPr>
          <p:cNvCxnSpPr>
            <a:cxnSpLocks/>
          </p:cNvCxnSpPr>
          <p:nvPr/>
        </p:nvCxnSpPr>
        <p:spPr>
          <a:xfrm>
            <a:off x="1698888" y="4184478"/>
            <a:ext cx="2154382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4725D37F-146F-C1A7-D9B0-D2B13D4860D3}"/>
              </a:ext>
            </a:extLst>
          </p:cNvPr>
          <p:cNvSpPr txBox="1"/>
          <p:nvPr/>
        </p:nvSpPr>
        <p:spPr>
          <a:xfrm>
            <a:off x="1776966" y="4291302"/>
            <a:ext cx="21963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u="sng"/>
              <a:t>⑤</a:t>
            </a:r>
            <a:r>
              <a:rPr lang="en-US" altLang="ja-JP" sz="1600" b="1" u="sng" dirty="0"/>
              <a:t> </a:t>
            </a:r>
            <a:r>
              <a:rPr lang="ja-JP" altLang="en-US" sz="1600" b="1" u="sng"/>
              <a:t>運用</a:t>
            </a:r>
            <a:endParaRPr lang="en-US" altLang="ja-JP" sz="1600" b="1" u="sng" dirty="0"/>
          </a:p>
          <a:p>
            <a:r>
              <a:rPr lang="ja-JP" altLang="en-US" sz="1400"/>
              <a:t>運用において</a:t>
            </a:r>
            <a:r>
              <a:rPr lang="en-US" altLang="ja-JP" sz="1400" dirty="0"/>
              <a:t>Good</a:t>
            </a:r>
            <a:r>
              <a:rPr lang="ja-JP" altLang="en-US" sz="1400"/>
              <a:t>回数と</a:t>
            </a:r>
            <a:r>
              <a:rPr lang="en-US" altLang="ja-JP" sz="1400" dirty="0"/>
              <a:t>Bad</a:t>
            </a:r>
            <a:r>
              <a:rPr lang="ja-JP" altLang="en-US" sz="1400"/>
              <a:t>回数を記録</a:t>
            </a:r>
            <a:endParaRPr kumimoji="1" lang="ja-JP" altLang="en-US" sz="1400"/>
          </a:p>
        </p:txBody>
      </p:sp>
      <p:pic>
        <p:nvPicPr>
          <p:cNvPr id="64" name="図 63">
            <a:extLst>
              <a:ext uri="{FF2B5EF4-FFF2-40B4-BE49-F238E27FC236}">
                <a16:creationId xmlns:a16="http://schemas.microsoft.com/office/drawing/2014/main" id="{0B14AFBA-AD65-45C6-50B8-2BEAB9036F8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06674" y="2151669"/>
            <a:ext cx="1068457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49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DCB16EF9-22C4-A617-A6BB-8881EC4425D3}"/>
              </a:ext>
            </a:extLst>
          </p:cNvPr>
          <p:cNvSpPr txBox="1"/>
          <p:nvPr/>
        </p:nvSpPr>
        <p:spPr>
          <a:xfrm>
            <a:off x="444500" y="162890"/>
            <a:ext cx="1130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075"/>
            <a:r>
              <a:rPr kumimoji="1" lang="en-US" altLang="ja-JP" sz="1800" b="1" dirty="0">
                <a:solidFill>
                  <a:schemeClr val="tx1"/>
                </a:solidFill>
              </a:rPr>
              <a:t>XXX</a:t>
            </a:r>
            <a:endParaRPr kumimoji="1" lang="en" altLang="ja-JP" sz="1800" b="1" dirty="0">
              <a:solidFill>
                <a:schemeClr val="tx1"/>
              </a:solidFill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15DE4B68-A6E2-B1B8-1FEA-B3AD52599417}"/>
              </a:ext>
            </a:extLst>
          </p:cNvPr>
          <p:cNvSpPr txBox="1"/>
          <p:nvPr/>
        </p:nvSpPr>
        <p:spPr>
          <a:xfrm>
            <a:off x="572133" y="1021847"/>
            <a:ext cx="3401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6"/>
                </a:solidFill>
              </a:rPr>
              <a:t>FAQ DB </a:t>
            </a:r>
            <a:r>
              <a:rPr kumimoji="1" lang="ja-JP" altLang="en-US" sz="1400" b="1">
                <a:solidFill>
                  <a:schemeClr val="accent6"/>
                </a:solidFill>
              </a:rPr>
              <a:t>を使用した回答</a:t>
            </a:r>
            <a:r>
              <a:rPr kumimoji="1" lang="en-US" altLang="ja-JP" sz="1400" b="1" dirty="0">
                <a:solidFill>
                  <a:schemeClr val="accent6"/>
                </a:solidFill>
              </a:rPr>
              <a:t>/</a:t>
            </a:r>
            <a:r>
              <a:rPr kumimoji="1" lang="ja-JP" altLang="en-US" sz="1400" b="1">
                <a:solidFill>
                  <a:schemeClr val="accent6"/>
                </a:solidFill>
              </a:rPr>
              <a:t>運用：①</a:t>
            </a:r>
            <a:r>
              <a:rPr kumimoji="1" lang="en-US" altLang="ja-JP" sz="1400" b="1" dirty="0">
                <a:solidFill>
                  <a:schemeClr val="accent6"/>
                </a:solidFill>
              </a:rPr>
              <a:t> </a:t>
            </a:r>
            <a:r>
              <a:rPr kumimoji="1" lang="ja-JP" altLang="en-US" sz="1400" b="1">
                <a:solidFill>
                  <a:schemeClr val="accent6"/>
                </a:solidFill>
              </a:rPr>
              <a:t>登録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8434100E-F2E2-97A8-7268-482ADE772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84" y="1906662"/>
            <a:ext cx="4907787" cy="4282471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42463E72-3865-8276-EE6A-8D8DB6B05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6950" y="3429000"/>
            <a:ext cx="6494566" cy="1838301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04B3ECB-C47F-9879-F637-6B28E60BA373}"/>
              </a:ext>
            </a:extLst>
          </p:cNvPr>
          <p:cNvSpPr txBox="1"/>
          <p:nvPr/>
        </p:nvSpPr>
        <p:spPr>
          <a:xfrm>
            <a:off x="6718307" y="2901662"/>
            <a:ext cx="16193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ja-JP" sz="1600" dirty="0"/>
              <a:t>FAQ</a:t>
            </a:r>
            <a:r>
              <a:rPr kumimoji="1" lang="ja-JP" altLang="en-US" sz="1600"/>
              <a:t>候補</a:t>
            </a:r>
            <a:r>
              <a:rPr lang="ja-JP" altLang="en-US" sz="1600"/>
              <a:t>リスト</a:t>
            </a:r>
            <a:endParaRPr kumimoji="1" lang="ja-JP" altLang="en-US" sz="1600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CA681F94-F637-292F-CFF8-7C4D0EDFA8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7661" y="2741682"/>
            <a:ext cx="743053" cy="658514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D6CFAA6-5873-8073-B2BD-DDC2D5A081D9}"/>
              </a:ext>
            </a:extLst>
          </p:cNvPr>
          <p:cNvSpPr txBox="1"/>
          <p:nvPr/>
        </p:nvSpPr>
        <p:spPr>
          <a:xfrm>
            <a:off x="8847161" y="2669555"/>
            <a:ext cx="1448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/>
              <a:t>Table Storage</a:t>
            </a:r>
            <a:endParaRPr kumimoji="1" lang="ja-JP" altLang="en-US" sz="140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E6EEB0F-5C48-77CF-85F7-CA97FF06C909}"/>
              </a:ext>
            </a:extLst>
          </p:cNvPr>
          <p:cNvSpPr/>
          <p:nvPr/>
        </p:nvSpPr>
        <p:spPr>
          <a:xfrm>
            <a:off x="3513667" y="5580221"/>
            <a:ext cx="567266" cy="304112"/>
          </a:xfrm>
          <a:prstGeom prst="rect">
            <a:avLst/>
          </a:prstGeom>
          <a:noFill/>
          <a:ln w="3492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865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DCB16EF9-22C4-A617-A6BB-8881EC4425D3}"/>
              </a:ext>
            </a:extLst>
          </p:cNvPr>
          <p:cNvSpPr txBox="1"/>
          <p:nvPr/>
        </p:nvSpPr>
        <p:spPr>
          <a:xfrm>
            <a:off x="444500" y="162890"/>
            <a:ext cx="1130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075"/>
            <a:r>
              <a:rPr kumimoji="1" lang="en-US" altLang="ja-JP" sz="1800" b="1" dirty="0">
                <a:solidFill>
                  <a:schemeClr val="tx1"/>
                </a:solidFill>
              </a:rPr>
              <a:t>XXX</a:t>
            </a:r>
            <a:endParaRPr kumimoji="1" lang="en" altLang="ja-JP" sz="1800" b="1" dirty="0">
              <a:solidFill>
                <a:schemeClr val="tx1"/>
              </a:solidFill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15DE4B68-A6E2-B1B8-1FEA-B3AD52599417}"/>
              </a:ext>
            </a:extLst>
          </p:cNvPr>
          <p:cNvSpPr txBox="1"/>
          <p:nvPr/>
        </p:nvSpPr>
        <p:spPr>
          <a:xfrm>
            <a:off x="572133" y="1021847"/>
            <a:ext cx="4674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6"/>
                </a:solidFill>
              </a:rPr>
              <a:t>FAQ DB </a:t>
            </a:r>
            <a:r>
              <a:rPr kumimoji="1" lang="ja-JP" altLang="en-US" sz="1400" b="1">
                <a:solidFill>
                  <a:schemeClr val="accent6"/>
                </a:solidFill>
              </a:rPr>
              <a:t>を使用した回答</a:t>
            </a:r>
            <a:r>
              <a:rPr kumimoji="1" lang="en-US" altLang="ja-JP" sz="1400" b="1" dirty="0">
                <a:solidFill>
                  <a:schemeClr val="accent6"/>
                </a:solidFill>
              </a:rPr>
              <a:t>/</a:t>
            </a:r>
            <a:r>
              <a:rPr kumimoji="1" lang="ja-JP" altLang="en-US" sz="1400" b="1">
                <a:solidFill>
                  <a:schemeClr val="accent6"/>
                </a:solidFill>
              </a:rPr>
              <a:t>運用：</a:t>
            </a:r>
            <a:r>
              <a:rPr kumimoji="1" lang="en" altLang="ja-JP" sz="1400" b="1" dirty="0">
                <a:solidFill>
                  <a:schemeClr val="accent6"/>
                </a:solidFill>
              </a:rPr>
              <a:t>② FAQ</a:t>
            </a:r>
            <a:r>
              <a:rPr kumimoji="1" lang="ja-JP" altLang="en-US" sz="1400" b="1">
                <a:solidFill>
                  <a:schemeClr val="accent6"/>
                </a:solidFill>
              </a:rPr>
              <a:t>候補リスト修正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6BB01A2-F64B-202A-8C9C-F40FF395D713}"/>
              </a:ext>
            </a:extLst>
          </p:cNvPr>
          <p:cNvSpPr txBox="1"/>
          <p:nvPr/>
        </p:nvSpPr>
        <p:spPr>
          <a:xfrm>
            <a:off x="6162317" y="405648"/>
            <a:ext cx="55851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/>
              <a:t>ステータス</a:t>
            </a:r>
            <a:endParaRPr kumimoji="1" lang="en-US" altLang="ja-JP" u="sng" dirty="0"/>
          </a:p>
          <a:p>
            <a:r>
              <a:rPr lang="en-US" altLang="ja-JP" dirty="0"/>
              <a:t>0 : </a:t>
            </a:r>
            <a:r>
              <a:rPr lang="ja-JP" altLang="en-US"/>
              <a:t>未修正（</a:t>
            </a:r>
            <a:r>
              <a:rPr lang="en" altLang="ja-JP" dirty="0"/>
              <a:t>FAQ</a:t>
            </a:r>
            <a:r>
              <a:rPr lang="ja-JP" altLang="en-US"/>
              <a:t>候補リストに登録された全データ）</a:t>
            </a:r>
            <a:endParaRPr lang="en-US" altLang="ja-JP" dirty="0"/>
          </a:p>
          <a:p>
            <a:r>
              <a:rPr kumimoji="1" lang="en-US" altLang="ja-JP" dirty="0"/>
              <a:t>1 : </a:t>
            </a:r>
            <a:r>
              <a:rPr kumimoji="1" lang="ja-JP" altLang="en-US"/>
              <a:t>更新準備完了</a:t>
            </a:r>
            <a:endParaRPr kumimoji="1" lang="en-US" altLang="ja-JP" dirty="0"/>
          </a:p>
          <a:p>
            <a:r>
              <a:rPr lang="en-US" altLang="ja-JP" dirty="0"/>
              <a:t>2 : </a:t>
            </a:r>
            <a:r>
              <a:rPr lang="ja-JP" altLang="en-US"/>
              <a:t>更新済み</a:t>
            </a:r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A4E1D39D-30DA-B5F6-DCDB-5DC9AF44C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1819249"/>
            <a:ext cx="5481587" cy="2819476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380B3E20-63C2-05A1-ACC4-49CD2C290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732" y="1819249"/>
            <a:ext cx="5288862" cy="2819476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0CA72BE-41CB-0DF5-881A-8C269DEA3FE8}"/>
              </a:ext>
            </a:extLst>
          </p:cNvPr>
          <p:cNvSpPr/>
          <p:nvPr/>
        </p:nvSpPr>
        <p:spPr>
          <a:xfrm>
            <a:off x="6347727" y="3338298"/>
            <a:ext cx="5481585" cy="855133"/>
          </a:xfrm>
          <a:prstGeom prst="rect">
            <a:avLst/>
          </a:prstGeom>
          <a:noFill/>
          <a:ln w="3492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396CC7C-2102-172C-0C62-4235A6B068DD}"/>
              </a:ext>
            </a:extLst>
          </p:cNvPr>
          <p:cNvSpPr/>
          <p:nvPr/>
        </p:nvSpPr>
        <p:spPr>
          <a:xfrm>
            <a:off x="6019799" y="5374992"/>
            <a:ext cx="3437468" cy="85513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ja-JP" altLang="en-US" sz="1400">
                <a:solidFill>
                  <a:schemeClr val="tx1"/>
                </a:solidFill>
              </a:rPr>
              <a:t>回答に改行を入れる場合は、改行コード</a:t>
            </a:r>
            <a:r>
              <a:rPr kumimoji="1" lang="en-US" altLang="ja-JP" sz="1400" dirty="0">
                <a:solidFill>
                  <a:schemeClr val="tx1"/>
                </a:solidFill>
              </a:rPr>
              <a:t>(‘\n’)</a:t>
            </a:r>
            <a:r>
              <a:rPr kumimoji="1" lang="ja-JP" altLang="en-US" sz="1400">
                <a:solidFill>
                  <a:schemeClr val="tx1"/>
                </a:solidFill>
              </a:rPr>
              <a:t>を入れる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ja-JP" altLang="en-US" sz="1400">
                <a:solidFill>
                  <a:schemeClr val="tx1"/>
                </a:solidFill>
              </a:rPr>
              <a:t>引用部は</a:t>
            </a:r>
            <a:r>
              <a:rPr lang="en-US" altLang="ja-JP" sz="1400" dirty="0">
                <a:solidFill>
                  <a:schemeClr val="tx1"/>
                </a:solidFill>
              </a:rPr>
              <a:t> [] </a:t>
            </a:r>
            <a:r>
              <a:rPr lang="ja-JP" altLang="en-US" sz="1400">
                <a:solidFill>
                  <a:schemeClr val="tx1"/>
                </a:solidFill>
              </a:rPr>
              <a:t>で囲む</a:t>
            </a:r>
            <a:r>
              <a:rPr lang="en-US" altLang="ja-JP" sz="1400" dirty="0">
                <a:solidFill>
                  <a:schemeClr val="tx1"/>
                </a:solidFill>
              </a:rPr>
              <a:t> 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29235DB-A2B4-0D71-B3D8-D99CBF4DF43E}"/>
              </a:ext>
            </a:extLst>
          </p:cNvPr>
          <p:cNvSpPr txBox="1"/>
          <p:nvPr/>
        </p:nvSpPr>
        <p:spPr>
          <a:xfrm>
            <a:off x="1199201" y="4910006"/>
            <a:ext cx="418676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/>
              <a:t>休暇には以下の種類があります：</a:t>
            </a:r>
            <a:r>
              <a:rPr kumimoji="1" lang="en" altLang="ja-JP" sz="1100" dirty="0"/>
              <a:t>\n</a:t>
            </a:r>
            <a:r>
              <a:rPr kumimoji="1" lang="en-US" altLang="ja-JP" sz="1100" dirty="0"/>
              <a:t>1. </a:t>
            </a:r>
            <a:r>
              <a:rPr kumimoji="1" lang="ja-JP" altLang="en-US" sz="1100"/>
              <a:t>年次有給休暇 </a:t>
            </a:r>
            <a:r>
              <a:rPr kumimoji="1" lang="en-US" altLang="ja-JP" sz="1100" dirty="0"/>
              <a:t>[</a:t>
            </a:r>
            <a:r>
              <a:rPr kumimoji="1" lang="ja-JP" altLang="en-US" sz="1100"/>
              <a:t>モデル就業規則</a:t>
            </a:r>
            <a:r>
              <a:rPr kumimoji="1" lang="en-US" altLang="ja-JP" sz="1100" dirty="0"/>
              <a:t>.</a:t>
            </a:r>
            <a:r>
              <a:rPr kumimoji="1" lang="en" altLang="ja-JP" sz="1100" dirty="0" err="1"/>
              <a:t>pdf#page</a:t>
            </a:r>
            <a:r>
              <a:rPr kumimoji="1" lang="en" altLang="ja-JP" sz="1100" dirty="0"/>
              <a:t>=36]\n 2. </a:t>
            </a:r>
            <a:r>
              <a:rPr kumimoji="1" lang="ja-JP" altLang="en-US" sz="1100"/>
              <a:t>産前産後の休業 </a:t>
            </a:r>
            <a:r>
              <a:rPr kumimoji="1" lang="en-US" altLang="ja-JP" sz="1100" dirty="0"/>
              <a:t>[</a:t>
            </a:r>
            <a:r>
              <a:rPr kumimoji="1" lang="ja-JP" altLang="en-US" sz="1100"/>
              <a:t>モデル就業規則</a:t>
            </a:r>
            <a:r>
              <a:rPr kumimoji="1" lang="en-US" altLang="ja-JP" sz="1100" dirty="0"/>
              <a:t>.</a:t>
            </a:r>
            <a:r>
              <a:rPr kumimoji="1" lang="en" altLang="ja-JP" sz="1100" dirty="0" err="1"/>
              <a:t>pdf#page</a:t>
            </a:r>
            <a:r>
              <a:rPr kumimoji="1" lang="en" altLang="ja-JP" sz="1100" dirty="0"/>
              <a:t>=7] \n 3. </a:t>
            </a:r>
            <a:r>
              <a:rPr kumimoji="1" lang="ja-JP" altLang="en-US" sz="1100"/>
              <a:t>母性健康管理の措置 </a:t>
            </a:r>
            <a:r>
              <a:rPr kumimoji="1" lang="en-US" altLang="ja-JP" sz="1100" dirty="0"/>
              <a:t>[</a:t>
            </a:r>
            <a:r>
              <a:rPr kumimoji="1" lang="ja-JP" altLang="en-US" sz="1100"/>
              <a:t>モデル就業規則</a:t>
            </a:r>
            <a:r>
              <a:rPr kumimoji="1" lang="en-US" altLang="ja-JP" sz="1100" dirty="0"/>
              <a:t>.</a:t>
            </a:r>
            <a:r>
              <a:rPr kumimoji="1" lang="en" altLang="ja-JP" sz="1100" dirty="0" err="1"/>
              <a:t>pdf#page</a:t>
            </a:r>
            <a:r>
              <a:rPr kumimoji="1" lang="en" altLang="ja-JP" sz="1100" dirty="0"/>
              <a:t>=7] \n 4. </a:t>
            </a:r>
            <a:r>
              <a:rPr kumimoji="1" lang="ja-JP" altLang="en-US" sz="1100"/>
              <a:t>育児時間及び生理休暇 </a:t>
            </a:r>
            <a:r>
              <a:rPr kumimoji="1" lang="en-US" altLang="ja-JP" sz="1100" dirty="0"/>
              <a:t>[</a:t>
            </a:r>
            <a:r>
              <a:rPr kumimoji="1" lang="ja-JP" altLang="en-US" sz="1100"/>
              <a:t>モデル就業規則</a:t>
            </a:r>
            <a:r>
              <a:rPr kumimoji="1" lang="en-US" altLang="ja-JP" sz="1100" dirty="0"/>
              <a:t>.</a:t>
            </a:r>
            <a:r>
              <a:rPr kumimoji="1" lang="en" altLang="ja-JP" sz="1100" dirty="0" err="1"/>
              <a:t>pdf#page</a:t>
            </a:r>
            <a:r>
              <a:rPr kumimoji="1" lang="en" altLang="ja-JP" sz="1100" dirty="0"/>
              <a:t>=7] \n 5. </a:t>
            </a:r>
            <a:r>
              <a:rPr kumimoji="1" lang="ja-JP" altLang="en-US" sz="1100"/>
              <a:t>育児・介護休業、子の看護休暇等 </a:t>
            </a:r>
            <a:r>
              <a:rPr kumimoji="1" lang="en-US" altLang="ja-JP" sz="1100" dirty="0"/>
              <a:t>[</a:t>
            </a:r>
            <a:r>
              <a:rPr kumimoji="1" lang="ja-JP" altLang="en-US" sz="1100"/>
              <a:t>モデル就業規則</a:t>
            </a:r>
            <a:r>
              <a:rPr kumimoji="1" lang="en-US" altLang="ja-JP" sz="1100" dirty="0"/>
              <a:t>.</a:t>
            </a:r>
            <a:r>
              <a:rPr kumimoji="1" lang="en" altLang="ja-JP" sz="1100" dirty="0" err="1"/>
              <a:t>pdf#page</a:t>
            </a:r>
            <a:r>
              <a:rPr kumimoji="1" lang="en" altLang="ja-JP" sz="1100" dirty="0"/>
              <a:t>=7] \n 6. </a:t>
            </a:r>
            <a:r>
              <a:rPr kumimoji="1" lang="ja-JP" altLang="en-US" sz="1100"/>
              <a:t>不妊治療休暇 </a:t>
            </a:r>
            <a:r>
              <a:rPr kumimoji="1" lang="en-US" altLang="ja-JP" sz="1100" dirty="0"/>
              <a:t>[</a:t>
            </a:r>
            <a:r>
              <a:rPr kumimoji="1" lang="ja-JP" altLang="en-US" sz="1100"/>
              <a:t>モデル就業規則</a:t>
            </a:r>
            <a:r>
              <a:rPr kumimoji="1" lang="en-US" altLang="ja-JP" sz="1100" dirty="0"/>
              <a:t>.</a:t>
            </a:r>
            <a:r>
              <a:rPr kumimoji="1" lang="en" altLang="ja-JP" sz="1100" dirty="0" err="1"/>
              <a:t>pdf#page</a:t>
            </a:r>
            <a:r>
              <a:rPr kumimoji="1" lang="en" altLang="ja-JP" sz="1100" dirty="0"/>
              <a:t>=7] \n 7. </a:t>
            </a:r>
            <a:r>
              <a:rPr kumimoji="1" lang="ja-JP" altLang="en-US" sz="1100"/>
              <a:t>慶弔休暇 </a:t>
            </a:r>
            <a:r>
              <a:rPr kumimoji="1" lang="en-US" altLang="ja-JP" sz="1100" dirty="0"/>
              <a:t>[</a:t>
            </a:r>
            <a:r>
              <a:rPr kumimoji="1" lang="ja-JP" altLang="en-US" sz="1100"/>
              <a:t>モデル就業規則</a:t>
            </a:r>
            <a:r>
              <a:rPr kumimoji="1" lang="en-US" altLang="ja-JP" sz="1100" dirty="0"/>
              <a:t>.</a:t>
            </a:r>
            <a:r>
              <a:rPr kumimoji="1" lang="en" altLang="ja-JP" sz="1100" dirty="0" err="1"/>
              <a:t>pdf#page</a:t>
            </a:r>
            <a:r>
              <a:rPr kumimoji="1" lang="en" altLang="ja-JP" sz="1100" dirty="0"/>
              <a:t>=7] \n 8. </a:t>
            </a:r>
            <a:r>
              <a:rPr kumimoji="1" lang="ja-JP" altLang="en-US" sz="1100"/>
              <a:t>病気休暇 </a:t>
            </a:r>
            <a:r>
              <a:rPr kumimoji="1" lang="en-US" altLang="ja-JP" sz="1100" dirty="0"/>
              <a:t>[</a:t>
            </a:r>
            <a:r>
              <a:rPr kumimoji="1" lang="ja-JP" altLang="en-US" sz="1100"/>
              <a:t>モデル就業規則</a:t>
            </a:r>
            <a:r>
              <a:rPr kumimoji="1" lang="en-US" altLang="ja-JP" sz="1100" dirty="0"/>
              <a:t>.</a:t>
            </a:r>
            <a:r>
              <a:rPr kumimoji="1" lang="en" altLang="ja-JP" sz="1100" dirty="0" err="1"/>
              <a:t>pdf#page</a:t>
            </a:r>
            <a:r>
              <a:rPr kumimoji="1" lang="en" altLang="ja-JP" sz="1100" dirty="0"/>
              <a:t>=7] \n 9. </a:t>
            </a:r>
            <a:r>
              <a:rPr kumimoji="1" lang="ja-JP" altLang="en-US" sz="1100"/>
              <a:t>裁判員等のための休暇 </a:t>
            </a:r>
            <a:r>
              <a:rPr kumimoji="1" lang="en-US" altLang="ja-JP" sz="1100" dirty="0"/>
              <a:t>[</a:t>
            </a:r>
            <a:r>
              <a:rPr kumimoji="1" lang="ja-JP" altLang="en-US" sz="1100"/>
              <a:t>モデル就業規則</a:t>
            </a:r>
            <a:r>
              <a:rPr kumimoji="1" lang="en-US" altLang="ja-JP" sz="1100" dirty="0"/>
              <a:t>.</a:t>
            </a:r>
            <a:r>
              <a:rPr kumimoji="1" lang="en" altLang="ja-JP" sz="1100" dirty="0" err="1"/>
              <a:t>pdf#page</a:t>
            </a:r>
            <a:r>
              <a:rPr kumimoji="1" lang="en" altLang="ja-JP" sz="1100" dirty="0"/>
              <a:t>=45]</a:t>
            </a:r>
            <a:r>
              <a:rPr kumimoji="1" lang="ja-JP" altLang="en-US" sz="1100"/>
              <a:t>これらの休暇は、各事業場の就業規則に基づいて具体的に定められます。</a:t>
            </a:r>
          </a:p>
        </p:txBody>
      </p:sp>
    </p:spTree>
    <p:extLst>
      <p:ext uri="{BB962C8B-B14F-4D97-AF65-F5344CB8AC3E}">
        <p14:creationId xmlns:p14="http://schemas.microsoft.com/office/powerpoint/2010/main" val="3790374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16">
            <a:extLst>
              <a:ext uri="{FF2B5EF4-FFF2-40B4-BE49-F238E27FC236}">
                <a16:creationId xmlns:a16="http://schemas.microsoft.com/office/drawing/2014/main" id="{277DBB00-78A4-8776-66CD-A3BF565BA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419" y="3636283"/>
            <a:ext cx="5341826" cy="3018429"/>
          </a:xfrm>
          <a:prstGeom prst="rect">
            <a:avLst/>
          </a:prstGeom>
        </p:spPr>
      </p:pic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DCB16EF9-22C4-A617-A6BB-8881EC4425D3}"/>
              </a:ext>
            </a:extLst>
          </p:cNvPr>
          <p:cNvSpPr txBox="1"/>
          <p:nvPr/>
        </p:nvSpPr>
        <p:spPr>
          <a:xfrm>
            <a:off x="444500" y="162890"/>
            <a:ext cx="1130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075"/>
            <a:r>
              <a:rPr kumimoji="1" lang="en-US" altLang="ja-JP" sz="1800" b="1" dirty="0">
                <a:solidFill>
                  <a:schemeClr val="tx1"/>
                </a:solidFill>
              </a:rPr>
              <a:t>XXX</a:t>
            </a:r>
            <a:endParaRPr kumimoji="1" lang="en" altLang="ja-JP" sz="1800" b="1" dirty="0">
              <a:solidFill>
                <a:schemeClr val="tx1"/>
              </a:solidFill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15DE4B68-A6E2-B1B8-1FEA-B3AD52599417}"/>
              </a:ext>
            </a:extLst>
          </p:cNvPr>
          <p:cNvSpPr txBox="1"/>
          <p:nvPr/>
        </p:nvSpPr>
        <p:spPr>
          <a:xfrm>
            <a:off x="572133" y="1021847"/>
            <a:ext cx="40927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6"/>
                </a:solidFill>
              </a:rPr>
              <a:t>FAQ DB </a:t>
            </a:r>
            <a:r>
              <a:rPr kumimoji="1" lang="ja-JP" altLang="en-US" sz="1400" b="1">
                <a:solidFill>
                  <a:schemeClr val="accent6"/>
                </a:solidFill>
              </a:rPr>
              <a:t>を使用した回答</a:t>
            </a:r>
            <a:r>
              <a:rPr kumimoji="1" lang="en-US" altLang="ja-JP" sz="1400" b="1" dirty="0">
                <a:solidFill>
                  <a:schemeClr val="accent6"/>
                </a:solidFill>
              </a:rPr>
              <a:t>/</a:t>
            </a:r>
            <a:r>
              <a:rPr kumimoji="1" lang="ja-JP" altLang="en-US" sz="1400" b="1">
                <a:solidFill>
                  <a:schemeClr val="accent6"/>
                </a:solidFill>
              </a:rPr>
              <a:t>運用：</a:t>
            </a:r>
            <a:r>
              <a:rPr kumimoji="1" lang="en" altLang="ja-JP" sz="1400" b="1" dirty="0">
                <a:solidFill>
                  <a:schemeClr val="accent6"/>
                </a:solidFill>
              </a:rPr>
              <a:t>③ FAQ DB</a:t>
            </a:r>
            <a:r>
              <a:rPr kumimoji="1" lang="ja-JP" altLang="en-US" sz="1400" b="1">
                <a:solidFill>
                  <a:schemeClr val="accent6"/>
                </a:solidFill>
              </a:rPr>
              <a:t>登録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A0F0DF06-04D5-1352-1E2F-91731BF4E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267" y="1410565"/>
            <a:ext cx="6928446" cy="1654950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D03727F-1B4E-7854-F9D1-FCCCF293E851}"/>
              </a:ext>
            </a:extLst>
          </p:cNvPr>
          <p:cNvSpPr/>
          <p:nvPr/>
        </p:nvSpPr>
        <p:spPr>
          <a:xfrm>
            <a:off x="3674323" y="2436486"/>
            <a:ext cx="6458078" cy="239561"/>
          </a:xfrm>
          <a:prstGeom prst="rect">
            <a:avLst/>
          </a:prstGeom>
          <a:noFill/>
          <a:ln w="3492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26CAD80-7091-421F-F65B-D21494913045}"/>
              </a:ext>
            </a:extLst>
          </p:cNvPr>
          <p:cNvSpPr/>
          <p:nvPr/>
        </p:nvSpPr>
        <p:spPr>
          <a:xfrm>
            <a:off x="6514345" y="1662064"/>
            <a:ext cx="2223417" cy="48481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変更済みのレコード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r>
              <a:rPr lang="en-US" altLang="ja-JP" sz="1400" dirty="0">
                <a:solidFill>
                  <a:schemeClr val="tx1"/>
                </a:solidFill>
              </a:rPr>
              <a:t>(Status : 1)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E9A8EAA-1640-2BC9-FFF9-FD01E17DE389}"/>
              </a:ext>
            </a:extLst>
          </p:cNvPr>
          <p:cNvSpPr txBox="1"/>
          <p:nvPr/>
        </p:nvSpPr>
        <p:spPr>
          <a:xfrm>
            <a:off x="818174" y="2030876"/>
            <a:ext cx="16193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ja-JP" sz="1600" dirty="0"/>
              <a:t>FAQ</a:t>
            </a:r>
            <a:r>
              <a:rPr kumimoji="1" lang="ja-JP" altLang="en-US" sz="1600"/>
              <a:t>候補</a:t>
            </a:r>
            <a:r>
              <a:rPr lang="ja-JP" altLang="en-US" sz="1600"/>
              <a:t>リスト</a:t>
            </a:r>
            <a:endParaRPr kumimoji="1" lang="ja-JP" altLang="en-US" sz="160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272B225D-94F8-BAFE-158F-E1B4B8F77D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7528" y="1895703"/>
            <a:ext cx="743053" cy="658514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5BF9DB1-8218-AB84-08A2-224FC4209EA0}"/>
              </a:ext>
            </a:extLst>
          </p:cNvPr>
          <p:cNvSpPr txBox="1"/>
          <p:nvPr/>
        </p:nvSpPr>
        <p:spPr>
          <a:xfrm>
            <a:off x="2084841" y="1606100"/>
            <a:ext cx="1448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/>
              <a:t>Table Storage</a:t>
            </a:r>
            <a:endParaRPr kumimoji="1" lang="ja-JP" altLang="en-US" sz="140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11C62F8-4AE7-3646-9B65-785B6D7B83F2}"/>
              </a:ext>
            </a:extLst>
          </p:cNvPr>
          <p:cNvSpPr/>
          <p:nvPr/>
        </p:nvSpPr>
        <p:spPr>
          <a:xfrm>
            <a:off x="3553211" y="5037568"/>
            <a:ext cx="2223417" cy="48481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質問文の</a:t>
            </a:r>
            <a:r>
              <a:rPr kumimoji="1" lang="en-US" altLang="ja-JP" sz="1400" dirty="0">
                <a:solidFill>
                  <a:schemeClr val="tx1"/>
                </a:solidFill>
              </a:rPr>
              <a:t>Embedding</a:t>
            </a:r>
            <a:r>
              <a:rPr kumimoji="1" lang="ja-JP" altLang="en-US" sz="1400">
                <a:solidFill>
                  <a:schemeClr val="tx1"/>
                </a:solidFill>
              </a:rPr>
              <a:t>が登録される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C915C80C-9C19-EEE2-EB84-406194DC7F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0888" y="4937116"/>
            <a:ext cx="850898" cy="629567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F703F7F-011E-1E27-E374-C534F82EC2DC}"/>
              </a:ext>
            </a:extLst>
          </p:cNvPr>
          <p:cNvSpPr txBox="1"/>
          <p:nvPr/>
        </p:nvSpPr>
        <p:spPr>
          <a:xfrm>
            <a:off x="1023739" y="4617180"/>
            <a:ext cx="10611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/>
              <a:t>AI Search</a:t>
            </a:r>
            <a:endParaRPr kumimoji="1" lang="ja-JP" altLang="en-US" sz="14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081227B-8DB9-428C-1A79-D4E992D4B077}"/>
              </a:ext>
            </a:extLst>
          </p:cNvPr>
          <p:cNvSpPr txBox="1"/>
          <p:nvPr/>
        </p:nvSpPr>
        <p:spPr>
          <a:xfrm>
            <a:off x="162706" y="5110700"/>
            <a:ext cx="9444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600" dirty="0"/>
              <a:t>FAQ DB</a:t>
            </a:r>
            <a:endParaRPr kumimoji="1" lang="ja-JP" altLang="en-US" sz="1600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BE87D063-C7D1-9C9D-3B33-C186442BE8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91967" y="4544941"/>
            <a:ext cx="4055533" cy="808168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9BC4A62-D877-2C5E-2C14-67A8D00BFFD0}"/>
              </a:ext>
            </a:extLst>
          </p:cNvPr>
          <p:cNvSpPr/>
          <p:nvPr/>
        </p:nvSpPr>
        <p:spPr>
          <a:xfrm>
            <a:off x="8561149" y="4721288"/>
            <a:ext cx="990601" cy="486557"/>
          </a:xfrm>
          <a:prstGeom prst="rect">
            <a:avLst/>
          </a:prstGeom>
          <a:noFill/>
          <a:ln w="3492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46950DF-070B-BEEB-56BC-F9F08DA740A6}"/>
              </a:ext>
            </a:extLst>
          </p:cNvPr>
          <p:cNvSpPr/>
          <p:nvPr/>
        </p:nvSpPr>
        <p:spPr>
          <a:xfrm>
            <a:off x="8331422" y="5578592"/>
            <a:ext cx="2223417" cy="48481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Status</a:t>
            </a:r>
            <a:r>
              <a:rPr kumimoji="1" lang="ja-JP" altLang="en-US" sz="1400">
                <a:solidFill>
                  <a:schemeClr val="tx1"/>
                </a:solidFill>
              </a:rPr>
              <a:t>が</a:t>
            </a:r>
            <a:r>
              <a:rPr kumimoji="1" lang="en-US" altLang="ja-JP" sz="1400" dirty="0">
                <a:solidFill>
                  <a:schemeClr val="tx1"/>
                </a:solidFill>
              </a:rPr>
              <a:t>2</a:t>
            </a:r>
            <a:r>
              <a:rPr kumimoji="1" lang="ja-JP" altLang="en-US" sz="1400">
                <a:solidFill>
                  <a:schemeClr val="tx1"/>
                </a:solidFill>
              </a:rPr>
              <a:t>に更新される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B5EB861-EB2A-8C7A-CC3B-2217E8243FE6}"/>
              </a:ext>
            </a:extLst>
          </p:cNvPr>
          <p:cNvSpPr txBox="1"/>
          <p:nvPr/>
        </p:nvSpPr>
        <p:spPr>
          <a:xfrm>
            <a:off x="6903362" y="3169989"/>
            <a:ext cx="468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ja-JP" dirty="0"/>
              <a:t>/03-update-FAQDB/01-update-FAQDB.py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5224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DCB16EF9-22C4-A617-A6BB-8881EC4425D3}"/>
              </a:ext>
            </a:extLst>
          </p:cNvPr>
          <p:cNvSpPr txBox="1"/>
          <p:nvPr/>
        </p:nvSpPr>
        <p:spPr>
          <a:xfrm>
            <a:off x="444500" y="162890"/>
            <a:ext cx="1130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075"/>
            <a:r>
              <a:rPr kumimoji="1" lang="en-US" altLang="ja-JP" sz="1800" b="1" dirty="0">
                <a:solidFill>
                  <a:schemeClr val="tx1"/>
                </a:solidFill>
              </a:rPr>
              <a:t>XXX</a:t>
            </a:r>
            <a:endParaRPr kumimoji="1" lang="en" altLang="ja-JP" sz="1800" b="1" dirty="0">
              <a:solidFill>
                <a:schemeClr val="tx1"/>
              </a:solidFill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15DE4B68-A6E2-B1B8-1FEA-B3AD52599417}"/>
              </a:ext>
            </a:extLst>
          </p:cNvPr>
          <p:cNvSpPr txBox="1"/>
          <p:nvPr/>
        </p:nvSpPr>
        <p:spPr>
          <a:xfrm>
            <a:off x="572133" y="1021847"/>
            <a:ext cx="3850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6"/>
                </a:solidFill>
              </a:rPr>
              <a:t>FAQ DB </a:t>
            </a:r>
            <a:r>
              <a:rPr kumimoji="1" lang="ja-JP" altLang="en-US" sz="1400" b="1">
                <a:solidFill>
                  <a:schemeClr val="accent6"/>
                </a:solidFill>
              </a:rPr>
              <a:t>を使用した回答</a:t>
            </a:r>
            <a:r>
              <a:rPr kumimoji="1" lang="en-US" altLang="ja-JP" sz="1400" b="1" dirty="0">
                <a:solidFill>
                  <a:schemeClr val="accent6"/>
                </a:solidFill>
              </a:rPr>
              <a:t>/</a:t>
            </a:r>
            <a:r>
              <a:rPr kumimoji="1" lang="ja-JP" altLang="en-US" sz="1400" b="1">
                <a:solidFill>
                  <a:schemeClr val="accent6"/>
                </a:solidFill>
              </a:rPr>
              <a:t>運用：④ 質問</a:t>
            </a:r>
            <a:r>
              <a:rPr kumimoji="1" lang="en-US" altLang="ja-JP" sz="1400" b="1" dirty="0">
                <a:solidFill>
                  <a:schemeClr val="accent6"/>
                </a:solidFill>
              </a:rPr>
              <a:t>/</a:t>
            </a:r>
            <a:r>
              <a:rPr kumimoji="1" lang="ja-JP" altLang="en-US" sz="1400" b="1">
                <a:solidFill>
                  <a:schemeClr val="accent6"/>
                </a:solidFill>
              </a:rPr>
              <a:t>回答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5816F1BB-1F37-AA21-17DE-EDFBE4DEF6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1790"/>
          <a:stretch/>
        </p:blipFill>
        <p:spPr>
          <a:xfrm>
            <a:off x="4600667" y="1485882"/>
            <a:ext cx="4705229" cy="1211995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ADBE05D0-2538-F1D8-A69A-13D18FBE0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1310" y="1903061"/>
            <a:ext cx="850898" cy="629567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9BDC8D8-9417-C3A5-8446-696954912BB6}"/>
              </a:ext>
            </a:extLst>
          </p:cNvPr>
          <p:cNvSpPr txBox="1"/>
          <p:nvPr/>
        </p:nvSpPr>
        <p:spPr>
          <a:xfrm>
            <a:off x="3384161" y="1583125"/>
            <a:ext cx="10611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/>
              <a:t>AI Search</a:t>
            </a:r>
            <a:endParaRPr kumimoji="1" lang="ja-JP" altLang="en-US" sz="14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92CB869-2652-73E5-2A80-9721BE2EB434}"/>
              </a:ext>
            </a:extLst>
          </p:cNvPr>
          <p:cNvSpPr txBox="1"/>
          <p:nvPr/>
        </p:nvSpPr>
        <p:spPr>
          <a:xfrm>
            <a:off x="1988590" y="2064798"/>
            <a:ext cx="1515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600"/>
              <a:t>キャッシュ</a:t>
            </a:r>
            <a:r>
              <a:rPr lang="en-US" altLang="ja-JP" sz="1600" dirty="0"/>
              <a:t>DB</a:t>
            </a:r>
            <a:endParaRPr kumimoji="1" lang="ja-JP" altLang="en-US" sz="160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3672E1F-CAD2-9B24-F55D-DF0BEE7D28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0003" y="4385853"/>
            <a:ext cx="2855082" cy="166060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C1CCD5A9-FDAE-4C3A-2910-311460F6BC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1534" y="2859614"/>
            <a:ext cx="4845253" cy="380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636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DCB16EF9-22C4-A617-A6BB-8881EC4425D3}"/>
              </a:ext>
            </a:extLst>
          </p:cNvPr>
          <p:cNvSpPr txBox="1"/>
          <p:nvPr/>
        </p:nvSpPr>
        <p:spPr>
          <a:xfrm>
            <a:off x="444500" y="162890"/>
            <a:ext cx="1130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075"/>
            <a:r>
              <a:rPr kumimoji="1" lang="en-US" altLang="ja-JP" sz="1800" b="1" dirty="0">
                <a:solidFill>
                  <a:schemeClr val="tx1"/>
                </a:solidFill>
              </a:rPr>
              <a:t>XXX</a:t>
            </a:r>
            <a:endParaRPr kumimoji="1" lang="en" altLang="ja-JP" sz="1800" b="1" dirty="0">
              <a:solidFill>
                <a:schemeClr val="tx1"/>
              </a:solidFill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15DE4B68-A6E2-B1B8-1FEA-B3AD52599417}"/>
              </a:ext>
            </a:extLst>
          </p:cNvPr>
          <p:cNvSpPr txBox="1"/>
          <p:nvPr/>
        </p:nvSpPr>
        <p:spPr>
          <a:xfrm>
            <a:off x="572133" y="1021847"/>
            <a:ext cx="3401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6"/>
                </a:solidFill>
              </a:rPr>
              <a:t>FAQ DB </a:t>
            </a:r>
            <a:r>
              <a:rPr kumimoji="1" lang="ja-JP" altLang="en-US" sz="1400" b="1">
                <a:solidFill>
                  <a:schemeClr val="accent6"/>
                </a:solidFill>
              </a:rPr>
              <a:t>を使用した回答</a:t>
            </a:r>
            <a:r>
              <a:rPr kumimoji="1" lang="en-US" altLang="ja-JP" sz="1400" b="1" dirty="0">
                <a:solidFill>
                  <a:schemeClr val="accent6"/>
                </a:solidFill>
              </a:rPr>
              <a:t>/</a:t>
            </a:r>
            <a:r>
              <a:rPr kumimoji="1" lang="ja-JP" altLang="en-US" sz="1400" b="1">
                <a:solidFill>
                  <a:schemeClr val="accent6"/>
                </a:solidFill>
              </a:rPr>
              <a:t>運用：⑤ 運用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11351B20-E7C3-0370-D1E0-2BF6C62E5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838" y="2007470"/>
            <a:ext cx="5219534" cy="4096998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90F13BC-A2BC-E3F4-4A0A-706FD7D69B4B}"/>
              </a:ext>
            </a:extLst>
          </p:cNvPr>
          <p:cNvSpPr/>
          <p:nvPr/>
        </p:nvSpPr>
        <p:spPr>
          <a:xfrm>
            <a:off x="3819818" y="5627164"/>
            <a:ext cx="515118" cy="299445"/>
          </a:xfrm>
          <a:prstGeom prst="rect">
            <a:avLst/>
          </a:prstGeom>
          <a:noFill/>
          <a:ln w="3492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 sz="1400">
              <a:solidFill>
                <a:schemeClr val="tx1"/>
              </a:solidFill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544F62B-437D-57D7-8F87-C89C503BEC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0996"/>
          <a:stretch/>
        </p:blipFill>
        <p:spPr>
          <a:xfrm>
            <a:off x="6692428" y="1182713"/>
            <a:ext cx="4116324" cy="2407153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0CEDEEC-98A3-479B-54A2-AD1F14E7E48A}"/>
              </a:ext>
            </a:extLst>
          </p:cNvPr>
          <p:cNvSpPr/>
          <p:nvPr/>
        </p:nvSpPr>
        <p:spPr>
          <a:xfrm>
            <a:off x="6990111" y="1942386"/>
            <a:ext cx="1090849" cy="231771"/>
          </a:xfrm>
          <a:prstGeom prst="rect">
            <a:avLst/>
          </a:prstGeom>
          <a:noFill/>
          <a:ln w="3492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 sz="1400">
              <a:solidFill>
                <a:schemeClr val="tx1"/>
              </a:solidFill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5C8697F0-FB8C-B0CE-72A8-EFDCF3FCFC6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1473"/>
          <a:stretch/>
        </p:blipFill>
        <p:spPr>
          <a:xfrm>
            <a:off x="6692428" y="4211271"/>
            <a:ext cx="4116324" cy="240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695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DCB16EF9-22C4-A617-A6BB-8881EC4425D3}"/>
              </a:ext>
            </a:extLst>
          </p:cNvPr>
          <p:cNvSpPr txBox="1"/>
          <p:nvPr/>
        </p:nvSpPr>
        <p:spPr>
          <a:xfrm>
            <a:off x="444500" y="162890"/>
            <a:ext cx="1130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075"/>
            <a:r>
              <a:rPr kumimoji="1" lang="en-US" altLang="ja-JP" sz="1800" b="1" dirty="0">
                <a:solidFill>
                  <a:schemeClr val="tx1"/>
                </a:solidFill>
              </a:rPr>
              <a:t>FAQ</a:t>
            </a:r>
            <a:r>
              <a:rPr kumimoji="1" lang="ja-JP" altLang="en-US" sz="1800" b="1">
                <a:solidFill>
                  <a:schemeClr val="tx1"/>
                </a:solidFill>
              </a:rPr>
              <a:t>候補リストの内容を修正して、</a:t>
            </a:r>
            <a:r>
              <a:rPr kumimoji="1" lang="en-US" altLang="ja-JP" sz="1800" b="1" dirty="0">
                <a:solidFill>
                  <a:schemeClr val="tx1"/>
                </a:solidFill>
              </a:rPr>
              <a:t>Status</a:t>
            </a:r>
            <a:r>
              <a:rPr kumimoji="1" lang="ja-JP" altLang="en-US" sz="1800" b="1">
                <a:solidFill>
                  <a:schemeClr val="tx1"/>
                </a:solidFill>
              </a:rPr>
              <a:t>を</a:t>
            </a:r>
            <a:r>
              <a:rPr kumimoji="1" lang="en-US" altLang="ja-JP" sz="1800" b="1" dirty="0">
                <a:solidFill>
                  <a:schemeClr val="tx1"/>
                </a:solidFill>
              </a:rPr>
              <a:t>1</a:t>
            </a:r>
            <a:r>
              <a:rPr kumimoji="1" lang="ja-JP" altLang="en-US" sz="1800" b="1">
                <a:solidFill>
                  <a:schemeClr val="tx1"/>
                </a:solidFill>
              </a:rPr>
              <a:t>に変更した、アップロードプログラムを再実行することで可能</a:t>
            </a:r>
            <a:endParaRPr kumimoji="1" lang="en" altLang="ja-JP" sz="1800" b="1" dirty="0">
              <a:solidFill>
                <a:schemeClr val="tx1"/>
              </a:solidFill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15DE4B68-A6E2-B1B8-1FEA-B3AD52599417}"/>
              </a:ext>
            </a:extLst>
          </p:cNvPr>
          <p:cNvSpPr txBox="1"/>
          <p:nvPr/>
        </p:nvSpPr>
        <p:spPr>
          <a:xfrm>
            <a:off x="572133" y="1021847"/>
            <a:ext cx="3260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>
                <a:solidFill>
                  <a:schemeClr val="accent6"/>
                </a:solidFill>
              </a:rPr>
              <a:t>（参考）</a:t>
            </a:r>
            <a:r>
              <a:rPr lang="en-US" altLang="ja-JP" sz="1400" b="1" dirty="0">
                <a:solidFill>
                  <a:schemeClr val="accent6"/>
                </a:solidFill>
              </a:rPr>
              <a:t>FAQ DB </a:t>
            </a:r>
            <a:r>
              <a:rPr lang="ja-JP" altLang="en-US" sz="1400" b="1">
                <a:solidFill>
                  <a:schemeClr val="accent6"/>
                </a:solidFill>
              </a:rPr>
              <a:t>のデータの修正方法</a:t>
            </a:r>
            <a:endParaRPr kumimoji="1" lang="ja-JP" altLang="en-US" sz="1400" b="1">
              <a:solidFill>
                <a:schemeClr val="accent6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9418748-FBE7-9E1A-7F2E-0FA63DDB9C83}"/>
              </a:ext>
            </a:extLst>
          </p:cNvPr>
          <p:cNvSpPr txBox="1"/>
          <p:nvPr/>
        </p:nvSpPr>
        <p:spPr>
          <a:xfrm>
            <a:off x="1862667" y="1820333"/>
            <a:ext cx="7679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プログラムが</a:t>
            </a:r>
            <a:r>
              <a:rPr lang="en-US" altLang="ja-JP" dirty="0"/>
              <a:t> Status=1 </a:t>
            </a:r>
            <a:r>
              <a:rPr lang="ja-JP" altLang="en-US"/>
              <a:t>のレコードを</a:t>
            </a:r>
            <a:r>
              <a:rPr lang="en-US" altLang="ja-JP" dirty="0"/>
              <a:t>FAQ</a:t>
            </a:r>
            <a:r>
              <a:rPr lang="ja-JP" altLang="en-US"/>
              <a:t>候補リストの中から抽出して、</a:t>
            </a:r>
            <a:r>
              <a:rPr lang="en-US" altLang="ja-JP" dirty="0"/>
              <a:t>FAQ DB</a:t>
            </a:r>
            <a:r>
              <a:rPr lang="ja-JP" altLang="en-US"/>
              <a:t>の該当レコードを再作成する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7931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DCB16EF9-22C4-A617-A6BB-8881EC4425D3}"/>
              </a:ext>
            </a:extLst>
          </p:cNvPr>
          <p:cNvSpPr txBox="1"/>
          <p:nvPr/>
        </p:nvSpPr>
        <p:spPr>
          <a:xfrm>
            <a:off x="444500" y="315290"/>
            <a:ext cx="1130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075"/>
            <a:r>
              <a:rPr lang="ja-JP" altLang="en-US" b="1"/>
              <a:t>ユーザーフィードバック収集とデータの蓄積</a:t>
            </a:r>
            <a:r>
              <a:rPr lang="en-US" altLang="ja-JP" b="1" dirty="0"/>
              <a:t>/</a:t>
            </a:r>
            <a:r>
              <a:rPr lang="ja-JP" altLang="en-US" b="1"/>
              <a:t>改善のサイクルを回すことで、</a:t>
            </a:r>
            <a:r>
              <a:rPr lang="en-US" altLang="ja-JP" b="1" dirty="0"/>
              <a:t>RAG</a:t>
            </a:r>
            <a:r>
              <a:rPr lang="ja-JP" altLang="en-US" b="1"/>
              <a:t>の精度を向上させる</a:t>
            </a:r>
            <a:endParaRPr lang="en-US" altLang="ja-JP" b="1" dirty="0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15DE4B68-A6E2-B1B8-1FEA-B3AD52599417}"/>
              </a:ext>
            </a:extLst>
          </p:cNvPr>
          <p:cNvSpPr txBox="1"/>
          <p:nvPr/>
        </p:nvSpPr>
        <p:spPr>
          <a:xfrm>
            <a:off x="572133" y="1021847"/>
            <a:ext cx="3663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solidFill>
                  <a:schemeClr val="accent6"/>
                </a:solidFill>
              </a:rPr>
              <a:t>キャッシュ回答機能と</a:t>
            </a:r>
            <a:r>
              <a:rPr kumimoji="1" lang="en" altLang="ja-JP" sz="1400" b="1" dirty="0">
                <a:solidFill>
                  <a:schemeClr val="accent6"/>
                </a:solidFill>
              </a:rPr>
              <a:t>FAQ</a:t>
            </a:r>
            <a:r>
              <a:rPr kumimoji="1" lang="ja-JP" altLang="en-US" sz="1400" b="1">
                <a:solidFill>
                  <a:schemeClr val="accent6"/>
                </a:solidFill>
              </a:rPr>
              <a:t>回答機能の概要 </a:t>
            </a:r>
          </a:p>
        </p:txBody>
      </p:sp>
      <p:sp>
        <p:nvSpPr>
          <p:cNvPr id="2" name="角丸四角形 1">
            <a:extLst>
              <a:ext uri="{FF2B5EF4-FFF2-40B4-BE49-F238E27FC236}">
                <a16:creationId xmlns:a16="http://schemas.microsoft.com/office/drawing/2014/main" id="{0826E736-C5B0-8767-8FED-5D9B9A4D6C88}"/>
              </a:ext>
            </a:extLst>
          </p:cNvPr>
          <p:cNvSpPr/>
          <p:nvPr/>
        </p:nvSpPr>
        <p:spPr>
          <a:xfrm>
            <a:off x="1419587" y="2646194"/>
            <a:ext cx="3550345" cy="2823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solidFill>
                  <a:schemeClr val="bg1"/>
                </a:solidFill>
              </a:rPr>
              <a:t>対象データ：高評価を獲得した全ての質問</a:t>
            </a:r>
            <a:r>
              <a:rPr kumimoji="1" lang="en-US" altLang="ja-JP" sz="1200" dirty="0">
                <a:solidFill>
                  <a:schemeClr val="bg1"/>
                </a:solidFill>
              </a:rPr>
              <a:t>/</a:t>
            </a:r>
            <a:r>
              <a:rPr kumimoji="1" lang="ja-JP" altLang="en-US" sz="1200">
                <a:solidFill>
                  <a:schemeClr val="bg1"/>
                </a:solidFill>
              </a:rPr>
              <a:t>回答</a:t>
            </a:r>
          </a:p>
        </p:txBody>
      </p:sp>
      <p:sp>
        <p:nvSpPr>
          <p:cNvPr id="3" name="角丸四角形 2">
            <a:extLst>
              <a:ext uri="{FF2B5EF4-FFF2-40B4-BE49-F238E27FC236}">
                <a16:creationId xmlns:a16="http://schemas.microsoft.com/office/drawing/2014/main" id="{8386D981-21A1-A766-A9A9-CAB629CB68AD}"/>
              </a:ext>
            </a:extLst>
          </p:cNvPr>
          <p:cNvSpPr/>
          <p:nvPr/>
        </p:nvSpPr>
        <p:spPr>
          <a:xfrm>
            <a:off x="1419587" y="2271969"/>
            <a:ext cx="1129769" cy="2823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solidFill>
                  <a:schemeClr val="bg1"/>
                </a:solidFill>
              </a:rPr>
              <a:t>管理者：不要</a:t>
            </a:r>
          </a:p>
        </p:txBody>
      </p: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2EF06DF0-22B9-6C3E-4540-B199E1939AC9}"/>
              </a:ext>
            </a:extLst>
          </p:cNvPr>
          <p:cNvSpPr/>
          <p:nvPr/>
        </p:nvSpPr>
        <p:spPr>
          <a:xfrm>
            <a:off x="1419587" y="4491671"/>
            <a:ext cx="2168726" cy="2823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solidFill>
                  <a:schemeClr val="bg1"/>
                </a:solidFill>
              </a:rPr>
              <a:t>対象データ：管理者が選定</a:t>
            </a:r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33307DA1-5DD2-16EA-93A6-3735D5D18360}"/>
              </a:ext>
            </a:extLst>
          </p:cNvPr>
          <p:cNvSpPr/>
          <p:nvPr/>
        </p:nvSpPr>
        <p:spPr>
          <a:xfrm>
            <a:off x="1419587" y="4066646"/>
            <a:ext cx="1129769" cy="2823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solidFill>
                  <a:schemeClr val="bg1"/>
                </a:solidFill>
              </a:rPr>
              <a:t>管理者：必要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20CB98F-9906-DF05-B9D3-EAE21E6568AF}"/>
              </a:ext>
            </a:extLst>
          </p:cNvPr>
          <p:cNvSpPr txBox="1"/>
          <p:nvPr/>
        </p:nvSpPr>
        <p:spPr>
          <a:xfrm>
            <a:off x="2503950" y="5712771"/>
            <a:ext cx="7109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・精度向上だけでなく、回答までのリードタイム短縮にも寄与する</a:t>
            </a:r>
            <a:endParaRPr lang="en-US" altLang="ja-JP" dirty="0"/>
          </a:p>
          <a:p>
            <a:r>
              <a:rPr kumimoji="1" lang="ja-JP" altLang="en-US"/>
              <a:t>・</a:t>
            </a:r>
            <a:r>
              <a:rPr kumimoji="1" lang="en-US" altLang="ja-JP" dirty="0"/>
              <a:t>Bad</a:t>
            </a:r>
            <a:r>
              <a:rPr kumimoji="1" lang="ja-JP" altLang="en-US"/>
              <a:t>回数も記録しておくことで、</a:t>
            </a:r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3BB6E0B3-ECBC-1479-3250-D5D734BB4315}"/>
              </a:ext>
            </a:extLst>
          </p:cNvPr>
          <p:cNvSpPr/>
          <p:nvPr/>
        </p:nvSpPr>
        <p:spPr>
          <a:xfrm>
            <a:off x="7896493" y="2103740"/>
            <a:ext cx="2887998" cy="26353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2E10D52-64B5-EFBE-50A1-418E8FE53454}"/>
              </a:ext>
            </a:extLst>
          </p:cNvPr>
          <p:cNvSpPr txBox="1"/>
          <p:nvPr/>
        </p:nvSpPr>
        <p:spPr>
          <a:xfrm>
            <a:off x="6096000" y="328420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フィードバック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0747FB72-6D75-8061-97AC-204683233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2727" y="1794349"/>
            <a:ext cx="836321" cy="618782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12AD7C5-1933-F6BF-B468-9AE52A175BE3}"/>
              </a:ext>
            </a:extLst>
          </p:cNvPr>
          <p:cNvSpPr txBox="1"/>
          <p:nvPr/>
        </p:nvSpPr>
        <p:spPr>
          <a:xfrm>
            <a:off x="10461325" y="32443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回答</a:t>
            </a:r>
          </a:p>
        </p:txBody>
      </p:sp>
    </p:spTree>
    <p:extLst>
      <p:ext uri="{BB962C8B-B14F-4D97-AF65-F5344CB8AC3E}">
        <p14:creationId xmlns:p14="http://schemas.microsoft.com/office/powerpoint/2010/main" val="3617247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図 24">
            <a:extLst>
              <a:ext uri="{FF2B5EF4-FFF2-40B4-BE49-F238E27FC236}">
                <a16:creationId xmlns:a16="http://schemas.microsoft.com/office/drawing/2014/main" id="{65EF30E3-AF0C-4937-EDA6-5CE5BF185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18" y="580748"/>
            <a:ext cx="5175875" cy="6121400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CEC5BC9B-FB52-04DF-F0C4-23172B44A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1587" y="1901838"/>
            <a:ext cx="6461880" cy="2637665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56C5FBC-98D5-8980-8B36-D8F56B39D5FA}"/>
              </a:ext>
            </a:extLst>
          </p:cNvPr>
          <p:cNvSpPr/>
          <p:nvPr/>
        </p:nvSpPr>
        <p:spPr>
          <a:xfrm>
            <a:off x="5808137" y="3641448"/>
            <a:ext cx="3191934" cy="177019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346F57C-9770-60DC-0BF4-5EDD884F8103}"/>
              </a:ext>
            </a:extLst>
          </p:cNvPr>
          <p:cNvSpPr txBox="1"/>
          <p:nvPr/>
        </p:nvSpPr>
        <p:spPr>
          <a:xfrm>
            <a:off x="274878" y="272971"/>
            <a:ext cx="54232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solidFill>
                  <a:schemeClr val="accent6"/>
                </a:solidFill>
              </a:rPr>
              <a:t>（参考）キャッシュ</a:t>
            </a:r>
            <a:r>
              <a:rPr kumimoji="1" lang="en-US" altLang="ja-JP" sz="1400" b="1" dirty="0">
                <a:solidFill>
                  <a:schemeClr val="accent6"/>
                </a:solidFill>
              </a:rPr>
              <a:t>DB </a:t>
            </a:r>
            <a:r>
              <a:rPr kumimoji="1" lang="ja-JP" altLang="en-US" sz="1400" b="1">
                <a:solidFill>
                  <a:schemeClr val="accent6"/>
                </a:solidFill>
              </a:rPr>
              <a:t>や</a:t>
            </a:r>
            <a:r>
              <a:rPr kumimoji="1" lang="en-US" altLang="ja-JP" sz="1400" b="1" dirty="0">
                <a:solidFill>
                  <a:schemeClr val="accent6"/>
                </a:solidFill>
              </a:rPr>
              <a:t> </a:t>
            </a:r>
            <a:r>
              <a:rPr kumimoji="1" lang="en" altLang="ja-JP" sz="1400" b="1" dirty="0">
                <a:solidFill>
                  <a:schemeClr val="accent6"/>
                </a:solidFill>
              </a:rPr>
              <a:t>FAQ DB </a:t>
            </a:r>
            <a:r>
              <a:rPr lang="ja-JP" altLang="en-US" sz="1400" b="1">
                <a:solidFill>
                  <a:schemeClr val="accent6"/>
                </a:solidFill>
              </a:rPr>
              <a:t>への</a:t>
            </a:r>
            <a:r>
              <a:rPr kumimoji="1" lang="ja-JP" altLang="en-US" sz="1400" b="1">
                <a:solidFill>
                  <a:schemeClr val="accent6"/>
                </a:solidFill>
              </a:rPr>
              <a:t>登録時の指示語の具体化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F163A39-56F6-1D7D-7F86-9A09A74D6775}"/>
              </a:ext>
            </a:extLst>
          </p:cNvPr>
          <p:cNvSpPr txBox="1"/>
          <p:nvPr/>
        </p:nvSpPr>
        <p:spPr>
          <a:xfrm>
            <a:off x="6227667" y="1448322"/>
            <a:ext cx="166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u="sng"/>
              <a:t>キャッシュ</a:t>
            </a:r>
            <a:r>
              <a:rPr lang="en-US" altLang="ja-JP" u="sng" dirty="0"/>
              <a:t>DB</a:t>
            </a:r>
            <a:endParaRPr kumimoji="1" lang="ja-JP" altLang="en-US" u="sng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4E453C76-39AA-CD61-2D66-78FA83BA216F}"/>
              </a:ext>
            </a:extLst>
          </p:cNvPr>
          <p:cNvSpPr/>
          <p:nvPr/>
        </p:nvSpPr>
        <p:spPr>
          <a:xfrm>
            <a:off x="7352488" y="4651200"/>
            <a:ext cx="2980077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r>
              <a:rPr lang="ja-JP" altLang="en-US" sz="1400">
                <a:solidFill>
                  <a:schemeClr val="tx1"/>
                </a:solidFill>
              </a:rPr>
              <a:t>キャッシュ</a:t>
            </a:r>
            <a:r>
              <a:rPr lang="en" altLang="ja-JP" sz="1400" dirty="0">
                <a:solidFill>
                  <a:schemeClr val="tx1"/>
                </a:solidFill>
              </a:rPr>
              <a:t>DB</a:t>
            </a:r>
            <a:r>
              <a:rPr lang="ja-JP" altLang="en-US" sz="1400">
                <a:solidFill>
                  <a:schemeClr val="tx1"/>
                </a:solidFill>
              </a:rPr>
              <a:t>や</a:t>
            </a:r>
            <a:r>
              <a:rPr lang="en" altLang="ja-JP" sz="1400" dirty="0">
                <a:solidFill>
                  <a:schemeClr val="tx1"/>
                </a:solidFill>
              </a:rPr>
              <a:t>FAQ DB</a:t>
            </a:r>
            <a:r>
              <a:rPr lang="ja-JP" altLang="en-US" sz="1400">
                <a:solidFill>
                  <a:schemeClr val="tx1"/>
                </a:solidFill>
              </a:rPr>
              <a:t>には指示語が具体化させて登録される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57E29682-DF92-C7D2-174A-CE5007D079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5111" y="1350804"/>
            <a:ext cx="669274" cy="495186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968B83E-40F2-3638-F532-A3A9E3D4D081}"/>
              </a:ext>
            </a:extLst>
          </p:cNvPr>
          <p:cNvSpPr/>
          <p:nvPr/>
        </p:nvSpPr>
        <p:spPr>
          <a:xfrm>
            <a:off x="2810933" y="3973832"/>
            <a:ext cx="2681338" cy="60960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76410E48-F637-0C09-3C54-4F6A2B9E2BD6}"/>
              </a:ext>
            </a:extLst>
          </p:cNvPr>
          <p:cNvSpPr/>
          <p:nvPr/>
        </p:nvSpPr>
        <p:spPr>
          <a:xfrm>
            <a:off x="3988728" y="6227430"/>
            <a:ext cx="174473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r>
              <a:rPr lang="en-US" altLang="ja-JP" sz="1400" dirty="0">
                <a:solidFill>
                  <a:schemeClr val="tx1"/>
                </a:solidFill>
              </a:rPr>
              <a:t>Good</a:t>
            </a:r>
            <a:r>
              <a:rPr lang="ja-JP" altLang="en-US" sz="1400">
                <a:solidFill>
                  <a:schemeClr val="tx1"/>
                </a:solidFill>
              </a:rPr>
              <a:t>ボタンを押下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751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52BD98A-DE60-8556-E64A-15C9CEA8C4DA}"/>
              </a:ext>
            </a:extLst>
          </p:cNvPr>
          <p:cNvSpPr txBox="1"/>
          <p:nvPr/>
        </p:nvSpPr>
        <p:spPr>
          <a:xfrm>
            <a:off x="274878" y="272971"/>
            <a:ext cx="43140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solidFill>
                  <a:schemeClr val="accent6"/>
                </a:solidFill>
              </a:rPr>
              <a:t>（参考）フィードバックボタン押下時の挙動の整理</a:t>
            </a:r>
          </a:p>
        </p:txBody>
      </p:sp>
      <p:graphicFrame>
        <p:nvGraphicFramePr>
          <p:cNvPr id="9" name="表 16">
            <a:extLst>
              <a:ext uri="{FF2B5EF4-FFF2-40B4-BE49-F238E27FC236}">
                <a16:creationId xmlns:a16="http://schemas.microsoft.com/office/drawing/2014/main" id="{CDA9BC8D-9A24-B271-19E4-72AF976D83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654414"/>
              </p:ext>
            </p:extLst>
          </p:nvPr>
        </p:nvGraphicFramePr>
        <p:xfrm>
          <a:off x="347133" y="948977"/>
          <a:ext cx="11497733" cy="5258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5734">
                  <a:extLst>
                    <a:ext uri="{9D8B030D-6E8A-4147-A177-3AD203B41FA5}">
                      <a16:colId xmlns:a16="http://schemas.microsoft.com/office/drawing/2014/main" val="1509835342"/>
                    </a:ext>
                  </a:extLst>
                </a:gridCol>
                <a:gridCol w="1711983">
                  <a:extLst>
                    <a:ext uri="{9D8B030D-6E8A-4147-A177-3AD203B41FA5}">
                      <a16:colId xmlns:a16="http://schemas.microsoft.com/office/drawing/2014/main" val="1869192998"/>
                    </a:ext>
                  </a:extLst>
                </a:gridCol>
                <a:gridCol w="3789520">
                  <a:extLst>
                    <a:ext uri="{9D8B030D-6E8A-4147-A177-3AD203B41FA5}">
                      <a16:colId xmlns:a16="http://schemas.microsoft.com/office/drawing/2014/main" val="1818498422"/>
                    </a:ext>
                  </a:extLst>
                </a:gridCol>
                <a:gridCol w="4150496">
                  <a:extLst>
                    <a:ext uri="{9D8B030D-6E8A-4147-A177-3AD203B41FA5}">
                      <a16:colId xmlns:a16="http://schemas.microsoft.com/office/drawing/2014/main" val="547057823"/>
                    </a:ext>
                  </a:extLst>
                </a:gridCol>
              </a:tblGrid>
              <a:tr h="54672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>
                          <a:solidFill>
                            <a:schemeClr val="tx1"/>
                          </a:solidFill>
                        </a:rPr>
                        <a:t>回答モード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>
                          <a:solidFill>
                            <a:schemeClr val="tx1"/>
                          </a:solidFill>
                        </a:rPr>
                        <a:t>ボタン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>
                          <a:solidFill>
                            <a:schemeClr val="tx1"/>
                          </a:solidFill>
                        </a:rPr>
                        <a:t>挙動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>
                          <a:solidFill>
                            <a:schemeClr val="tx1"/>
                          </a:solidFill>
                        </a:rPr>
                        <a:t>備考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624875"/>
                  </a:ext>
                </a:extLst>
              </a:tr>
              <a:tr h="75260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>
                          <a:solidFill>
                            <a:schemeClr val="tx1"/>
                          </a:solidFill>
                        </a:rPr>
                        <a:t>キャッシュ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DB</a:t>
                      </a:r>
                      <a:endParaRPr kumimoji="1" lang="ja-JP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34" charset="-128"/>
                          <a:cs typeface="+mn-cs"/>
                        </a:rPr>
                        <a:t>👍</a:t>
                      </a:r>
                      <a:r>
                        <a:rPr kumimoji="1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34" charset="-128"/>
                          <a:cs typeface="+mn-cs"/>
                        </a:rPr>
                        <a:t> Good</a:t>
                      </a:r>
                      <a:endParaRPr kumimoji="1" lang="ja-JP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200">
                          <a:solidFill>
                            <a:schemeClr val="tx1"/>
                          </a:solidFill>
                        </a:rPr>
                        <a:t>キャッシュ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kumimoji="1" lang="ja-JP" altLang="en-US" sz="1200">
                          <a:solidFill>
                            <a:schemeClr val="tx1"/>
                          </a:solidFill>
                        </a:rPr>
                        <a:t>の該当レコードの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Good</a:t>
                      </a:r>
                      <a:r>
                        <a:rPr kumimoji="1" lang="ja-JP" altLang="en-US" sz="1200">
                          <a:solidFill>
                            <a:schemeClr val="tx1"/>
                          </a:solidFill>
                        </a:rPr>
                        <a:t>回数を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 +1</a:t>
                      </a:r>
                      <a:endParaRPr kumimoji="1" lang="ja-JP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100">
                          <a:solidFill>
                            <a:schemeClr val="tx1"/>
                          </a:solidFill>
                        </a:rPr>
                        <a:t>キーワード一致の</a:t>
                      </a:r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sz="1100">
                          <a:solidFill>
                            <a:schemeClr val="tx1"/>
                          </a:solidFill>
                        </a:rPr>
                        <a:t>質問文が若干異なる</a:t>
                      </a:r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kumimoji="1" lang="ja-JP" altLang="en-US" sz="1100">
                          <a:solidFill>
                            <a:schemeClr val="tx1"/>
                          </a:solidFill>
                        </a:rPr>
                        <a:t>場合でも、キャッシュに登録されている質問文のレコードで</a:t>
                      </a:r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</a:rPr>
                        <a:t> +1 </a:t>
                      </a:r>
                      <a:r>
                        <a:rPr kumimoji="1" lang="ja-JP" altLang="en-US" sz="1100">
                          <a:solidFill>
                            <a:schemeClr val="tx1"/>
                          </a:solidFill>
                        </a:rPr>
                        <a:t>される（新たなレコード追加は実施しない）</a:t>
                      </a:r>
                      <a:endParaRPr kumimoji="1" lang="en-US" altLang="ja-JP" sz="1100" dirty="0">
                        <a:solidFill>
                          <a:schemeClr val="tx1"/>
                        </a:solidFill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</a:rPr>
                        <a:t>Bad</a:t>
                      </a:r>
                      <a:r>
                        <a:rPr kumimoji="1" lang="ja-JP" altLang="en-US" sz="1100">
                          <a:solidFill>
                            <a:schemeClr val="tx1"/>
                          </a:solidFill>
                        </a:rPr>
                        <a:t>回数が多いものを管理者が確認して削除を検討する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5446883"/>
                  </a:ext>
                </a:extLst>
              </a:tr>
              <a:tr h="752606">
                <a:tc>
                  <a:txBody>
                    <a:bodyPr/>
                    <a:lstStyle/>
                    <a:p>
                      <a:pPr algn="ctr"/>
                      <a:r>
                        <a:rPr kumimoji="1" lang="en" altLang="ja-JP" sz="1400" dirty="0">
                          <a:solidFill>
                            <a:schemeClr val="tx1"/>
                          </a:solidFill>
                        </a:rPr>
                        <a:t>FAQ DB</a:t>
                      </a:r>
                      <a:endParaRPr kumimoji="1" lang="ja-JP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34" charset="-128"/>
                          <a:cs typeface="+mn-cs"/>
                        </a:rPr>
                        <a:t>👍</a:t>
                      </a:r>
                      <a:r>
                        <a:rPr kumimoji="1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34" charset="-128"/>
                          <a:cs typeface="+mn-cs"/>
                        </a:rPr>
                        <a:t> Good</a:t>
                      </a:r>
                      <a:endParaRPr kumimoji="1" lang="ja-JP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" altLang="ja-JP" sz="1200" dirty="0">
                          <a:solidFill>
                            <a:schemeClr val="tx1"/>
                          </a:solidFill>
                        </a:rPr>
                        <a:t>FAQ DB</a:t>
                      </a:r>
                      <a:r>
                        <a:rPr kumimoji="1" lang="ja-JP" altLang="en-US" sz="1200">
                          <a:solidFill>
                            <a:schemeClr val="tx1"/>
                          </a:solidFill>
                        </a:rPr>
                        <a:t>の該当レコードの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Good</a:t>
                      </a:r>
                      <a:r>
                        <a:rPr kumimoji="1" lang="ja-JP" altLang="en-US" sz="1200">
                          <a:solidFill>
                            <a:schemeClr val="tx1"/>
                          </a:solidFill>
                        </a:rPr>
                        <a:t>回数を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 +1</a:t>
                      </a:r>
                      <a:endParaRPr kumimoji="1" lang="ja-JP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100">
                          <a:solidFill>
                            <a:schemeClr val="tx1"/>
                          </a:solidFill>
                        </a:rPr>
                        <a:t>キャッシュ</a:t>
                      </a:r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kumimoji="1" lang="ja-JP" altLang="en-US" sz="1100">
                          <a:solidFill>
                            <a:schemeClr val="tx1"/>
                          </a:solidFill>
                        </a:rPr>
                        <a:t>への新規レコード追加は実施しない</a:t>
                      </a:r>
                      <a:br>
                        <a:rPr kumimoji="1" lang="en-US" altLang="ja-JP" sz="1100" dirty="0">
                          <a:solidFill>
                            <a:schemeClr val="tx1"/>
                          </a:solidFill>
                        </a:rPr>
                      </a:br>
                      <a:r>
                        <a:rPr kumimoji="1" lang="ja-JP" altLang="en-US" sz="1100">
                          <a:solidFill>
                            <a:schemeClr val="tx1"/>
                          </a:solidFill>
                        </a:rPr>
                        <a:t>（キャッシュ</a:t>
                      </a:r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kumimoji="1" lang="ja-JP" altLang="en-US" sz="1100">
                          <a:solidFill>
                            <a:schemeClr val="tx1"/>
                          </a:solidFill>
                        </a:rPr>
                        <a:t>と</a:t>
                      </a:r>
                      <a:r>
                        <a:rPr kumimoji="1" lang="en" altLang="ja-JP" sz="1100" dirty="0">
                          <a:solidFill>
                            <a:schemeClr val="tx1"/>
                          </a:solidFill>
                        </a:rPr>
                        <a:t>FAQ DB</a:t>
                      </a:r>
                      <a:r>
                        <a:rPr kumimoji="1" lang="ja-JP" altLang="en-US" sz="1100">
                          <a:solidFill>
                            <a:schemeClr val="tx1"/>
                          </a:solidFill>
                        </a:rPr>
                        <a:t>で重複してしまい、更にキャッシュ</a:t>
                      </a:r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kumimoji="1" lang="ja-JP" altLang="en-US" sz="1100">
                          <a:solidFill>
                            <a:schemeClr val="tx1"/>
                          </a:solidFill>
                        </a:rPr>
                        <a:t>が</a:t>
                      </a:r>
                      <a:r>
                        <a:rPr kumimoji="1" lang="en" altLang="ja-JP" sz="1100" dirty="0">
                          <a:solidFill>
                            <a:schemeClr val="tx1"/>
                          </a:solidFill>
                        </a:rPr>
                        <a:t>FAQ DB</a:t>
                      </a:r>
                      <a:r>
                        <a:rPr kumimoji="1" lang="ja-JP" altLang="en-US" sz="1100">
                          <a:solidFill>
                            <a:schemeClr val="tx1"/>
                          </a:solidFill>
                        </a:rPr>
                        <a:t>よりも検索の前段に配置されているため、</a:t>
                      </a:r>
                      <a:r>
                        <a:rPr kumimoji="1" lang="en" altLang="ja-JP" sz="1100" dirty="0">
                          <a:solidFill>
                            <a:schemeClr val="tx1"/>
                          </a:solidFill>
                        </a:rPr>
                        <a:t>FAQ DB</a:t>
                      </a:r>
                      <a:r>
                        <a:rPr kumimoji="1" lang="ja-JP" altLang="en-US" sz="1100">
                          <a:solidFill>
                            <a:schemeClr val="tx1"/>
                          </a:solidFill>
                        </a:rPr>
                        <a:t>を変更してもキャッシュ</a:t>
                      </a:r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kumimoji="1" lang="ja-JP" altLang="en-US" sz="1100">
                          <a:solidFill>
                            <a:schemeClr val="tx1"/>
                          </a:solidFill>
                        </a:rPr>
                        <a:t>が優先されてしまう）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756321"/>
                  </a:ext>
                </a:extLst>
              </a:tr>
              <a:tr h="7526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LLM</a:t>
                      </a:r>
                      <a:endParaRPr kumimoji="1" lang="ja-JP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34" charset="-128"/>
                          <a:cs typeface="+mn-cs"/>
                        </a:rPr>
                        <a:t>👍</a:t>
                      </a:r>
                      <a:r>
                        <a:rPr kumimoji="1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34" charset="-128"/>
                          <a:cs typeface="+mn-cs"/>
                        </a:rPr>
                        <a:t> Good</a:t>
                      </a:r>
                      <a:endParaRPr kumimoji="1" lang="ja-JP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200" b="0">
                          <a:solidFill>
                            <a:schemeClr val="tx1"/>
                          </a:solidFill>
                        </a:rPr>
                        <a:t>キャッシュ</a:t>
                      </a: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kumimoji="1" lang="ja-JP" altLang="en-US" sz="1200" b="0">
                          <a:solidFill>
                            <a:schemeClr val="tx1"/>
                          </a:solidFill>
                        </a:rPr>
                        <a:t>に新規レコードを追加</a:t>
                      </a:r>
                      <a:endParaRPr kumimoji="1" lang="en-US" altLang="ja-JP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" altLang="ja-JP" sz="12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r>
                        <a:rPr kumimoji="1" lang="ja-JP" altLang="en-US" sz="1200" b="0">
                          <a:solidFill>
                            <a:schemeClr val="tx1"/>
                          </a:solidFill>
                        </a:rPr>
                        <a:t>候補リストへの新規レコードを追加</a:t>
                      </a:r>
                      <a:endParaRPr kumimoji="1" lang="en-US" altLang="ja-JP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ja-JP" altLang="en-US" sz="1100">
                          <a:solidFill>
                            <a:schemeClr val="tx1"/>
                          </a:solidFill>
                        </a:rPr>
                        <a:t>検索対象となる</a:t>
                      </a:r>
                      <a:r>
                        <a:rPr kumimoji="1" lang="en" altLang="ja-JP" sz="1100" dirty="0">
                          <a:solidFill>
                            <a:schemeClr val="tx1"/>
                          </a:solidFill>
                        </a:rPr>
                        <a:t>FAQ DB</a:t>
                      </a:r>
                      <a:r>
                        <a:rPr kumimoji="1" lang="ja-JP" altLang="en-US" sz="1100">
                          <a:solidFill>
                            <a:schemeClr val="tx1"/>
                          </a:solidFill>
                        </a:rPr>
                        <a:t>ではなく、管理者により管理される</a:t>
                      </a:r>
                      <a:r>
                        <a:rPr kumimoji="1" lang="en" altLang="ja-JP" sz="1100" dirty="0">
                          <a:solidFill>
                            <a:schemeClr val="tx1"/>
                          </a:solidFill>
                        </a:rPr>
                        <a:t>FAQ</a:t>
                      </a:r>
                      <a:r>
                        <a:rPr kumimoji="1" lang="ja-JP" altLang="en-US" sz="1100">
                          <a:solidFill>
                            <a:schemeClr val="tx1"/>
                          </a:solidFill>
                        </a:rPr>
                        <a:t>候補リストに新規レコードを追加する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629855"/>
                  </a:ext>
                </a:extLst>
              </a:tr>
              <a:tr h="75260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>
                          <a:solidFill>
                            <a:schemeClr val="tx1"/>
                          </a:solidFill>
                        </a:rPr>
                        <a:t>キャッシュ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DB</a:t>
                      </a:r>
                      <a:endParaRPr kumimoji="1" lang="ja-JP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34" charset="-128"/>
                          <a:cs typeface="+mn-cs"/>
                        </a:rPr>
                        <a:t>👎</a:t>
                      </a:r>
                      <a:r>
                        <a:rPr kumimoji="1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34" charset="-128"/>
                          <a:cs typeface="+mn-cs"/>
                        </a:rPr>
                        <a:t> Bad</a:t>
                      </a:r>
                      <a:endParaRPr kumimoji="1" lang="ja-JP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200">
                          <a:solidFill>
                            <a:schemeClr val="tx1"/>
                          </a:solidFill>
                        </a:rPr>
                        <a:t>キャッシュ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kumimoji="1" lang="ja-JP" altLang="en-US" sz="1200">
                          <a:solidFill>
                            <a:schemeClr val="tx1"/>
                          </a:solidFill>
                        </a:rPr>
                        <a:t>の該当レコードの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Bad</a:t>
                      </a:r>
                      <a:r>
                        <a:rPr kumimoji="1" lang="ja-JP" altLang="en-US" sz="1200">
                          <a:solidFill>
                            <a:schemeClr val="tx1"/>
                          </a:solidFill>
                        </a:rPr>
                        <a:t>回数を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 +1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" altLang="ja-JP" sz="1200" dirty="0">
                          <a:solidFill>
                            <a:schemeClr val="tx1"/>
                          </a:solidFill>
                        </a:rPr>
                        <a:t>FAQ</a:t>
                      </a:r>
                      <a:r>
                        <a:rPr kumimoji="1" lang="ja-JP" altLang="en-US" sz="1200">
                          <a:solidFill>
                            <a:schemeClr val="tx1"/>
                          </a:solidFill>
                        </a:rPr>
                        <a:t>候補リストに新規レコードを追加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kumimoji="1" lang="ja-JP" altLang="en-US" sz="1200">
                          <a:solidFill>
                            <a:schemeClr val="tx1"/>
                          </a:solidFill>
                        </a:rPr>
                        <a:t>レコードが存在しない場合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</a:rPr>
                        <a:t>Good</a:t>
                      </a:r>
                      <a:r>
                        <a:rPr kumimoji="1" lang="ja-JP" altLang="en-US" sz="1100">
                          <a:solidFill>
                            <a:schemeClr val="tx1"/>
                          </a:solidFill>
                        </a:rPr>
                        <a:t>ボタンの押下をトリガーとしてキャッシュ</a:t>
                      </a:r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kumimoji="1" lang="ja-JP" altLang="en-US" sz="1100">
                          <a:solidFill>
                            <a:schemeClr val="tx1"/>
                          </a:solidFill>
                        </a:rPr>
                        <a:t>へ追加されたレコードに対して、別のユーザーが</a:t>
                      </a:r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</a:rPr>
                        <a:t>Bad</a:t>
                      </a:r>
                      <a:r>
                        <a:rPr kumimoji="1" lang="ja-JP" altLang="en-US" sz="1100">
                          <a:solidFill>
                            <a:schemeClr val="tx1"/>
                          </a:solidFill>
                        </a:rPr>
                        <a:t>評価を与えるケースがある</a:t>
                      </a:r>
                      <a:endParaRPr kumimoji="1" lang="en-US" altLang="ja-JP" sz="110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100">
                          <a:solidFill>
                            <a:schemeClr val="tx1"/>
                          </a:solidFill>
                        </a:rPr>
                        <a:t>検索対象となる</a:t>
                      </a:r>
                      <a:r>
                        <a:rPr kumimoji="1" lang="en" altLang="ja-JP" sz="1100" dirty="0">
                          <a:solidFill>
                            <a:schemeClr val="tx1"/>
                          </a:solidFill>
                        </a:rPr>
                        <a:t>FAQ DB</a:t>
                      </a:r>
                      <a:r>
                        <a:rPr kumimoji="1" lang="ja-JP" altLang="en-US" sz="1100">
                          <a:solidFill>
                            <a:schemeClr val="tx1"/>
                          </a:solidFill>
                        </a:rPr>
                        <a:t>ではなく、管理者により管理される</a:t>
                      </a:r>
                      <a:r>
                        <a:rPr kumimoji="1" lang="en" altLang="ja-JP" sz="1100" dirty="0">
                          <a:solidFill>
                            <a:schemeClr val="tx1"/>
                          </a:solidFill>
                        </a:rPr>
                        <a:t>FAQ</a:t>
                      </a:r>
                      <a:r>
                        <a:rPr kumimoji="1" lang="ja-JP" altLang="en-US" sz="1100">
                          <a:solidFill>
                            <a:schemeClr val="tx1"/>
                          </a:solidFill>
                        </a:rPr>
                        <a:t>候補リストに新規レコードを追加する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1575004"/>
                  </a:ext>
                </a:extLst>
              </a:tr>
              <a:tr h="752606">
                <a:tc>
                  <a:txBody>
                    <a:bodyPr/>
                    <a:lstStyle/>
                    <a:p>
                      <a:pPr algn="ctr"/>
                      <a:r>
                        <a:rPr kumimoji="1" lang="en" altLang="ja-JP" sz="1400" dirty="0">
                          <a:solidFill>
                            <a:schemeClr val="tx1"/>
                          </a:solidFill>
                        </a:rPr>
                        <a:t>FAQ DB</a:t>
                      </a:r>
                      <a:endParaRPr kumimoji="1" lang="ja-JP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34" charset="-128"/>
                          <a:cs typeface="+mn-cs"/>
                        </a:rPr>
                        <a:t>👎</a:t>
                      </a:r>
                      <a:r>
                        <a:rPr kumimoji="1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34" charset="-128"/>
                          <a:cs typeface="+mn-cs"/>
                        </a:rPr>
                        <a:t> Bad</a:t>
                      </a:r>
                      <a:endParaRPr kumimoji="1" lang="ja-JP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" altLang="ja-JP" sz="1200" dirty="0">
                          <a:solidFill>
                            <a:schemeClr val="tx1"/>
                          </a:solidFill>
                        </a:rPr>
                        <a:t>FAQ DB</a:t>
                      </a:r>
                      <a:r>
                        <a:rPr kumimoji="1" lang="ja-JP" altLang="en-US" sz="1200">
                          <a:solidFill>
                            <a:schemeClr val="tx1"/>
                          </a:solidFill>
                        </a:rPr>
                        <a:t>の該当レコードの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Bad</a:t>
                      </a:r>
                      <a:r>
                        <a:rPr kumimoji="1" lang="ja-JP" altLang="en-US" sz="1200">
                          <a:solidFill>
                            <a:schemeClr val="tx1"/>
                          </a:solidFill>
                        </a:rPr>
                        <a:t>回数を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 +1</a:t>
                      </a:r>
                      <a:endParaRPr kumimoji="1" lang="ja-JP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" altLang="ja-JP" sz="1100" dirty="0">
                          <a:solidFill>
                            <a:schemeClr val="tx1"/>
                          </a:solidFill>
                        </a:rPr>
                        <a:t>FAQ</a:t>
                      </a:r>
                      <a:r>
                        <a:rPr kumimoji="1" lang="ja-JP" altLang="en-US" sz="1100">
                          <a:solidFill>
                            <a:schemeClr val="tx1"/>
                          </a:solidFill>
                        </a:rPr>
                        <a:t>候補リストには既にレコードが存在するため、新規レコードの追加はなし</a:t>
                      </a:r>
                      <a:endParaRPr kumimoji="1" lang="en-US" altLang="ja-JP" sz="110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</a:rPr>
                        <a:t>Bad</a:t>
                      </a:r>
                      <a:r>
                        <a:rPr kumimoji="1" lang="ja-JP" altLang="en-US" sz="1100">
                          <a:solidFill>
                            <a:schemeClr val="tx1"/>
                          </a:solidFill>
                        </a:rPr>
                        <a:t>回数が多いものを管理者が確認して修正を検討する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376676"/>
                  </a:ext>
                </a:extLst>
              </a:tr>
              <a:tr h="7526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LLM</a:t>
                      </a:r>
                      <a:endParaRPr kumimoji="1" lang="ja-JP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34" charset="-128"/>
                          <a:cs typeface="+mn-cs"/>
                        </a:rPr>
                        <a:t>👎</a:t>
                      </a:r>
                      <a:r>
                        <a:rPr kumimoji="1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34" charset="-128"/>
                          <a:cs typeface="+mn-cs"/>
                        </a:rPr>
                        <a:t> Bad</a:t>
                      </a:r>
                      <a:endParaRPr kumimoji="1" lang="ja-JP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" altLang="ja-JP" sz="1200" dirty="0">
                          <a:solidFill>
                            <a:schemeClr val="tx1"/>
                          </a:solidFill>
                        </a:rPr>
                        <a:t>FAQ</a:t>
                      </a:r>
                      <a:r>
                        <a:rPr kumimoji="1" lang="ja-JP" altLang="en-US" sz="1200">
                          <a:solidFill>
                            <a:schemeClr val="tx1"/>
                          </a:solidFill>
                        </a:rPr>
                        <a:t>候補リストに新規レコードを追加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ja-JP" altLang="en-US" sz="1100">
                          <a:solidFill>
                            <a:schemeClr val="tx1"/>
                          </a:solidFill>
                        </a:rPr>
                        <a:t>検索対象となる</a:t>
                      </a:r>
                      <a:r>
                        <a:rPr kumimoji="1" lang="en" altLang="ja-JP" sz="1100" dirty="0">
                          <a:solidFill>
                            <a:schemeClr val="tx1"/>
                          </a:solidFill>
                        </a:rPr>
                        <a:t>FAQ DB</a:t>
                      </a:r>
                      <a:r>
                        <a:rPr kumimoji="1" lang="ja-JP" altLang="en-US" sz="1100">
                          <a:solidFill>
                            <a:schemeClr val="tx1"/>
                          </a:solidFill>
                        </a:rPr>
                        <a:t>ではなく、管理者により管理される</a:t>
                      </a:r>
                      <a:r>
                        <a:rPr kumimoji="1" lang="en" altLang="ja-JP" sz="1100" dirty="0">
                          <a:solidFill>
                            <a:schemeClr val="tx1"/>
                          </a:solidFill>
                        </a:rPr>
                        <a:t>FAQ</a:t>
                      </a:r>
                      <a:r>
                        <a:rPr kumimoji="1" lang="ja-JP" altLang="en-US" sz="1100">
                          <a:solidFill>
                            <a:schemeClr val="tx1"/>
                          </a:solidFill>
                        </a:rPr>
                        <a:t>候補リストに新規レコードを追加する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7751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3995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グラフィックス 3" descr="ユーザー 枠線">
            <a:extLst>
              <a:ext uri="{FF2B5EF4-FFF2-40B4-BE49-F238E27FC236}">
                <a16:creationId xmlns:a16="http://schemas.microsoft.com/office/drawing/2014/main" id="{71559D48-97AB-6E02-4A74-966567368D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92439" y="2047952"/>
            <a:ext cx="658083" cy="65808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1E89F04-1221-5C5D-B02B-14E0CD9975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2258" y="2098754"/>
            <a:ext cx="533400" cy="5461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E357AEA-2C3A-A9D8-AF3A-0284553FCECB}"/>
              </a:ext>
            </a:extLst>
          </p:cNvPr>
          <p:cNvSpPr txBox="1"/>
          <p:nvPr/>
        </p:nvSpPr>
        <p:spPr>
          <a:xfrm>
            <a:off x="3923105" y="2137726"/>
            <a:ext cx="800219" cy="461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/>
              <a:t>ユーザー</a:t>
            </a:r>
            <a:endParaRPr kumimoji="1" lang="en-US" altLang="ja-JP" sz="1200" dirty="0"/>
          </a:p>
          <a:p>
            <a:pPr algn="ctr"/>
            <a:r>
              <a:rPr kumimoji="1" lang="ja-JP" altLang="en-US" sz="1200"/>
              <a:t>質問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67C57E6F-8485-64E2-3B5C-AB94DA2AD1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5631" y="4083992"/>
            <a:ext cx="515161" cy="50178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AD7DB43-7218-7B51-E9E9-EDEB90EE9C39}"/>
              </a:ext>
            </a:extLst>
          </p:cNvPr>
          <p:cNvSpPr txBox="1"/>
          <p:nvPr/>
        </p:nvSpPr>
        <p:spPr>
          <a:xfrm>
            <a:off x="3846157" y="3577868"/>
            <a:ext cx="954107" cy="27699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/>
              <a:t>検索クエリ</a:t>
            </a:r>
            <a:endParaRPr kumimoji="1" lang="ja-JP" altLang="en-US" sz="120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AC2B37C2-5CBF-09BC-4410-F95F32CE46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5631" y="2854625"/>
            <a:ext cx="515161" cy="50178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6FEE96E-136D-4B96-9C7B-C5293A5F84AB}"/>
              </a:ext>
            </a:extLst>
          </p:cNvPr>
          <p:cNvSpPr txBox="1"/>
          <p:nvPr/>
        </p:nvSpPr>
        <p:spPr>
          <a:xfrm>
            <a:off x="3835737" y="4892467"/>
            <a:ext cx="974946" cy="27699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embedding</a:t>
            </a:r>
            <a:endParaRPr kumimoji="1" lang="ja-JP" altLang="en-US" sz="120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68B7A40-493E-F862-9ABA-9E184660A351}"/>
              </a:ext>
            </a:extLst>
          </p:cNvPr>
          <p:cNvSpPr/>
          <p:nvPr/>
        </p:nvSpPr>
        <p:spPr>
          <a:xfrm>
            <a:off x="7468676" y="1483777"/>
            <a:ext cx="1074333" cy="106061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A120432E-8EEA-B83D-01F6-F89403DE94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63589" y="1181750"/>
            <a:ext cx="658460" cy="487185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6864E622-51F0-EE45-342E-AA693BCC23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78719" y="1799795"/>
            <a:ext cx="454246" cy="526366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33C5AB0-9027-1C95-6919-552016DFBB44}"/>
              </a:ext>
            </a:extLst>
          </p:cNvPr>
          <p:cNvSpPr txBox="1"/>
          <p:nvPr/>
        </p:nvSpPr>
        <p:spPr>
          <a:xfrm>
            <a:off x="8171984" y="1186960"/>
            <a:ext cx="963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/>
              <a:t>AI Search</a:t>
            </a:r>
            <a:endParaRPr kumimoji="1" lang="ja-JP" altLang="en-US" sz="120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44258C4-CA59-76F5-7CE1-F9078D7E4B09}"/>
              </a:ext>
            </a:extLst>
          </p:cNvPr>
          <p:cNvSpPr txBox="1"/>
          <p:nvPr/>
        </p:nvSpPr>
        <p:spPr>
          <a:xfrm>
            <a:off x="7403701" y="888423"/>
            <a:ext cx="1173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 b="1"/>
              <a:t>キャッシュ</a:t>
            </a:r>
            <a:r>
              <a:rPr lang="en-US" altLang="ja-JP" sz="1200" b="1" dirty="0"/>
              <a:t>DB</a:t>
            </a:r>
            <a:endParaRPr kumimoji="1" lang="ja-JP" altLang="en-US" sz="1200" b="1"/>
          </a:p>
        </p:txBody>
      </p:sp>
      <p:cxnSp>
        <p:nvCxnSpPr>
          <p:cNvPr id="21" name="カギ線コネクタ 20">
            <a:extLst>
              <a:ext uri="{FF2B5EF4-FFF2-40B4-BE49-F238E27FC236}">
                <a16:creationId xmlns:a16="http://schemas.microsoft.com/office/drawing/2014/main" id="{F0532812-27D9-3EF9-BCEC-84E0980E6AD4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 flipV="1">
            <a:off x="4723324" y="2014084"/>
            <a:ext cx="2745352" cy="35447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B4578A85-B37D-748C-01DF-E43A20E73A1D}"/>
              </a:ext>
            </a:extLst>
          </p:cNvPr>
          <p:cNvSpPr/>
          <p:nvPr/>
        </p:nvSpPr>
        <p:spPr>
          <a:xfrm>
            <a:off x="7518370" y="3553685"/>
            <a:ext cx="1074333" cy="106061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3A2A1BD7-0FC7-095A-20A4-9B656DD7C2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3283" y="3251658"/>
            <a:ext cx="658460" cy="487185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6E3B60CF-9010-AECB-23E5-9ADD38C28B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28413" y="3869703"/>
            <a:ext cx="454246" cy="526366"/>
          </a:xfrm>
          <a:prstGeom prst="rect">
            <a:avLst/>
          </a:prstGeom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2C9B461-3DD6-99AB-5C3A-C70A7706789F}"/>
              </a:ext>
            </a:extLst>
          </p:cNvPr>
          <p:cNvSpPr txBox="1"/>
          <p:nvPr/>
        </p:nvSpPr>
        <p:spPr>
          <a:xfrm>
            <a:off x="8221678" y="3239934"/>
            <a:ext cx="963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/>
              <a:t>AI Search</a:t>
            </a:r>
            <a:endParaRPr kumimoji="1" lang="ja-JP" altLang="en-US" sz="120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2837884-7E33-E8C6-5D41-26A99FB9B249}"/>
              </a:ext>
            </a:extLst>
          </p:cNvPr>
          <p:cNvSpPr txBox="1"/>
          <p:nvPr/>
        </p:nvSpPr>
        <p:spPr>
          <a:xfrm>
            <a:off x="7667448" y="2989323"/>
            <a:ext cx="776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 altLang="ja-JP" sz="1200" b="1" dirty="0"/>
              <a:t>FAQ DB</a:t>
            </a:r>
            <a:endParaRPr kumimoji="1" lang="ja-JP" altLang="en-US" sz="1200" b="1"/>
          </a:p>
        </p:txBody>
      </p:sp>
      <p:cxnSp>
        <p:nvCxnSpPr>
          <p:cNvPr id="33" name="カギ線コネクタ 32">
            <a:extLst>
              <a:ext uri="{FF2B5EF4-FFF2-40B4-BE49-F238E27FC236}">
                <a16:creationId xmlns:a16="http://schemas.microsoft.com/office/drawing/2014/main" id="{F342DC69-D21F-EA88-CD1E-825F6E24EC5D}"/>
              </a:ext>
            </a:extLst>
          </p:cNvPr>
          <p:cNvCxnSpPr>
            <a:cxnSpLocks/>
            <a:stCxn id="11" idx="3"/>
            <a:endCxn id="25" idx="1"/>
          </p:cNvCxnSpPr>
          <p:nvPr/>
        </p:nvCxnSpPr>
        <p:spPr>
          <a:xfrm flipV="1">
            <a:off x="4810683" y="4083992"/>
            <a:ext cx="2707687" cy="94697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6122D300-E181-F3EB-1E76-6FAAD2240E48}"/>
              </a:ext>
            </a:extLst>
          </p:cNvPr>
          <p:cNvSpPr/>
          <p:nvPr/>
        </p:nvSpPr>
        <p:spPr>
          <a:xfrm>
            <a:off x="7518370" y="5733828"/>
            <a:ext cx="1074333" cy="106061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0" name="図 39">
            <a:extLst>
              <a:ext uri="{FF2B5EF4-FFF2-40B4-BE49-F238E27FC236}">
                <a16:creationId xmlns:a16="http://schemas.microsoft.com/office/drawing/2014/main" id="{6EF367AD-9FE0-24AA-CE8F-967456AF63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3283" y="5431801"/>
            <a:ext cx="658460" cy="487185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35ABFB53-8398-F7D7-7461-824F91246F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28413" y="6049846"/>
            <a:ext cx="454246" cy="526366"/>
          </a:xfrm>
          <a:prstGeom prst="rect">
            <a:avLst/>
          </a:prstGeom>
        </p:spPr>
      </p:pic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8E7C7F19-B360-4FB8-561A-F1FFBFDE825D}"/>
              </a:ext>
            </a:extLst>
          </p:cNvPr>
          <p:cNvSpPr txBox="1"/>
          <p:nvPr/>
        </p:nvSpPr>
        <p:spPr>
          <a:xfrm>
            <a:off x="7233840" y="5169466"/>
            <a:ext cx="1643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 b="1"/>
              <a:t>ドキュメント検索</a:t>
            </a:r>
            <a:r>
              <a:rPr lang="en-US" altLang="ja-JP" sz="1200" b="1" dirty="0"/>
              <a:t>DB</a:t>
            </a:r>
            <a:endParaRPr kumimoji="1" lang="ja-JP" altLang="en-US" sz="1200" b="1"/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D607F3BE-4B79-EFC2-BFCB-C28381E7FEE6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flipH="1">
            <a:off x="4323212" y="2599391"/>
            <a:ext cx="3" cy="25523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3F4AEC2D-291C-9A73-7161-1B525E14B18E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 flipH="1">
            <a:off x="4323211" y="3356405"/>
            <a:ext cx="1" cy="221463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0605B5FE-B396-B7DE-5639-756028CDA9CA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4323211" y="3854867"/>
            <a:ext cx="1" cy="22912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C752040B-BCC6-6520-26D2-A240F63CB34A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flipH="1">
            <a:off x="4323210" y="4585772"/>
            <a:ext cx="2" cy="30669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85156403-4A8C-7589-2E52-0DFC3C8D9AD7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1850522" y="2371804"/>
            <a:ext cx="781736" cy="519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7DD74455-E1B7-CE46-33F7-DCD04B55B64E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3165658" y="2368559"/>
            <a:ext cx="757447" cy="324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35175263-0DBF-4B85-BA6F-E143C4E0EAC8}"/>
              </a:ext>
            </a:extLst>
          </p:cNvPr>
          <p:cNvSpPr txBox="1"/>
          <p:nvPr/>
        </p:nvSpPr>
        <p:spPr>
          <a:xfrm>
            <a:off x="2440986" y="2637660"/>
            <a:ext cx="1027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App Service</a:t>
            </a:r>
            <a:endParaRPr kumimoji="1" lang="ja-JP" altLang="en-US" sz="120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4EA05145-F97E-D846-6126-EB7D33C374E5}"/>
              </a:ext>
            </a:extLst>
          </p:cNvPr>
          <p:cNvSpPr txBox="1"/>
          <p:nvPr/>
        </p:nvSpPr>
        <p:spPr>
          <a:xfrm>
            <a:off x="1128001" y="264485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/>
              <a:t>ユーザー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9CE1B1E0-1ACB-F132-621B-5CD22E1BA411}"/>
              </a:ext>
            </a:extLst>
          </p:cNvPr>
          <p:cNvSpPr txBox="1"/>
          <p:nvPr/>
        </p:nvSpPr>
        <p:spPr>
          <a:xfrm>
            <a:off x="8278176" y="5410441"/>
            <a:ext cx="963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/>
              <a:t>AI Search</a:t>
            </a:r>
            <a:endParaRPr kumimoji="1" lang="ja-JP" altLang="en-US" sz="120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F7843A4C-48A7-36D1-4B7D-24124DC24E81}"/>
              </a:ext>
            </a:extLst>
          </p:cNvPr>
          <p:cNvSpPr txBox="1"/>
          <p:nvPr/>
        </p:nvSpPr>
        <p:spPr>
          <a:xfrm>
            <a:off x="4580792" y="2965881"/>
            <a:ext cx="508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LLM</a:t>
            </a:r>
            <a:endParaRPr kumimoji="1" lang="ja-JP" altLang="en-US" sz="120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238FFBE1-820F-6086-E023-6D4B8F01ED12}"/>
              </a:ext>
            </a:extLst>
          </p:cNvPr>
          <p:cNvSpPr txBox="1"/>
          <p:nvPr/>
        </p:nvSpPr>
        <p:spPr>
          <a:xfrm>
            <a:off x="4543493" y="4222491"/>
            <a:ext cx="9829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Embedding</a:t>
            </a:r>
            <a:endParaRPr kumimoji="1" lang="ja-JP" altLang="en-US" sz="1200"/>
          </a:p>
        </p:txBody>
      </p:sp>
      <p:cxnSp>
        <p:nvCxnSpPr>
          <p:cNvPr id="74" name="カギ線コネクタ 73">
            <a:extLst>
              <a:ext uri="{FF2B5EF4-FFF2-40B4-BE49-F238E27FC236}">
                <a16:creationId xmlns:a16="http://schemas.microsoft.com/office/drawing/2014/main" id="{0254AEDD-2B26-62F1-DBC7-FDE6C38CED65}"/>
              </a:ext>
            </a:extLst>
          </p:cNvPr>
          <p:cNvCxnSpPr>
            <a:cxnSpLocks/>
            <a:stCxn id="9" idx="3"/>
            <a:endCxn id="25" idx="1"/>
          </p:cNvCxnSpPr>
          <p:nvPr/>
        </p:nvCxnSpPr>
        <p:spPr>
          <a:xfrm>
            <a:off x="4800264" y="3716368"/>
            <a:ext cx="2718106" cy="367624"/>
          </a:xfrm>
          <a:prstGeom prst="bentConnector3">
            <a:avLst>
              <a:gd name="adj1" fmla="val 50312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カギ線コネクタ 87">
            <a:extLst>
              <a:ext uri="{FF2B5EF4-FFF2-40B4-BE49-F238E27FC236}">
                <a16:creationId xmlns:a16="http://schemas.microsoft.com/office/drawing/2014/main" id="{6F9A0812-C458-A253-4371-7BC74FCAA210}"/>
              </a:ext>
            </a:extLst>
          </p:cNvPr>
          <p:cNvCxnSpPr>
            <a:cxnSpLocks/>
            <a:stCxn id="11" idx="3"/>
            <a:endCxn id="39" idx="1"/>
          </p:cNvCxnSpPr>
          <p:nvPr/>
        </p:nvCxnSpPr>
        <p:spPr>
          <a:xfrm>
            <a:off x="4810683" y="5030967"/>
            <a:ext cx="2707687" cy="1233168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676469AC-57CC-42E7-03AF-21A74C2F0DFE}"/>
              </a:ext>
            </a:extLst>
          </p:cNvPr>
          <p:cNvSpPr txBox="1"/>
          <p:nvPr/>
        </p:nvSpPr>
        <p:spPr>
          <a:xfrm>
            <a:off x="4800264" y="1301015"/>
            <a:ext cx="2639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/>
              <a:t>【Phase1】</a:t>
            </a:r>
            <a:endParaRPr kumimoji="1" lang="en-US" altLang="ja-JP" sz="1200" b="1" dirty="0"/>
          </a:p>
          <a:p>
            <a:pPr marL="134938" indent="-134938">
              <a:buFont typeface="Arial" panose="020B0604020202020204" pitchFamily="34" charset="0"/>
              <a:buChar char="•"/>
            </a:pPr>
            <a:r>
              <a:rPr kumimoji="1" lang="ja-JP" altLang="en-US" sz="1200" b="1"/>
              <a:t>質問文完全一致</a:t>
            </a:r>
            <a:r>
              <a:rPr kumimoji="1" lang="en-US" altLang="ja-JP" sz="1200" b="1" dirty="0"/>
              <a:t> </a:t>
            </a:r>
            <a:r>
              <a:rPr lang="en-US" altLang="ja-JP" sz="1200" b="1" dirty="0"/>
              <a:t>(</a:t>
            </a:r>
            <a:r>
              <a:rPr lang="ja-JP" altLang="en-US" sz="1200" b="1"/>
              <a:t>フィルター</a:t>
            </a:r>
            <a:r>
              <a:rPr lang="en-US" altLang="ja-JP" sz="1200" b="1" dirty="0"/>
              <a:t>)</a:t>
            </a:r>
          </a:p>
          <a:p>
            <a:pPr marL="134938" indent="-134938">
              <a:buFont typeface="Arial" panose="020B0604020202020204" pitchFamily="34" charset="0"/>
              <a:buChar char="•"/>
            </a:pPr>
            <a:r>
              <a:rPr lang="ja-JP" altLang="en-US" sz="1200" b="1"/>
              <a:t>キーワード完全一致</a:t>
            </a:r>
            <a:r>
              <a:rPr lang="en-US" altLang="ja-JP" sz="1200" b="1" dirty="0"/>
              <a:t> (</a:t>
            </a:r>
            <a:r>
              <a:rPr lang="ja-JP" altLang="en-US" sz="1200" b="1"/>
              <a:t>フィルター</a:t>
            </a:r>
            <a:r>
              <a:rPr lang="en-US" altLang="ja-JP" sz="1200" b="1" dirty="0"/>
              <a:t>)</a:t>
            </a: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D7D8160C-01D8-4DD1-986E-94C3EDC9DA0A}"/>
              </a:ext>
            </a:extLst>
          </p:cNvPr>
          <p:cNvSpPr txBox="1"/>
          <p:nvPr/>
        </p:nvSpPr>
        <p:spPr>
          <a:xfrm>
            <a:off x="5957228" y="357786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b="1" dirty="0"/>
              <a:t>【Phase2】</a:t>
            </a:r>
            <a:endParaRPr kumimoji="1" lang="en-US" altLang="ja-JP" sz="1200" b="1" dirty="0"/>
          </a:p>
          <a:p>
            <a:pPr algn="ctr"/>
            <a:r>
              <a:rPr kumimoji="1" lang="ja-JP" altLang="en-US" sz="1200" b="1"/>
              <a:t>ハイブリット検索</a:t>
            </a:r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A7E97CD4-39D6-7F5D-28CB-97E0C4AE8450}"/>
              </a:ext>
            </a:extLst>
          </p:cNvPr>
          <p:cNvSpPr txBox="1"/>
          <p:nvPr/>
        </p:nvSpPr>
        <p:spPr>
          <a:xfrm>
            <a:off x="5931879" y="577080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b="1" dirty="0"/>
              <a:t>【Phase3】</a:t>
            </a:r>
            <a:endParaRPr kumimoji="1" lang="en-US" altLang="ja-JP" sz="1200" b="1" dirty="0"/>
          </a:p>
          <a:p>
            <a:pPr algn="ctr"/>
            <a:r>
              <a:rPr kumimoji="1" lang="ja-JP" altLang="en-US" sz="1200" b="1"/>
              <a:t>ハイブリット検索</a:t>
            </a: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E549654F-81C5-D661-57DE-76ECC5024D3E}"/>
              </a:ext>
            </a:extLst>
          </p:cNvPr>
          <p:cNvSpPr/>
          <p:nvPr/>
        </p:nvSpPr>
        <p:spPr>
          <a:xfrm>
            <a:off x="9084903" y="3637025"/>
            <a:ext cx="2640291" cy="89393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ja-JP" altLang="en-US" sz="1400">
                <a:solidFill>
                  <a:schemeClr val="tx1"/>
                </a:solidFill>
              </a:rPr>
              <a:t>質問同士の類似度が閾値以下の場合は、</a:t>
            </a:r>
            <a:r>
              <a:rPr kumimoji="1" lang="en-US" altLang="ja-JP" sz="1400" dirty="0">
                <a:solidFill>
                  <a:schemeClr val="tx1"/>
                </a:solidFill>
              </a:rPr>
              <a:t>Phase3(</a:t>
            </a:r>
            <a:r>
              <a:rPr kumimoji="1" lang="ja-JP" altLang="en-US" sz="1400">
                <a:solidFill>
                  <a:schemeClr val="tx1"/>
                </a:solidFill>
              </a:rPr>
              <a:t>ドキュメント検索に移行</a:t>
            </a:r>
            <a:r>
              <a:rPr kumimoji="1" lang="en-US" altLang="ja-JP" sz="1400" dirty="0">
                <a:solidFill>
                  <a:schemeClr val="tx1"/>
                </a:solidFill>
              </a:rPr>
              <a:t>)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9D588014-4FC9-CB35-500C-EB503A442202}"/>
              </a:ext>
            </a:extLst>
          </p:cNvPr>
          <p:cNvSpPr txBox="1"/>
          <p:nvPr/>
        </p:nvSpPr>
        <p:spPr>
          <a:xfrm>
            <a:off x="444500" y="162890"/>
            <a:ext cx="1130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075"/>
            <a:r>
              <a:rPr lang="ja-JP" altLang="en-US" b="1"/>
              <a:t>キャッシュ回答機能や</a:t>
            </a:r>
            <a:r>
              <a:rPr lang="en-US" altLang="ja-JP" b="1" dirty="0"/>
              <a:t>FAQ</a:t>
            </a:r>
            <a:r>
              <a:rPr lang="ja-JP" altLang="en-US" b="1"/>
              <a:t>回答機能が</a:t>
            </a:r>
            <a:r>
              <a:rPr lang="en-US" altLang="ja-JP" b="1" dirty="0"/>
              <a:t>ON</a:t>
            </a:r>
            <a:r>
              <a:rPr lang="ja-JP" altLang="en-US" b="1"/>
              <a:t>の場合は、</a:t>
            </a:r>
            <a:r>
              <a:rPr kumimoji="1" lang="ja-JP" altLang="en-US" sz="1800" b="1">
                <a:solidFill>
                  <a:schemeClr val="tx1"/>
                </a:solidFill>
              </a:rPr>
              <a:t>ドキュメント</a:t>
            </a:r>
            <a:r>
              <a:rPr kumimoji="1" lang="en-US" altLang="ja-JP" sz="1800" b="1" dirty="0">
                <a:solidFill>
                  <a:schemeClr val="tx1"/>
                </a:solidFill>
              </a:rPr>
              <a:t>DB</a:t>
            </a:r>
            <a:r>
              <a:rPr kumimoji="1" lang="ja-JP" altLang="en-US" sz="1800" b="1">
                <a:solidFill>
                  <a:schemeClr val="tx1"/>
                </a:solidFill>
              </a:rPr>
              <a:t>の検索を実施する前にキャッシュ</a:t>
            </a:r>
            <a:r>
              <a:rPr kumimoji="1" lang="en-US" altLang="ja-JP" sz="1800" b="1" dirty="0">
                <a:solidFill>
                  <a:schemeClr val="tx1"/>
                </a:solidFill>
              </a:rPr>
              <a:t>DB</a:t>
            </a:r>
            <a:r>
              <a:rPr kumimoji="1" lang="ja-JP" altLang="en-US" sz="1800" b="1">
                <a:solidFill>
                  <a:schemeClr val="tx1"/>
                </a:solidFill>
              </a:rPr>
              <a:t>や</a:t>
            </a:r>
            <a:r>
              <a:rPr kumimoji="1" lang="en-US" altLang="ja-JP" sz="1800" b="1" dirty="0">
                <a:solidFill>
                  <a:schemeClr val="tx1"/>
                </a:solidFill>
              </a:rPr>
              <a:t>FAQ DB</a:t>
            </a:r>
            <a:r>
              <a:rPr kumimoji="1" lang="ja-JP" altLang="en-US" sz="1800" b="1">
                <a:solidFill>
                  <a:schemeClr val="tx1"/>
                </a:solidFill>
              </a:rPr>
              <a:t>に対して検索を実施する</a:t>
            </a:r>
            <a:endParaRPr kumimoji="1" lang="en" altLang="ja-JP" sz="1800" b="1" dirty="0">
              <a:solidFill>
                <a:schemeClr val="tx1"/>
              </a:solidFill>
            </a:endParaRP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67E034E6-E43F-7257-5631-33B5463DB52C}"/>
              </a:ext>
            </a:extLst>
          </p:cNvPr>
          <p:cNvSpPr txBox="1"/>
          <p:nvPr/>
        </p:nvSpPr>
        <p:spPr>
          <a:xfrm>
            <a:off x="572133" y="1021847"/>
            <a:ext cx="5872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>
                <a:solidFill>
                  <a:schemeClr val="accent6"/>
                </a:solidFill>
              </a:rPr>
              <a:t>検索</a:t>
            </a:r>
            <a:r>
              <a:rPr lang="en-US" altLang="ja-JP" sz="1400" b="1" dirty="0">
                <a:solidFill>
                  <a:schemeClr val="accent6"/>
                </a:solidFill>
              </a:rPr>
              <a:t>/</a:t>
            </a:r>
            <a:r>
              <a:rPr lang="ja-JP" altLang="en-US" sz="1400" b="1">
                <a:solidFill>
                  <a:schemeClr val="accent6"/>
                </a:solidFill>
              </a:rPr>
              <a:t>回答フロー </a:t>
            </a:r>
            <a:r>
              <a:rPr lang="en-US" altLang="ja-JP" sz="1400" b="1" dirty="0">
                <a:solidFill>
                  <a:schemeClr val="accent6"/>
                </a:solidFill>
              </a:rPr>
              <a:t>(</a:t>
            </a:r>
            <a:r>
              <a:rPr lang="ja-JP" altLang="en-US" sz="1400" b="1">
                <a:solidFill>
                  <a:schemeClr val="accent6"/>
                </a:solidFill>
              </a:rPr>
              <a:t>キャッシュ回答機能や</a:t>
            </a:r>
            <a:r>
              <a:rPr lang="en" altLang="ja-JP" sz="1400" b="1" dirty="0">
                <a:solidFill>
                  <a:schemeClr val="accent6"/>
                </a:solidFill>
              </a:rPr>
              <a:t>FAQ</a:t>
            </a:r>
            <a:r>
              <a:rPr lang="ja-JP" altLang="en-US" sz="1400" b="1">
                <a:solidFill>
                  <a:schemeClr val="accent6"/>
                </a:solidFill>
              </a:rPr>
              <a:t>回答機能を使用した場合</a:t>
            </a:r>
            <a:r>
              <a:rPr lang="en-US" altLang="ja-JP" sz="1400" b="1" dirty="0">
                <a:solidFill>
                  <a:schemeClr val="accent6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00728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9D588014-4FC9-CB35-500C-EB503A442202}"/>
              </a:ext>
            </a:extLst>
          </p:cNvPr>
          <p:cNvSpPr txBox="1"/>
          <p:nvPr/>
        </p:nvSpPr>
        <p:spPr>
          <a:xfrm>
            <a:off x="444500" y="162890"/>
            <a:ext cx="1130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075"/>
            <a:r>
              <a:rPr lang="en-US" altLang="ja-JP" b="1" dirty="0"/>
              <a:t>XXX</a:t>
            </a:r>
            <a:endParaRPr kumimoji="1" lang="en" altLang="ja-JP" sz="1800" b="1" dirty="0">
              <a:solidFill>
                <a:schemeClr val="tx1"/>
              </a:solidFill>
            </a:endParaRP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67E034E6-E43F-7257-5631-33B5463DB52C}"/>
              </a:ext>
            </a:extLst>
          </p:cNvPr>
          <p:cNvSpPr txBox="1"/>
          <p:nvPr/>
        </p:nvSpPr>
        <p:spPr>
          <a:xfrm>
            <a:off x="572133" y="1021847"/>
            <a:ext cx="2640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>
                <a:solidFill>
                  <a:schemeClr val="accent6"/>
                </a:solidFill>
              </a:rPr>
              <a:t>キャッシュ</a:t>
            </a:r>
            <a:r>
              <a:rPr lang="en-US" altLang="ja-JP" sz="1400" b="1" dirty="0">
                <a:solidFill>
                  <a:schemeClr val="accent6"/>
                </a:solidFill>
              </a:rPr>
              <a:t>/FAQ</a:t>
            </a:r>
            <a:r>
              <a:rPr lang="ja-JP" altLang="en-US" sz="1400" b="1">
                <a:solidFill>
                  <a:schemeClr val="accent6"/>
                </a:solidFill>
              </a:rPr>
              <a:t>関連の</a:t>
            </a:r>
            <a:r>
              <a:rPr lang="en-US" altLang="ja-JP" sz="1400" b="1" dirty="0">
                <a:solidFill>
                  <a:schemeClr val="accent6"/>
                </a:solidFill>
              </a:rPr>
              <a:t>UI</a:t>
            </a:r>
            <a:r>
              <a:rPr lang="ja-JP" altLang="en-US" sz="1400" b="1">
                <a:solidFill>
                  <a:schemeClr val="accent6"/>
                </a:solidFill>
              </a:rPr>
              <a:t>機能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F6717651-CA49-F524-0D24-C9462A7CA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1262" y="1424514"/>
            <a:ext cx="1642605" cy="5181333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D80DCC7F-ACE7-8E9A-A4FD-701688FAB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133" y="1424515"/>
            <a:ext cx="4169129" cy="5154085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A7CFA843-14C5-B329-CDCB-D7ADC9F959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1406" y="2450924"/>
            <a:ext cx="2386003" cy="677841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52CCAAB7-B84F-61AC-1AB1-4C3F9554F9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1406" y="1322886"/>
            <a:ext cx="1261461" cy="661348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4C7C2BA9-6D01-8E0E-7AC5-D2B550E24C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6911" y="3905268"/>
            <a:ext cx="3274485" cy="1871134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C631BCB0-E5F9-5361-6ADD-5105C345BB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2579" y="1799725"/>
            <a:ext cx="3934423" cy="487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570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>
            <a:extLst>
              <a:ext uri="{FF2B5EF4-FFF2-40B4-BE49-F238E27FC236}">
                <a16:creationId xmlns:a16="http://schemas.microsoft.com/office/drawing/2014/main" id="{E53E97CB-C14B-25BE-5DAF-74DADE7EE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488" y="1419362"/>
            <a:ext cx="4564928" cy="392916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85687C2D-B5AE-061C-4979-1A6DAB64D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133" y="1588737"/>
            <a:ext cx="6079786" cy="4247416"/>
          </a:xfrm>
          <a:prstGeom prst="rect">
            <a:avLst/>
          </a:prstGeom>
        </p:spPr>
      </p:pic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9D588014-4FC9-CB35-500C-EB503A442202}"/>
              </a:ext>
            </a:extLst>
          </p:cNvPr>
          <p:cNvSpPr txBox="1"/>
          <p:nvPr/>
        </p:nvSpPr>
        <p:spPr>
          <a:xfrm>
            <a:off x="444500" y="162890"/>
            <a:ext cx="1130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075"/>
            <a:r>
              <a:rPr kumimoji="1" lang="en-US" altLang="ja-JP" sz="1800" b="1" dirty="0">
                <a:solidFill>
                  <a:schemeClr val="tx1"/>
                </a:solidFill>
              </a:rPr>
              <a:t>XXX</a:t>
            </a:r>
            <a:endParaRPr kumimoji="1" lang="en" altLang="ja-JP" sz="1800" b="1" dirty="0">
              <a:solidFill>
                <a:schemeClr val="tx1"/>
              </a:solidFill>
            </a:endParaRP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67E034E6-E43F-7257-5631-33B5463DB52C}"/>
              </a:ext>
            </a:extLst>
          </p:cNvPr>
          <p:cNvSpPr txBox="1"/>
          <p:nvPr/>
        </p:nvSpPr>
        <p:spPr>
          <a:xfrm>
            <a:off x="572133" y="1021847"/>
            <a:ext cx="47660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>
                <a:solidFill>
                  <a:schemeClr val="accent6"/>
                </a:solidFill>
              </a:rPr>
              <a:t>キャッシュ</a:t>
            </a:r>
            <a:r>
              <a:rPr lang="en-US" altLang="ja-JP" sz="1400" b="1" dirty="0">
                <a:solidFill>
                  <a:schemeClr val="accent6"/>
                </a:solidFill>
              </a:rPr>
              <a:t>/FAQ</a:t>
            </a:r>
            <a:r>
              <a:rPr lang="ja-JP" altLang="en-US" sz="1400" b="1">
                <a:solidFill>
                  <a:schemeClr val="accent6"/>
                </a:solidFill>
              </a:rPr>
              <a:t>関連の</a:t>
            </a:r>
            <a:r>
              <a:rPr lang="en-US" altLang="ja-JP" sz="1400" b="1" dirty="0">
                <a:solidFill>
                  <a:schemeClr val="accent6"/>
                </a:solidFill>
              </a:rPr>
              <a:t>UI</a:t>
            </a:r>
            <a:r>
              <a:rPr lang="ja-JP" altLang="en-US" sz="1400" b="1">
                <a:solidFill>
                  <a:schemeClr val="accent6"/>
                </a:solidFill>
              </a:rPr>
              <a:t>機能</a:t>
            </a:r>
            <a:r>
              <a:rPr lang="en-US" altLang="ja-JP" sz="1400" b="1" dirty="0">
                <a:solidFill>
                  <a:schemeClr val="accent6"/>
                </a:solidFill>
              </a:rPr>
              <a:t> : Good</a:t>
            </a:r>
            <a:r>
              <a:rPr lang="ja-JP" altLang="en-US" sz="1400" b="1">
                <a:solidFill>
                  <a:schemeClr val="accent6"/>
                </a:solidFill>
              </a:rPr>
              <a:t>ボタン</a:t>
            </a:r>
            <a:r>
              <a:rPr lang="en-US" altLang="ja-JP" sz="1400" b="1" dirty="0">
                <a:solidFill>
                  <a:schemeClr val="accent6"/>
                </a:solidFill>
              </a:rPr>
              <a:t>/Bad</a:t>
            </a:r>
            <a:r>
              <a:rPr lang="ja-JP" altLang="en-US" sz="1400" b="1">
                <a:solidFill>
                  <a:schemeClr val="accent6"/>
                </a:solidFill>
              </a:rPr>
              <a:t>ボタン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FF225F8-E38B-9C62-1D5C-EEF22B7EEFD1}"/>
              </a:ext>
            </a:extLst>
          </p:cNvPr>
          <p:cNvSpPr/>
          <p:nvPr/>
        </p:nvSpPr>
        <p:spPr>
          <a:xfrm>
            <a:off x="3958801" y="5229403"/>
            <a:ext cx="1337734" cy="347133"/>
          </a:xfrm>
          <a:prstGeom prst="rect">
            <a:avLst/>
          </a:prstGeom>
          <a:noFill/>
          <a:ln w="3492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1A5B163-2F40-2840-4AF4-E0A4F16E67ED}"/>
              </a:ext>
            </a:extLst>
          </p:cNvPr>
          <p:cNvSpPr/>
          <p:nvPr/>
        </p:nvSpPr>
        <p:spPr>
          <a:xfrm>
            <a:off x="9429487" y="2209686"/>
            <a:ext cx="1074333" cy="106061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4F9E3020-A1F9-FA66-644E-A962DAE757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4400" y="1907659"/>
            <a:ext cx="658460" cy="487185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A68A313-076F-0ED3-AB7B-87A49E685A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9530" y="2525704"/>
            <a:ext cx="454246" cy="526366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8E16432-43EE-EEF9-9F4B-B8DDA522ACB3}"/>
              </a:ext>
            </a:extLst>
          </p:cNvPr>
          <p:cNvSpPr txBox="1"/>
          <p:nvPr/>
        </p:nvSpPr>
        <p:spPr>
          <a:xfrm>
            <a:off x="10132795" y="1912869"/>
            <a:ext cx="963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/>
              <a:t>AI Search</a:t>
            </a:r>
            <a:endParaRPr kumimoji="1" lang="ja-JP" altLang="en-US" sz="12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224FF08-8FCC-D9DA-11E5-CCF12C77491C}"/>
              </a:ext>
            </a:extLst>
          </p:cNvPr>
          <p:cNvSpPr txBox="1"/>
          <p:nvPr/>
        </p:nvSpPr>
        <p:spPr>
          <a:xfrm>
            <a:off x="9364512" y="1614332"/>
            <a:ext cx="1173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 b="1"/>
              <a:t>キャッシュ</a:t>
            </a:r>
            <a:r>
              <a:rPr lang="en-US" altLang="ja-JP" sz="1200" b="1" dirty="0"/>
              <a:t>DB</a:t>
            </a:r>
            <a:endParaRPr kumimoji="1" lang="ja-JP" altLang="en-US" sz="1200" b="1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784D0FA-48E7-601E-F2CF-DB1659FE70C4}"/>
              </a:ext>
            </a:extLst>
          </p:cNvPr>
          <p:cNvSpPr/>
          <p:nvPr/>
        </p:nvSpPr>
        <p:spPr>
          <a:xfrm>
            <a:off x="9429487" y="4287909"/>
            <a:ext cx="1074333" cy="106061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C41D692F-C00E-87E2-675A-5060B2FC0B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4400" y="3985882"/>
            <a:ext cx="658460" cy="487185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600187D4-CB7B-63A9-74E2-4E25BAC596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9530" y="4603927"/>
            <a:ext cx="454246" cy="526366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2EEF48C-E87D-802B-FB4F-42344FC968A7}"/>
              </a:ext>
            </a:extLst>
          </p:cNvPr>
          <p:cNvSpPr txBox="1"/>
          <p:nvPr/>
        </p:nvSpPr>
        <p:spPr>
          <a:xfrm>
            <a:off x="10132795" y="3974158"/>
            <a:ext cx="963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/>
              <a:t>AI Search</a:t>
            </a:r>
            <a:endParaRPr kumimoji="1" lang="ja-JP" altLang="en-US" sz="120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4C4974E-C1DB-02FB-916F-09E31667A0B4}"/>
              </a:ext>
            </a:extLst>
          </p:cNvPr>
          <p:cNvSpPr txBox="1"/>
          <p:nvPr/>
        </p:nvSpPr>
        <p:spPr>
          <a:xfrm>
            <a:off x="9578565" y="3723547"/>
            <a:ext cx="776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 altLang="ja-JP" sz="1200" b="1" dirty="0"/>
              <a:t>FAQ DB</a:t>
            </a:r>
            <a:endParaRPr kumimoji="1" lang="ja-JP" altLang="en-US" sz="1200" b="1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E35E8AD-A4EB-2E6F-166E-69BFDA203780}"/>
              </a:ext>
            </a:extLst>
          </p:cNvPr>
          <p:cNvSpPr txBox="1"/>
          <p:nvPr/>
        </p:nvSpPr>
        <p:spPr>
          <a:xfrm>
            <a:off x="7048778" y="6067095"/>
            <a:ext cx="4698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正確には</a:t>
            </a:r>
            <a:r>
              <a:rPr kumimoji="1" lang="en-US" altLang="ja-JP" dirty="0"/>
              <a:t> FAQ</a:t>
            </a:r>
            <a:r>
              <a:rPr kumimoji="1" lang="ja-JP" altLang="en-US"/>
              <a:t>候補リスト</a:t>
            </a:r>
            <a:r>
              <a:rPr kumimoji="1" lang="en-US" altLang="ja-JP" dirty="0"/>
              <a:t> </a:t>
            </a:r>
            <a:r>
              <a:rPr kumimoji="1" lang="ja-JP" altLang="en-US"/>
              <a:t>に一時登録される</a:t>
            </a:r>
            <a:endParaRPr kumimoji="1" lang="en-US" altLang="ja-JP" dirty="0"/>
          </a:p>
          <a:p>
            <a:r>
              <a:rPr lang="ja-JP" altLang="en-US"/>
              <a:t>（詳細は後述）</a:t>
            </a:r>
            <a:endParaRPr kumimoji="1" lang="ja-JP" altLang="en-US"/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9BB97509-25A8-AF6E-FD5C-F0EB021629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2476" y="5888045"/>
            <a:ext cx="1950383" cy="798402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7C19BD6F-3243-C736-50F1-EDD92B40A9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81734" y="6005528"/>
            <a:ext cx="1750933" cy="680919"/>
          </a:xfrm>
          <a:prstGeom prst="rect">
            <a:avLst/>
          </a:prstGeom>
        </p:spPr>
      </p:pic>
      <p:pic>
        <p:nvPicPr>
          <p:cNvPr id="20" name="グラフィックス 19" descr="ユーザー 枠線">
            <a:extLst>
              <a:ext uri="{FF2B5EF4-FFF2-40B4-BE49-F238E27FC236}">
                <a16:creationId xmlns:a16="http://schemas.microsoft.com/office/drawing/2014/main" id="{9A9BA889-D9F1-EFC5-3508-06167385B5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54017" y="5073703"/>
            <a:ext cx="880299" cy="88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633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9D588014-4FC9-CB35-500C-EB503A442202}"/>
              </a:ext>
            </a:extLst>
          </p:cNvPr>
          <p:cNvSpPr txBox="1"/>
          <p:nvPr/>
        </p:nvSpPr>
        <p:spPr>
          <a:xfrm>
            <a:off x="444500" y="162890"/>
            <a:ext cx="1130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075"/>
            <a:r>
              <a:rPr kumimoji="1" lang="en-US" altLang="ja-JP" sz="1800" b="1" dirty="0">
                <a:solidFill>
                  <a:schemeClr val="tx1"/>
                </a:solidFill>
              </a:rPr>
              <a:t>XXX</a:t>
            </a:r>
            <a:endParaRPr kumimoji="1" lang="en" altLang="ja-JP" sz="1800" b="1" dirty="0">
              <a:solidFill>
                <a:schemeClr val="tx1"/>
              </a:solidFill>
            </a:endParaRP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67E034E6-E43F-7257-5631-33B5463DB52C}"/>
              </a:ext>
            </a:extLst>
          </p:cNvPr>
          <p:cNvSpPr txBox="1"/>
          <p:nvPr/>
        </p:nvSpPr>
        <p:spPr>
          <a:xfrm>
            <a:off x="572133" y="1021847"/>
            <a:ext cx="4233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>
                <a:solidFill>
                  <a:schemeClr val="accent6"/>
                </a:solidFill>
              </a:rPr>
              <a:t>キャッシュ</a:t>
            </a:r>
            <a:r>
              <a:rPr lang="en-US" altLang="ja-JP" sz="1400" b="1" dirty="0">
                <a:solidFill>
                  <a:schemeClr val="accent6"/>
                </a:solidFill>
              </a:rPr>
              <a:t>/FAQ</a:t>
            </a:r>
            <a:r>
              <a:rPr lang="ja-JP" altLang="en-US" sz="1400" b="1">
                <a:solidFill>
                  <a:schemeClr val="accent6"/>
                </a:solidFill>
              </a:rPr>
              <a:t>関連の</a:t>
            </a:r>
            <a:r>
              <a:rPr lang="en-US" altLang="ja-JP" sz="1400" b="1" dirty="0">
                <a:solidFill>
                  <a:schemeClr val="accent6"/>
                </a:solidFill>
              </a:rPr>
              <a:t>UI</a:t>
            </a:r>
            <a:r>
              <a:rPr lang="ja-JP" altLang="en-US" sz="1400" b="1">
                <a:solidFill>
                  <a:schemeClr val="accent6"/>
                </a:solidFill>
              </a:rPr>
              <a:t>機能</a:t>
            </a:r>
            <a:r>
              <a:rPr lang="en-US" altLang="ja-JP" sz="1400" b="1" dirty="0">
                <a:solidFill>
                  <a:schemeClr val="accent6"/>
                </a:solidFill>
              </a:rPr>
              <a:t> : </a:t>
            </a:r>
            <a:r>
              <a:rPr lang="ja-JP" altLang="en-US" sz="1400" b="1">
                <a:solidFill>
                  <a:schemeClr val="accent6"/>
                </a:solidFill>
              </a:rPr>
              <a:t>回答再生成ボタン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B022F15C-EBF6-A786-75BA-F43993986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7776" y="390452"/>
            <a:ext cx="1496483" cy="785283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715680DA-6779-CC83-A4E8-077F0F933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00" y="1665360"/>
            <a:ext cx="3697431" cy="4759342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06097464-8C4D-7405-518C-064F6CB10E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4080" y="1665360"/>
            <a:ext cx="3563973" cy="4759343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45F2D165-7C1A-207C-F56C-1DB018479C8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5370"/>
          <a:stretch/>
        </p:blipFill>
        <p:spPr>
          <a:xfrm>
            <a:off x="8259726" y="1665361"/>
            <a:ext cx="3563974" cy="3397707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2C88C1A-1289-E0D4-3CDD-F5EEA5589AC8}"/>
              </a:ext>
            </a:extLst>
          </p:cNvPr>
          <p:cNvSpPr txBox="1"/>
          <p:nvPr/>
        </p:nvSpPr>
        <p:spPr>
          <a:xfrm>
            <a:off x="9162615" y="5025517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</a:t>
            </a:r>
            <a:r>
              <a:rPr kumimoji="1" lang="ja-JP" altLang="en-US"/>
              <a:t>途中省略</a:t>
            </a:r>
            <a:r>
              <a:rPr kumimoji="1" lang="en-US" altLang="ja-JP" dirty="0"/>
              <a:t>)</a:t>
            </a:r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DEEBDCB6-02BE-5074-5FC4-011EF76DE6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59726" y="5357298"/>
            <a:ext cx="3563974" cy="133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090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9D588014-4FC9-CB35-500C-EB503A442202}"/>
              </a:ext>
            </a:extLst>
          </p:cNvPr>
          <p:cNvSpPr txBox="1"/>
          <p:nvPr/>
        </p:nvSpPr>
        <p:spPr>
          <a:xfrm>
            <a:off x="444500" y="162890"/>
            <a:ext cx="1130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075"/>
            <a:r>
              <a:rPr kumimoji="1" lang="en-US" altLang="ja-JP" sz="1800" b="1" dirty="0">
                <a:solidFill>
                  <a:schemeClr val="tx1"/>
                </a:solidFill>
              </a:rPr>
              <a:t>XXX</a:t>
            </a:r>
            <a:endParaRPr kumimoji="1" lang="en" altLang="ja-JP" sz="1800" b="1" dirty="0">
              <a:solidFill>
                <a:schemeClr val="tx1"/>
              </a:solidFill>
            </a:endParaRP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67E034E6-E43F-7257-5631-33B5463DB52C}"/>
              </a:ext>
            </a:extLst>
          </p:cNvPr>
          <p:cNvSpPr txBox="1"/>
          <p:nvPr/>
        </p:nvSpPr>
        <p:spPr>
          <a:xfrm>
            <a:off x="572133" y="1021847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>
                <a:solidFill>
                  <a:schemeClr val="accent6"/>
                </a:solidFill>
              </a:rPr>
              <a:t>（参考）アニメーション</a:t>
            </a:r>
          </a:p>
        </p:txBody>
      </p:sp>
    </p:spTree>
    <p:extLst>
      <p:ext uri="{BB962C8B-B14F-4D97-AF65-F5344CB8AC3E}">
        <p14:creationId xmlns:p14="http://schemas.microsoft.com/office/powerpoint/2010/main" val="498360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>
            <a:extLst>
              <a:ext uri="{FF2B5EF4-FFF2-40B4-BE49-F238E27FC236}">
                <a16:creationId xmlns:a16="http://schemas.microsoft.com/office/drawing/2014/main" id="{BF1F09AE-FBB7-A8DD-8F84-FE4C11241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037" y="2014227"/>
            <a:ext cx="1134863" cy="580041"/>
          </a:xfrm>
          <a:prstGeom prst="rect">
            <a:avLst/>
          </a:prstGeom>
        </p:spPr>
      </p:pic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A33784FB-1E42-C977-DAB0-E04EABADF943}"/>
              </a:ext>
            </a:extLst>
          </p:cNvPr>
          <p:cNvSpPr/>
          <p:nvPr/>
        </p:nvSpPr>
        <p:spPr>
          <a:xfrm>
            <a:off x="8131742" y="2841263"/>
            <a:ext cx="2009509" cy="191679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4AF400D2-5EC4-2F88-5D20-085723425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8907" y="2459659"/>
            <a:ext cx="850898" cy="629567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9D877BA8-A2E1-0188-66B2-80E0E06A55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1022" y="3564966"/>
            <a:ext cx="806667" cy="934740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87278A3-B13F-9AD5-9D40-6FABC7C23FA7}"/>
              </a:ext>
            </a:extLst>
          </p:cNvPr>
          <p:cNvSpPr txBox="1"/>
          <p:nvPr/>
        </p:nvSpPr>
        <p:spPr>
          <a:xfrm>
            <a:off x="9341529" y="2496573"/>
            <a:ext cx="10611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/>
              <a:t>AI Search</a:t>
            </a:r>
            <a:endParaRPr kumimoji="1" lang="ja-JP" altLang="en-US" sz="140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97BDA80-AA3C-1326-AD27-7F2CD1698379}"/>
              </a:ext>
            </a:extLst>
          </p:cNvPr>
          <p:cNvSpPr txBox="1"/>
          <p:nvPr/>
        </p:nvSpPr>
        <p:spPr>
          <a:xfrm>
            <a:off x="8336776" y="2081595"/>
            <a:ext cx="1515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600"/>
              <a:t>キャッシュ</a:t>
            </a:r>
            <a:r>
              <a:rPr lang="en-US" altLang="ja-JP" sz="1600" dirty="0"/>
              <a:t>DB</a:t>
            </a:r>
            <a:endParaRPr kumimoji="1" lang="ja-JP" altLang="en-US" sz="160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9A5DDFA6-67E7-9665-680B-798F8A66E287}"/>
              </a:ext>
            </a:extLst>
          </p:cNvPr>
          <p:cNvCxnSpPr>
            <a:cxnSpLocks/>
          </p:cNvCxnSpPr>
          <p:nvPr/>
        </p:nvCxnSpPr>
        <p:spPr>
          <a:xfrm>
            <a:off x="3003362" y="2734373"/>
            <a:ext cx="4458015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F0102CE-EDCC-3505-492F-54796080D38B}"/>
              </a:ext>
            </a:extLst>
          </p:cNvPr>
          <p:cNvSpPr txBox="1"/>
          <p:nvPr/>
        </p:nvSpPr>
        <p:spPr>
          <a:xfrm>
            <a:off x="4820462" y="1922626"/>
            <a:ext cx="20516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u="sng"/>
              <a:t>①</a:t>
            </a:r>
            <a:r>
              <a:rPr lang="en-US" altLang="ja-JP" sz="1600" b="1" u="sng" dirty="0"/>
              <a:t> </a:t>
            </a:r>
            <a:r>
              <a:rPr lang="ja-JP" altLang="en-US" sz="1600" b="1" u="sng"/>
              <a:t>登録</a:t>
            </a:r>
            <a:endParaRPr lang="en-US" altLang="ja-JP" sz="1600" b="1" u="sng" dirty="0"/>
          </a:p>
          <a:p>
            <a:r>
              <a:rPr lang="ja-JP" altLang="en-US" sz="1400"/>
              <a:t>高評価を獲得した質問と回答のペアを登録</a:t>
            </a:r>
            <a:endParaRPr kumimoji="1" lang="ja-JP" altLang="en-US" sz="1400"/>
          </a:p>
        </p:txBody>
      </p:sp>
      <p:pic>
        <p:nvPicPr>
          <p:cNvPr id="31" name="グラフィックス 30" descr="ユーザー 枠線">
            <a:extLst>
              <a:ext uri="{FF2B5EF4-FFF2-40B4-BE49-F238E27FC236}">
                <a16:creationId xmlns:a16="http://schemas.microsoft.com/office/drawing/2014/main" id="{B10B8BB5-625F-3C12-F346-7ACFC77B37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6027" y="3038380"/>
            <a:ext cx="1291487" cy="1291487"/>
          </a:xfrm>
          <a:prstGeom prst="rect">
            <a:avLst/>
          </a:prstGeom>
        </p:spPr>
      </p:pic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2CA5241B-DA92-9F9C-DB6E-E00FE02E7D00}"/>
              </a:ext>
            </a:extLst>
          </p:cNvPr>
          <p:cNvSpPr/>
          <p:nvPr/>
        </p:nvSpPr>
        <p:spPr>
          <a:xfrm>
            <a:off x="2198119" y="5810699"/>
            <a:ext cx="7784081" cy="68801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185738" indent="-185738">
              <a:buFont typeface="Arial" panose="020B0604020202020204" pitchFamily="34" charset="0"/>
              <a:buChar char="•"/>
            </a:pPr>
            <a:r>
              <a:rPr kumimoji="1" lang="en-US" altLang="ja-JP" sz="1400" dirty="0">
                <a:solidFill>
                  <a:schemeClr val="tx1"/>
                </a:solidFill>
              </a:rPr>
              <a:t>Good</a:t>
            </a:r>
            <a:r>
              <a:rPr kumimoji="1" lang="ja-JP" altLang="en-US" sz="1400">
                <a:solidFill>
                  <a:schemeClr val="tx1"/>
                </a:solidFill>
              </a:rPr>
              <a:t>評価された質問</a:t>
            </a:r>
            <a:r>
              <a:rPr kumimoji="1" lang="en-US" altLang="ja-JP" sz="1400" dirty="0">
                <a:solidFill>
                  <a:schemeClr val="tx1"/>
                </a:solidFill>
              </a:rPr>
              <a:t>/</a:t>
            </a:r>
            <a:r>
              <a:rPr kumimoji="1" lang="ja-JP" altLang="en-US" sz="1400">
                <a:solidFill>
                  <a:schemeClr val="tx1"/>
                </a:solidFill>
              </a:rPr>
              <a:t>回答は全てキャッシュ</a:t>
            </a:r>
            <a:r>
              <a:rPr kumimoji="1" lang="en-US" altLang="ja-JP" sz="1400" dirty="0">
                <a:solidFill>
                  <a:schemeClr val="tx1"/>
                </a:solidFill>
              </a:rPr>
              <a:t>DB</a:t>
            </a:r>
            <a:r>
              <a:rPr kumimoji="1" lang="ja-JP" altLang="en-US" sz="1400">
                <a:solidFill>
                  <a:schemeClr val="tx1"/>
                </a:solidFill>
              </a:rPr>
              <a:t>に登録される</a:t>
            </a:r>
            <a:endParaRPr lang="en-US" altLang="ja-JP" sz="1400" dirty="0">
              <a:solidFill>
                <a:schemeClr val="tx1"/>
              </a:solidFill>
            </a:endParaRPr>
          </a:p>
          <a:p>
            <a:pPr marL="185738" indent="-185738">
              <a:buFont typeface="Arial" panose="020B0604020202020204" pitchFamily="34" charset="0"/>
              <a:buChar char="•"/>
            </a:pPr>
            <a:r>
              <a:rPr lang="ja-JP" altLang="en-US" sz="1400">
                <a:solidFill>
                  <a:schemeClr val="tx1"/>
                </a:solidFill>
              </a:rPr>
              <a:t>管理者は基本的に</a:t>
            </a:r>
            <a:r>
              <a:rPr lang="en-US" altLang="ja-JP" sz="1400" dirty="0">
                <a:solidFill>
                  <a:schemeClr val="tx1"/>
                </a:solidFill>
              </a:rPr>
              <a:t>DB</a:t>
            </a:r>
            <a:r>
              <a:rPr lang="ja-JP" altLang="en-US" sz="1400">
                <a:solidFill>
                  <a:schemeClr val="tx1"/>
                </a:solidFill>
              </a:rPr>
              <a:t>に手を加えないため、類似質問のデータが多数混在する可能性がある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00D7FB94-4B88-0641-A623-24CD8F7B5164}"/>
              </a:ext>
            </a:extLst>
          </p:cNvPr>
          <p:cNvSpPr txBox="1"/>
          <p:nvPr/>
        </p:nvSpPr>
        <p:spPr>
          <a:xfrm>
            <a:off x="1107296" y="2751430"/>
            <a:ext cx="1291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/>
              <a:t>ユーザー</a:t>
            </a:r>
          </a:p>
        </p:txBody>
      </p:sp>
      <p:sp>
        <p:nvSpPr>
          <p:cNvPr id="50" name="角丸四角形 49">
            <a:extLst>
              <a:ext uri="{FF2B5EF4-FFF2-40B4-BE49-F238E27FC236}">
                <a16:creationId xmlns:a16="http://schemas.microsoft.com/office/drawing/2014/main" id="{5863D18C-2E47-5246-F2B8-244A8F502BE5}"/>
              </a:ext>
            </a:extLst>
          </p:cNvPr>
          <p:cNvSpPr/>
          <p:nvPr/>
        </p:nvSpPr>
        <p:spPr>
          <a:xfrm>
            <a:off x="3798721" y="1030886"/>
            <a:ext cx="3550345" cy="2823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solidFill>
                  <a:schemeClr val="bg1"/>
                </a:solidFill>
              </a:rPr>
              <a:t>対象データ：高評価を獲得した全ての質問</a:t>
            </a:r>
            <a:r>
              <a:rPr kumimoji="1" lang="en-US" altLang="ja-JP" sz="1200" dirty="0">
                <a:solidFill>
                  <a:schemeClr val="bg1"/>
                </a:solidFill>
              </a:rPr>
              <a:t>/</a:t>
            </a:r>
            <a:r>
              <a:rPr kumimoji="1" lang="ja-JP" altLang="en-US" sz="1200">
                <a:solidFill>
                  <a:schemeClr val="bg1"/>
                </a:solidFill>
              </a:rPr>
              <a:t>回答</a:t>
            </a:r>
          </a:p>
        </p:txBody>
      </p:sp>
      <p:sp>
        <p:nvSpPr>
          <p:cNvPr id="51" name="角丸四角形 50">
            <a:extLst>
              <a:ext uri="{FF2B5EF4-FFF2-40B4-BE49-F238E27FC236}">
                <a16:creationId xmlns:a16="http://schemas.microsoft.com/office/drawing/2014/main" id="{D27FD023-1ACC-F7D4-2D6E-388B7C2D67ED}"/>
              </a:ext>
            </a:extLst>
          </p:cNvPr>
          <p:cNvSpPr/>
          <p:nvPr/>
        </p:nvSpPr>
        <p:spPr>
          <a:xfrm>
            <a:off x="2542247" y="1037661"/>
            <a:ext cx="1129769" cy="2823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solidFill>
                  <a:schemeClr val="bg1"/>
                </a:solidFill>
              </a:rPr>
              <a:t>管理者：不要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09D4BBE2-D24A-A9E4-0547-5131CD0DC49E}"/>
              </a:ext>
            </a:extLst>
          </p:cNvPr>
          <p:cNvSpPr txBox="1"/>
          <p:nvPr/>
        </p:nvSpPr>
        <p:spPr>
          <a:xfrm>
            <a:off x="8474585" y="3188649"/>
            <a:ext cx="1323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/>
              <a:t>インデックス</a:t>
            </a:r>
            <a:endParaRPr kumimoji="1" lang="ja-JP" altLang="en-US" sz="1400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DCB16EF9-22C4-A617-A6BB-8881EC4425D3}"/>
              </a:ext>
            </a:extLst>
          </p:cNvPr>
          <p:cNvSpPr txBox="1"/>
          <p:nvPr/>
        </p:nvSpPr>
        <p:spPr>
          <a:xfrm>
            <a:off x="444500" y="162890"/>
            <a:ext cx="1130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075"/>
            <a:r>
              <a:rPr kumimoji="1" lang="ja-JP" altLang="en-US" sz="1800" b="1" u="sng">
                <a:solidFill>
                  <a:schemeClr val="tx1"/>
                </a:solidFill>
              </a:rPr>
              <a:t>高評価を獲得した質問</a:t>
            </a:r>
            <a:r>
              <a:rPr kumimoji="1" lang="en-US" altLang="ja-JP" sz="1800" b="1" u="sng" dirty="0">
                <a:solidFill>
                  <a:schemeClr val="tx1"/>
                </a:solidFill>
              </a:rPr>
              <a:t>/</a:t>
            </a:r>
            <a:r>
              <a:rPr kumimoji="1" lang="ja-JP" altLang="en-US" sz="1800" b="1" u="sng">
                <a:solidFill>
                  <a:schemeClr val="tx1"/>
                </a:solidFill>
              </a:rPr>
              <a:t>回答ペア</a:t>
            </a:r>
            <a:r>
              <a:rPr kumimoji="1" lang="en-US" altLang="ja-JP" sz="1800" b="1" dirty="0">
                <a:solidFill>
                  <a:schemeClr val="tx1"/>
                </a:solidFill>
              </a:rPr>
              <a:t> </a:t>
            </a:r>
            <a:r>
              <a:rPr kumimoji="1" lang="ja-JP" altLang="en-US" sz="1800" b="1">
                <a:solidFill>
                  <a:schemeClr val="tx1"/>
                </a:solidFill>
              </a:rPr>
              <a:t>をキャッシュとして登録し、以降の</a:t>
            </a:r>
            <a:r>
              <a:rPr kumimoji="1" lang="en-US" altLang="ja-JP" sz="1800" b="1" dirty="0">
                <a:solidFill>
                  <a:schemeClr val="tx1"/>
                </a:solidFill>
              </a:rPr>
              <a:t> </a:t>
            </a:r>
            <a:r>
              <a:rPr kumimoji="1" lang="ja-JP" altLang="en-US" sz="1800" b="1" u="sng">
                <a:solidFill>
                  <a:schemeClr val="tx1"/>
                </a:solidFill>
              </a:rPr>
              <a:t>キーワードベースで同じ質問</a:t>
            </a:r>
            <a:r>
              <a:rPr kumimoji="1" lang="en-US" altLang="ja-JP" sz="1800" b="1" dirty="0">
                <a:solidFill>
                  <a:schemeClr val="tx1"/>
                </a:solidFill>
              </a:rPr>
              <a:t> </a:t>
            </a:r>
            <a:r>
              <a:rPr kumimoji="1" lang="ja-JP" altLang="en-US" sz="1800" b="1">
                <a:solidFill>
                  <a:schemeClr val="tx1"/>
                </a:solidFill>
              </a:rPr>
              <a:t>に対する回答で使用する。また、回答にキャッシュが使用された場合の</a:t>
            </a:r>
            <a:r>
              <a:rPr lang="ja-JP" altLang="en-US" b="1"/>
              <a:t>高評価</a:t>
            </a:r>
            <a:r>
              <a:rPr lang="en-US" altLang="ja-JP" b="1" dirty="0"/>
              <a:t>/</a:t>
            </a:r>
            <a:r>
              <a:rPr lang="ja-JP" altLang="en-US" b="1"/>
              <a:t>低評価の獲得回数も記録しておく</a:t>
            </a:r>
            <a:endParaRPr kumimoji="1" lang="en" altLang="ja-JP" sz="1800" b="1" dirty="0">
              <a:solidFill>
                <a:schemeClr val="tx1"/>
              </a:solidFill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15DE4B68-A6E2-B1B8-1FEA-B3AD52599417}"/>
              </a:ext>
            </a:extLst>
          </p:cNvPr>
          <p:cNvSpPr txBox="1"/>
          <p:nvPr/>
        </p:nvSpPr>
        <p:spPr>
          <a:xfrm>
            <a:off x="572133" y="1021847"/>
            <a:ext cx="1346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solidFill>
                  <a:schemeClr val="accent6"/>
                </a:solidFill>
              </a:rPr>
              <a:t>キャッシュ</a:t>
            </a:r>
            <a:r>
              <a:rPr kumimoji="1" lang="en-US" altLang="ja-JP" sz="1400" b="1" dirty="0">
                <a:solidFill>
                  <a:schemeClr val="accent6"/>
                </a:solidFill>
              </a:rPr>
              <a:t>DB</a:t>
            </a:r>
            <a:endParaRPr kumimoji="1" lang="ja-JP" altLang="en-US" sz="1400" b="1">
              <a:solidFill>
                <a:schemeClr val="accent6"/>
              </a:solidFill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DA3DF6BB-1F4A-1589-6410-10B6F22A726B}"/>
              </a:ext>
            </a:extLst>
          </p:cNvPr>
          <p:cNvCxnSpPr>
            <a:cxnSpLocks/>
          </p:cNvCxnSpPr>
          <p:nvPr/>
        </p:nvCxnSpPr>
        <p:spPr>
          <a:xfrm>
            <a:off x="3003362" y="5040776"/>
            <a:ext cx="4458015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図 76">
            <a:extLst>
              <a:ext uri="{FF2B5EF4-FFF2-40B4-BE49-F238E27FC236}">
                <a16:creationId xmlns:a16="http://schemas.microsoft.com/office/drawing/2014/main" id="{CEB40481-6D47-454D-6062-5F6FF6BE89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47006" y="4363808"/>
            <a:ext cx="990600" cy="546100"/>
          </a:xfrm>
          <a:prstGeom prst="rect">
            <a:avLst/>
          </a:prstGeom>
        </p:spPr>
      </p:pic>
      <p:pic>
        <p:nvPicPr>
          <p:cNvPr id="78" name="図 77">
            <a:extLst>
              <a:ext uri="{FF2B5EF4-FFF2-40B4-BE49-F238E27FC236}">
                <a16:creationId xmlns:a16="http://schemas.microsoft.com/office/drawing/2014/main" id="{DEBCD4FA-5976-56FA-708F-589273D54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012" y="4329867"/>
            <a:ext cx="1134863" cy="580041"/>
          </a:xfrm>
          <a:prstGeom prst="rect">
            <a:avLst/>
          </a:prstGeom>
        </p:spPr>
      </p:pic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035A2FC4-F6E6-C69E-429E-9C8420DA6D66}"/>
              </a:ext>
            </a:extLst>
          </p:cNvPr>
          <p:cNvSpPr txBox="1"/>
          <p:nvPr/>
        </p:nvSpPr>
        <p:spPr>
          <a:xfrm>
            <a:off x="5306996" y="4205901"/>
            <a:ext cx="21963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u="sng"/>
              <a:t>③</a:t>
            </a:r>
            <a:r>
              <a:rPr lang="en-US" altLang="ja-JP" sz="1600" b="1" u="sng" dirty="0"/>
              <a:t> </a:t>
            </a:r>
            <a:r>
              <a:rPr lang="ja-JP" altLang="en-US" sz="1600" b="1" u="sng"/>
              <a:t>運用</a:t>
            </a:r>
            <a:endParaRPr lang="en-US" altLang="ja-JP" sz="1600" b="1" u="sng" dirty="0"/>
          </a:p>
          <a:p>
            <a:r>
              <a:rPr lang="ja-JP" altLang="en-US" sz="1400"/>
              <a:t>運用において</a:t>
            </a:r>
            <a:r>
              <a:rPr lang="en-US" altLang="ja-JP" sz="1400" dirty="0"/>
              <a:t>Good</a:t>
            </a:r>
            <a:r>
              <a:rPr lang="ja-JP" altLang="en-US" sz="1400"/>
              <a:t>回数と</a:t>
            </a:r>
            <a:r>
              <a:rPr lang="en-US" altLang="ja-JP" sz="1400" dirty="0"/>
              <a:t>Bad</a:t>
            </a:r>
            <a:r>
              <a:rPr lang="ja-JP" altLang="en-US" sz="1400"/>
              <a:t>回数を記録</a:t>
            </a:r>
            <a:endParaRPr kumimoji="1" lang="ja-JP" altLang="en-US" sz="1400"/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FCA9947E-B6EA-5617-121A-19CD93D819B9}"/>
              </a:ext>
            </a:extLst>
          </p:cNvPr>
          <p:cNvCxnSpPr>
            <a:cxnSpLocks/>
          </p:cNvCxnSpPr>
          <p:nvPr/>
        </p:nvCxnSpPr>
        <p:spPr>
          <a:xfrm>
            <a:off x="2975942" y="3799662"/>
            <a:ext cx="4458015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2FF881A0-AF02-3CA9-F96A-2F8FD445358A}"/>
              </a:ext>
            </a:extLst>
          </p:cNvPr>
          <p:cNvSpPr txBox="1"/>
          <p:nvPr/>
        </p:nvSpPr>
        <p:spPr>
          <a:xfrm>
            <a:off x="3739453" y="3001853"/>
            <a:ext cx="32286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u="sng"/>
              <a:t>②</a:t>
            </a:r>
            <a:r>
              <a:rPr lang="en-US" altLang="ja-JP" sz="1600" b="1" u="sng" dirty="0"/>
              <a:t> </a:t>
            </a:r>
            <a:r>
              <a:rPr lang="ja-JP" altLang="en-US" sz="1600" b="1" u="sng"/>
              <a:t>質問</a:t>
            </a:r>
            <a:r>
              <a:rPr lang="en-US" altLang="ja-JP" sz="1600" b="1" u="sng" dirty="0"/>
              <a:t>/</a:t>
            </a:r>
            <a:r>
              <a:rPr lang="ja-JP" altLang="en-US" sz="1600" b="1" u="sng"/>
              <a:t>回答</a:t>
            </a:r>
            <a:endParaRPr lang="en-US" altLang="ja-JP" sz="1600" b="1" u="sng" dirty="0"/>
          </a:p>
          <a:p>
            <a:r>
              <a:rPr lang="ja-JP" altLang="en-US" sz="1400"/>
              <a:t>キーワードベースで同じ質問に対して、登録済みのキャッシュで回答</a:t>
            </a:r>
          </a:p>
        </p:txBody>
      </p:sp>
    </p:spTree>
    <p:extLst>
      <p:ext uri="{BB962C8B-B14F-4D97-AF65-F5344CB8AC3E}">
        <p14:creationId xmlns:p14="http://schemas.microsoft.com/office/powerpoint/2010/main" val="2560649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917D4B21-C4F1-86BD-6E12-EF0BC6712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45" y="1819249"/>
            <a:ext cx="5600121" cy="4176128"/>
          </a:xfrm>
          <a:prstGeom prst="rect">
            <a:avLst/>
          </a:prstGeom>
        </p:spPr>
      </p:pic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DCB16EF9-22C4-A617-A6BB-8881EC4425D3}"/>
              </a:ext>
            </a:extLst>
          </p:cNvPr>
          <p:cNvSpPr txBox="1"/>
          <p:nvPr/>
        </p:nvSpPr>
        <p:spPr>
          <a:xfrm>
            <a:off x="444500" y="162890"/>
            <a:ext cx="1130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075"/>
            <a:r>
              <a:rPr kumimoji="1" lang="en-US" altLang="ja-JP" sz="1800" b="1" dirty="0">
                <a:solidFill>
                  <a:schemeClr val="tx1"/>
                </a:solidFill>
              </a:rPr>
              <a:t>XXX</a:t>
            </a:r>
            <a:endParaRPr kumimoji="1" lang="en" altLang="ja-JP" sz="1800" b="1" dirty="0">
              <a:solidFill>
                <a:schemeClr val="tx1"/>
              </a:solidFill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15DE4B68-A6E2-B1B8-1FEA-B3AD52599417}"/>
              </a:ext>
            </a:extLst>
          </p:cNvPr>
          <p:cNvSpPr txBox="1"/>
          <p:nvPr/>
        </p:nvSpPr>
        <p:spPr>
          <a:xfrm>
            <a:off x="572133" y="1021847"/>
            <a:ext cx="3821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solidFill>
                  <a:schemeClr val="accent6"/>
                </a:solidFill>
              </a:rPr>
              <a:t>キャッシュ</a:t>
            </a:r>
            <a:r>
              <a:rPr kumimoji="1" lang="en-US" altLang="ja-JP" sz="1400" b="1" dirty="0">
                <a:solidFill>
                  <a:schemeClr val="accent6"/>
                </a:solidFill>
              </a:rPr>
              <a:t>DB</a:t>
            </a:r>
            <a:r>
              <a:rPr kumimoji="1" lang="ja-JP" altLang="en-US" sz="1400" b="1">
                <a:solidFill>
                  <a:schemeClr val="accent6"/>
                </a:solidFill>
              </a:rPr>
              <a:t>を使用した回答</a:t>
            </a:r>
            <a:r>
              <a:rPr kumimoji="1" lang="en-US" altLang="ja-JP" sz="1400" b="1" dirty="0">
                <a:solidFill>
                  <a:schemeClr val="accent6"/>
                </a:solidFill>
              </a:rPr>
              <a:t>/</a:t>
            </a:r>
            <a:r>
              <a:rPr kumimoji="1" lang="ja-JP" altLang="en-US" sz="1400" b="1">
                <a:solidFill>
                  <a:schemeClr val="accent6"/>
                </a:solidFill>
              </a:rPr>
              <a:t>運用：①</a:t>
            </a:r>
            <a:r>
              <a:rPr kumimoji="1" lang="en-US" altLang="ja-JP" sz="1400" b="1" dirty="0">
                <a:solidFill>
                  <a:schemeClr val="accent6"/>
                </a:solidFill>
              </a:rPr>
              <a:t> </a:t>
            </a:r>
            <a:r>
              <a:rPr kumimoji="1" lang="ja-JP" altLang="en-US" sz="1400" b="1">
                <a:solidFill>
                  <a:schemeClr val="accent6"/>
                </a:solidFill>
              </a:rPr>
              <a:t>登録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F1E9D19-51DB-4D3C-64DC-F5CFA3E07339}"/>
              </a:ext>
            </a:extLst>
          </p:cNvPr>
          <p:cNvSpPr/>
          <p:nvPr/>
        </p:nvSpPr>
        <p:spPr>
          <a:xfrm>
            <a:off x="3452092" y="5036228"/>
            <a:ext cx="635000" cy="397930"/>
          </a:xfrm>
          <a:prstGeom prst="rect">
            <a:avLst/>
          </a:prstGeom>
          <a:noFill/>
          <a:ln w="3492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 sz="1400">
              <a:solidFill>
                <a:schemeClr val="tx1"/>
              </a:solidFill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E2CBB7A-218A-78B2-3941-E556880F4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099545"/>
            <a:ext cx="5909542" cy="123176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CB906F7C-B6D5-6E89-067B-E845FA2E1B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9574" y="2433064"/>
            <a:ext cx="850898" cy="629567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47A10B4-5F7B-4D85-E0AC-2F924446E441}"/>
              </a:ext>
            </a:extLst>
          </p:cNvPr>
          <p:cNvSpPr txBox="1"/>
          <p:nvPr/>
        </p:nvSpPr>
        <p:spPr>
          <a:xfrm>
            <a:off x="9172196" y="2469978"/>
            <a:ext cx="10611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/>
              <a:t>AI Search</a:t>
            </a:r>
            <a:endParaRPr kumimoji="1" lang="ja-JP" altLang="en-US" sz="14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A1B85BF-1E4C-E069-7CEE-5ED19CA252B2}"/>
              </a:ext>
            </a:extLst>
          </p:cNvPr>
          <p:cNvSpPr txBox="1"/>
          <p:nvPr/>
        </p:nvSpPr>
        <p:spPr>
          <a:xfrm>
            <a:off x="8167443" y="2055000"/>
            <a:ext cx="1515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600"/>
              <a:t>キャッシュ</a:t>
            </a:r>
            <a:r>
              <a:rPr lang="en-US" altLang="ja-JP" sz="1600" dirty="0"/>
              <a:t>DB</a:t>
            </a:r>
            <a:endParaRPr kumimoji="1" lang="ja-JP" altLang="en-US" sz="160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B98AB35-833C-E488-F075-6FC5758219B0}"/>
              </a:ext>
            </a:extLst>
          </p:cNvPr>
          <p:cNvSpPr/>
          <p:nvPr/>
        </p:nvSpPr>
        <p:spPr>
          <a:xfrm>
            <a:off x="7263439" y="4966519"/>
            <a:ext cx="3800317" cy="48481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Good</a:t>
            </a:r>
            <a:r>
              <a:rPr kumimoji="1" lang="ja-JP" altLang="en-US" sz="1400">
                <a:solidFill>
                  <a:schemeClr val="tx1"/>
                </a:solidFill>
              </a:rPr>
              <a:t>回数</a:t>
            </a:r>
            <a:r>
              <a:rPr kumimoji="1" lang="en-US" altLang="ja-JP" sz="1400" dirty="0">
                <a:solidFill>
                  <a:schemeClr val="tx1"/>
                </a:solidFill>
              </a:rPr>
              <a:t>(“</a:t>
            </a:r>
            <a:r>
              <a:rPr kumimoji="1" lang="en-US" altLang="ja-JP" sz="1400" dirty="0" err="1">
                <a:solidFill>
                  <a:schemeClr val="tx1"/>
                </a:solidFill>
              </a:rPr>
              <a:t>n_good</a:t>
            </a:r>
            <a:r>
              <a:rPr kumimoji="1" lang="en-US" altLang="ja-JP" sz="1400" dirty="0">
                <a:solidFill>
                  <a:schemeClr val="tx1"/>
                </a:solidFill>
              </a:rPr>
              <a:t>”)</a:t>
            </a:r>
            <a:r>
              <a:rPr kumimoji="1" lang="ja-JP" altLang="en-US" sz="1400">
                <a:solidFill>
                  <a:schemeClr val="tx1"/>
                </a:solidFill>
              </a:rPr>
              <a:t>が</a:t>
            </a:r>
            <a:r>
              <a:rPr kumimoji="1" lang="en-US" altLang="ja-JP" sz="1400" dirty="0">
                <a:solidFill>
                  <a:schemeClr val="tx1"/>
                </a:solidFill>
              </a:rPr>
              <a:t>1</a:t>
            </a:r>
            <a:r>
              <a:rPr kumimoji="1" lang="ja-JP" altLang="en-US" sz="1400">
                <a:solidFill>
                  <a:schemeClr val="tx1"/>
                </a:solidFill>
              </a:rPr>
              <a:t>として記録</a:t>
            </a:r>
            <a:r>
              <a:rPr lang="ja-JP" altLang="en-US" sz="1400">
                <a:solidFill>
                  <a:schemeClr val="tx1"/>
                </a:solidFill>
              </a:rPr>
              <a:t>される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783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6350"/>
      </a:spPr>
      <a:bodyPr rtlCol="0" anchor="ctr"/>
      <a:lstStyle>
        <a:defPPr algn="l">
          <a:defRPr kumimoji="1" sz="1400">
            <a:solidFill>
              <a:schemeClr val="tx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57654</TotalTime>
  <Words>1704</Words>
  <Application>Microsoft Macintosh PowerPoint</Application>
  <PresentationFormat>ワイド画面</PresentationFormat>
  <Paragraphs>203</Paragraphs>
  <Slides>21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6" baseType="lpstr">
      <vt:lpstr>游ゴシック</vt:lpstr>
      <vt:lpstr>游ゴシック Light</vt:lpstr>
      <vt:lpstr>Arial</vt:lpstr>
      <vt:lpstr>Wingdings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旭央 北本</dc:creator>
  <cp:lastModifiedBy>Akihiro Kitamoto</cp:lastModifiedBy>
  <cp:revision>971</cp:revision>
  <dcterms:created xsi:type="dcterms:W3CDTF">2024-02-20T10:08:59Z</dcterms:created>
  <dcterms:modified xsi:type="dcterms:W3CDTF">2024-06-27T06:58:23Z</dcterms:modified>
</cp:coreProperties>
</file>