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0" r:id="rId3"/>
    <p:sldId id="279" r:id="rId4"/>
    <p:sldId id="281" r:id="rId5"/>
    <p:sldId id="297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2" autoAdjust="0"/>
    <p:restoredTop sz="96949"/>
  </p:normalViewPr>
  <p:slideViewPr>
    <p:cSldViewPr snapToGrid="0" showGuides="1">
      <p:cViewPr varScale="1">
        <p:scale>
          <a:sx n="124" d="100"/>
          <a:sy n="124" d="100"/>
        </p:scale>
        <p:origin x="10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B9AA8A8-06C1-9DE6-B41E-3E60DF319883}"/>
              </a:ext>
            </a:extLst>
          </p:cNvPr>
          <p:cNvGraphicFramePr>
            <a:graphicFrameLocks noGrp="1"/>
          </p:cNvGraphicFramePr>
          <p:nvPr/>
        </p:nvGraphicFramePr>
        <p:xfrm>
          <a:off x="345776" y="734164"/>
          <a:ext cx="11500447" cy="533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26">
                  <a:extLst>
                    <a:ext uri="{9D8B030D-6E8A-4147-A177-3AD203B41FA5}">
                      <a16:colId xmlns:a16="http://schemas.microsoft.com/office/drawing/2014/main" val="2263729874"/>
                    </a:ext>
                  </a:extLst>
                </a:gridCol>
                <a:gridCol w="2923556">
                  <a:extLst>
                    <a:ext uri="{9D8B030D-6E8A-4147-A177-3AD203B41FA5}">
                      <a16:colId xmlns:a16="http://schemas.microsoft.com/office/drawing/2014/main" val="2284050457"/>
                    </a:ext>
                  </a:extLst>
                </a:gridCol>
                <a:gridCol w="3269412">
                  <a:extLst>
                    <a:ext uri="{9D8B030D-6E8A-4147-A177-3AD203B41FA5}">
                      <a16:colId xmlns:a16="http://schemas.microsoft.com/office/drawing/2014/main" val="377920528"/>
                    </a:ext>
                  </a:extLst>
                </a:gridCol>
                <a:gridCol w="3038653">
                  <a:extLst>
                    <a:ext uri="{9D8B030D-6E8A-4147-A177-3AD203B41FA5}">
                      <a16:colId xmlns:a16="http://schemas.microsoft.com/office/drawing/2014/main" val="3951252633"/>
                    </a:ext>
                  </a:extLst>
                </a:gridCol>
              </a:tblGrid>
              <a:tr h="864770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以前構築した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マルチモーダル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RAG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600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リファレンスアーキテクチャの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マルチモーダル</a:t>
                      </a:r>
                      <a:r>
                        <a:rPr kumimoji="1" lang="en" altLang="ja-JP" sz="1600" b="0" dirty="0">
                          <a:solidFill>
                            <a:schemeClr val="tx1"/>
                          </a:solidFill>
                        </a:rPr>
                        <a:t>RAG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今回作成した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マルチモーダル</a:t>
                      </a:r>
                      <a:r>
                        <a:rPr kumimoji="1" lang="en" altLang="ja-JP" sz="1600" b="0" dirty="0">
                          <a:solidFill>
                            <a:schemeClr val="tx1"/>
                          </a:solidFill>
                        </a:rPr>
                        <a:t>RAG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36555"/>
                  </a:ext>
                </a:extLst>
              </a:tr>
              <a:tr h="86477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チャンクサイズの調整が可能か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×</a:t>
                      </a:r>
                    </a:p>
                    <a:p>
                      <a:r>
                        <a:rPr kumimoji="1" lang="ja-JP" altLang="en-US">
                          <a:solidFill>
                            <a:srgbClr val="C00000"/>
                          </a:solidFill>
                        </a:rPr>
                        <a:t>ページ単位で固定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C00000"/>
                          </a:solidFill>
                        </a:rPr>
                        <a:t>△</a:t>
                      </a:r>
                      <a:endParaRPr kumimoji="1" lang="en-US" altLang="ja-JP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Word</a:t>
                      </a:r>
                      <a:r>
                        <a:rPr kumimoji="1" lang="ja-JP" altLang="en-US">
                          <a:solidFill>
                            <a:srgbClr val="C00000"/>
                          </a:solidFill>
                        </a:rPr>
                        <a:t>系と</a:t>
                      </a: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PPT</a:t>
                      </a:r>
                      <a:r>
                        <a:rPr kumimoji="1" lang="ja-JP" altLang="en-US">
                          <a:solidFill>
                            <a:srgbClr val="C00000"/>
                          </a:solidFill>
                        </a:rPr>
                        <a:t>系で同じになる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</a:p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系と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系でそれぞれ設定可能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878244"/>
                  </a:ext>
                </a:extLst>
              </a:tr>
              <a:tr h="86477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画像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グラフ等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の検索精度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×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solidFill>
                            <a:srgbClr val="C00000"/>
                          </a:solidFill>
                        </a:rPr>
                        <a:t>・画像の要約文がない</a:t>
                      </a:r>
                      <a:endParaRPr kumimoji="1" lang="en-US" altLang="ja-JP" sz="180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solidFill>
                            <a:srgbClr val="C00000"/>
                          </a:solidFill>
                        </a:rPr>
                        <a:t>・画像の</a:t>
                      </a:r>
                      <a:r>
                        <a:rPr kumimoji="1" lang="en-US" altLang="ja-JP" sz="1800" dirty="0">
                          <a:solidFill>
                            <a:srgbClr val="C00000"/>
                          </a:solidFill>
                        </a:rPr>
                        <a:t>Embedding</a:t>
                      </a:r>
                      <a:r>
                        <a:rPr kumimoji="1" lang="ja-JP" altLang="en-US" sz="1800">
                          <a:solidFill>
                            <a:srgbClr val="C00000"/>
                          </a:solidFill>
                        </a:rPr>
                        <a:t>が均される</a:t>
                      </a:r>
                      <a:endParaRPr kumimoji="1" lang="ja-JP" altLang="en-US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208077"/>
                  </a:ext>
                </a:extLst>
              </a:tr>
              <a:tr h="86477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画像が取得された場合に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OCR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</a:rPr>
                        <a:t>テキストがプロンプトに入るか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769090"/>
                  </a:ext>
                </a:extLst>
              </a:tr>
              <a:tr h="864770">
                <a:tc>
                  <a:txBody>
                    <a:bodyPr/>
                    <a:lstStyle/>
                    <a:p>
                      <a:r>
                        <a:rPr kumimoji="1" lang="ja-JP" altLang="en-US" sz="1600">
                          <a:solidFill>
                            <a:schemeClr val="tx1"/>
                          </a:solidFill>
                        </a:rPr>
                        <a:t>テキストのみの検索が可能か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600">
                          <a:solidFill>
                            <a:schemeClr val="tx1"/>
                          </a:solidFill>
                        </a:rPr>
                        <a:t>ノイズ抑制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×</a:t>
                      </a:r>
                    </a:p>
                    <a:p>
                      <a:r>
                        <a:rPr kumimoji="1" lang="ja-JP" altLang="en-US">
                          <a:solidFill>
                            <a:srgbClr val="C00000"/>
                          </a:solidFill>
                        </a:rPr>
                        <a:t>必ず画像が検索される</a:t>
                      </a:r>
                      <a:endParaRPr kumimoji="1" lang="en-US" altLang="ja-JP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◯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323747"/>
                  </a:ext>
                </a:extLst>
              </a:tr>
              <a:tr h="86477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Embedding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テキスト→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Azure AI Vision or </a:t>
                      </a:r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Azure </a:t>
                      </a:r>
                      <a:r>
                        <a:rPr kumimoji="1" lang="en-US" altLang="ja-JP" dirty="0" err="1">
                          <a:solidFill>
                            <a:schemeClr val="accent1"/>
                          </a:solidFill>
                        </a:rPr>
                        <a:t>OpenAI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画像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Azure AI Vision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テキスト→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Azure AI Vision or </a:t>
                      </a:r>
                      <a:r>
                        <a:rPr kumimoji="1" lang="en-US" altLang="ja-JP" dirty="0">
                          <a:solidFill>
                            <a:schemeClr val="accent1"/>
                          </a:solidFill>
                        </a:rPr>
                        <a:t>Azure </a:t>
                      </a:r>
                      <a:r>
                        <a:rPr kumimoji="1" lang="en-US" altLang="ja-JP" dirty="0" err="1">
                          <a:solidFill>
                            <a:schemeClr val="accent1"/>
                          </a:solidFill>
                        </a:rPr>
                        <a:t>OpenAI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画像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Azure AI Vision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テキスト→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Azure AI Vision</a:t>
                      </a:r>
                    </a:p>
                    <a:p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画像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Azure AI Vision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5925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42DE5-C6D4-456B-7FCD-4EED925A9350}"/>
              </a:ext>
            </a:extLst>
          </p:cNvPr>
          <p:cNvSpPr txBox="1"/>
          <p:nvPr/>
        </p:nvSpPr>
        <p:spPr>
          <a:xfrm>
            <a:off x="163902" y="176573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マルチモーダル</a:t>
            </a:r>
            <a:r>
              <a:rPr kumimoji="1" lang="en-US" altLang="ja-JP" dirty="0"/>
              <a:t>RAG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15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80FE5-5A37-2DBC-41AF-574229795E1E}"/>
              </a:ext>
            </a:extLst>
          </p:cNvPr>
          <p:cNvSpPr txBox="1"/>
          <p:nvPr/>
        </p:nvSpPr>
        <p:spPr>
          <a:xfrm>
            <a:off x="114841" y="103491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以前構築したマルチモーダル</a:t>
            </a:r>
            <a:r>
              <a:rPr lang="en" altLang="ja-JP" dirty="0"/>
              <a:t>RAG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671DCD-F56A-B55B-F6F5-DA26D27AEBA8}"/>
              </a:ext>
            </a:extLst>
          </p:cNvPr>
          <p:cNvSpPr/>
          <p:nvPr/>
        </p:nvSpPr>
        <p:spPr>
          <a:xfrm>
            <a:off x="412211" y="575918"/>
            <a:ext cx="7174954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チャンク＆インデックス作成</a:t>
            </a:r>
            <a:r>
              <a:rPr kumimoji="1" lang="en-US" altLang="ja-JP" sz="1200" dirty="0">
                <a:solidFill>
                  <a:schemeClr val="tx1"/>
                </a:solidFill>
              </a:rPr>
              <a:t> / </a:t>
            </a:r>
            <a:r>
              <a:rPr kumimoji="1" lang="ja-JP" altLang="en-US" sz="120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5D5CD8-19E8-8C39-1FD0-7A4F94B83BEB}"/>
              </a:ext>
            </a:extLst>
          </p:cNvPr>
          <p:cNvSpPr/>
          <p:nvPr/>
        </p:nvSpPr>
        <p:spPr>
          <a:xfrm>
            <a:off x="7739743" y="575918"/>
            <a:ext cx="4114904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回答生成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4EE9E4-48BD-F503-AC4C-A0FB32B038CC}"/>
              </a:ext>
            </a:extLst>
          </p:cNvPr>
          <p:cNvSpPr/>
          <p:nvPr/>
        </p:nvSpPr>
        <p:spPr>
          <a:xfrm>
            <a:off x="423535" y="1284014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D53F6D-DA09-68F2-DFE0-138004139840}"/>
              </a:ext>
            </a:extLst>
          </p:cNvPr>
          <p:cNvSpPr/>
          <p:nvPr/>
        </p:nvSpPr>
        <p:spPr>
          <a:xfrm>
            <a:off x="508519" y="1361011"/>
            <a:ext cx="1742049" cy="9388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2807A3C-E279-3C36-C4AF-3977495D63DC}"/>
              </a:ext>
            </a:extLst>
          </p:cNvPr>
          <p:cNvSpPr/>
          <p:nvPr/>
        </p:nvSpPr>
        <p:spPr>
          <a:xfrm>
            <a:off x="423535" y="2569350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047FF1-00DF-EEB4-DE54-8F4AAEC8B786}"/>
              </a:ext>
            </a:extLst>
          </p:cNvPr>
          <p:cNvSpPr/>
          <p:nvPr/>
        </p:nvSpPr>
        <p:spPr>
          <a:xfrm>
            <a:off x="508519" y="2646347"/>
            <a:ext cx="1742049" cy="9388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65DFF1F-E0B5-8EC5-0F07-BEFD7630451E}"/>
              </a:ext>
            </a:extLst>
          </p:cNvPr>
          <p:cNvSpPr/>
          <p:nvPr/>
        </p:nvSpPr>
        <p:spPr>
          <a:xfrm>
            <a:off x="423535" y="3889190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00AE03-FA44-5743-50DF-AB774863BD6E}"/>
              </a:ext>
            </a:extLst>
          </p:cNvPr>
          <p:cNvSpPr/>
          <p:nvPr/>
        </p:nvSpPr>
        <p:spPr>
          <a:xfrm>
            <a:off x="508519" y="3966187"/>
            <a:ext cx="1742049" cy="9388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F8380F-A925-6833-637D-45FBAF1AF184}"/>
              </a:ext>
            </a:extLst>
          </p:cNvPr>
          <p:cNvSpPr/>
          <p:nvPr/>
        </p:nvSpPr>
        <p:spPr>
          <a:xfrm>
            <a:off x="423535" y="5236211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8E4302-B7A7-A64B-A086-88539B49DAAC}"/>
              </a:ext>
            </a:extLst>
          </p:cNvPr>
          <p:cNvSpPr/>
          <p:nvPr/>
        </p:nvSpPr>
        <p:spPr>
          <a:xfrm>
            <a:off x="508519" y="5313208"/>
            <a:ext cx="1742049" cy="9388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2576CB-5173-9B6B-102E-1A62ECFF35FB}"/>
              </a:ext>
            </a:extLst>
          </p:cNvPr>
          <p:cNvSpPr/>
          <p:nvPr/>
        </p:nvSpPr>
        <p:spPr>
          <a:xfrm>
            <a:off x="2704430" y="1679780"/>
            <a:ext cx="1736373" cy="163127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92F508-938D-8F99-91E5-FF5FA8229192}"/>
              </a:ext>
            </a:extLst>
          </p:cNvPr>
          <p:cNvSpPr/>
          <p:nvPr/>
        </p:nvSpPr>
        <p:spPr>
          <a:xfrm>
            <a:off x="2887860" y="1915130"/>
            <a:ext cx="1347762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01F99C-E74E-3672-9768-A7B83E39337C}"/>
              </a:ext>
            </a:extLst>
          </p:cNvPr>
          <p:cNvSpPr txBox="1"/>
          <p:nvPr/>
        </p:nvSpPr>
        <p:spPr>
          <a:xfrm>
            <a:off x="2741916" y="145872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/>
              <a:t>ページ単位のレコード</a:t>
            </a:r>
            <a:endParaRPr kumimoji="1"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923EE3-052D-0F87-B645-58C3388F64A5}"/>
              </a:ext>
            </a:extLst>
          </p:cNvPr>
          <p:cNvSpPr/>
          <p:nvPr/>
        </p:nvSpPr>
        <p:spPr>
          <a:xfrm>
            <a:off x="2887860" y="2636777"/>
            <a:ext cx="1347762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テキストの</a:t>
            </a:r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646A53-04F5-EE8A-1040-8310812B190F}"/>
              </a:ext>
            </a:extLst>
          </p:cNvPr>
          <p:cNvSpPr txBox="1"/>
          <p:nvPr/>
        </p:nvSpPr>
        <p:spPr>
          <a:xfrm>
            <a:off x="800176" y="972927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チャンク</a:t>
            </a:r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/>
              <a:t>= </a:t>
            </a:r>
            <a:r>
              <a:rPr kumimoji="1" lang="ja-JP" altLang="en-US" sz="1400">
                <a:solidFill>
                  <a:schemeClr val="accent2"/>
                </a:solidFill>
              </a:rPr>
              <a:t>ページ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52B8597-A4A7-106C-B165-5CD733310C45}"/>
              </a:ext>
            </a:extLst>
          </p:cNvPr>
          <p:cNvSpPr/>
          <p:nvPr/>
        </p:nvSpPr>
        <p:spPr>
          <a:xfrm>
            <a:off x="2704430" y="4596762"/>
            <a:ext cx="1736373" cy="16312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4470B36-AE9D-ABEF-A9DB-09816DEAD8DC}"/>
              </a:ext>
            </a:extLst>
          </p:cNvPr>
          <p:cNvSpPr/>
          <p:nvPr/>
        </p:nvSpPr>
        <p:spPr>
          <a:xfrm>
            <a:off x="2887860" y="4832112"/>
            <a:ext cx="1347762" cy="42626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ページ画像の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要約文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A39289-280A-A66D-4FE7-3E204F0141D7}"/>
              </a:ext>
            </a:extLst>
          </p:cNvPr>
          <p:cNvSpPr txBox="1"/>
          <p:nvPr/>
        </p:nvSpPr>
        <p:spPr>
          <a:xfrm>
            <a:off x="2826345" y="4032475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u="sng"/>
              <a:t>画像用インデックス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080827A-3B1F-C59B-A8FE-CF15A6872C88}"/>
              </a:ext>
            </a:extLst>
          </p:cNvPr>
          <p:cNvSpPr/>
          <p:nvPr/>
        </p:nvSpPr>
        <p:spPr>
          <a:xfrm>
            <a:off x="2887860" y="5553759"/>
            <a:ext cx="1347762" cy="42626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ページ画像の</a:t>
            </a:r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02698BE-7E4B-2E6B-EC08-8854238D3E18}"/>
              </a:ext>
            </a:extLst>
          </p:cNvPr>
          <p:cNvSpPr/>
          <p:nvPr/>
        </p:nvSpPr>
        <p:spPr>
          <a:xfrm>
            <a:off x="5149185" y="1715041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964943D-7ACB-4932-2DA0-4C6AD0A6FFBA}"/>
              </a:ext>
            </a:extLst>
          </p:cNvPr>
          <p:cNvSpPr/>
          <p:nvPr/>
        </p:nvSpPr>
        <p:spPr>
          <a:xfrm>
            <a:off x="5149185" y="2304713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0C078F-A5CC-8526-3817-773D18E25349}"/>
              </a:ext>
            </a:extLst>
          </p:cNvPr>
          <p:cNvSpPr/>
          <p:nvPr/>
        </p:nvSpPr>
        <p:spPr>
          <a:xfrm>
            <a:off x="5149185" y="2894386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chemeClr val="tx1"/>
                </a:solidFill>
              </a:rPr>
              <a:t>C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F490A73-E29A-1491-579E-92E38425C397}"/>
              </a:ext>
            </a:extLst>
          </p:cNvPr>
          <p:cNvSpPr/>
          <p:nvPr/>
        </p:nvSpPr>
        <p:spPr>
          <a:xfrm>
            <a:off x="5149185" y="4436187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1DF15F6-C3C2-A628-39EC-421C377581D8}"/>
              </a:ext>
            </a:extLst>
          </p:cNvPr>
          <p:cNvSpPr/>
          <p:nvPr/>
        </p:nvSpPr>
        <p:spPr>
          <a:xfrm>
            <a:off x="5163562" y="5094809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B79EF44-70C9-3B8C-51FF-D0368ABEB404}"/>
              </a:ext>
            </a:extLst>
          </p:cNvPr>
          <p:cNvSpPr/>
          <p:nvPr/>
        </p:nvSpPr>
        <p:spPr>
          <a:xfrm>
            <a:off x="5163562" y="5699269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chemeClr val="tx1"/>
                </a:solidFill>
              </a:rPr>
              <a:t>D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9008C2-3BB5-07AD-CF4B-BC6BA69392FC}"/>
              </a:ext>
            </a:extLst>
          </p:cNvPr>
          <p:cNvSpPr/>
          <p:nvPr/>
        </p:nvSpPr>
        <p:spPr>
          <a:xfrm>
            <a:off x="6648065" y="2342308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chemeClr val="tx1"/>
                </a:solidFill>
              </a:rPr>
              <a:t>D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3B3EB50-7D51-A598-6F9A-397D9FBDBE0F}"/>
              </a:ext>
            </a:extLst>
          </p:cNvPr>
          <p:cNvSpPr/>
          <p:nvPr/>
        </p:nvSpPr>
        <p:spPr>
          <a:xfrm>
            <a:off x="6660579" y="5134264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solidFill>
                  <a:schemeClr val="tx1"/>
                </a:solidFill>
              </a:rPr>
              <a:t>C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4CD23DE-1DC3-08F4-522C-E680DA5A6017}"/>
              </a:ext>
            </a:extLst>
          </p:cNvPr>
          <p:cNvSpPr txBox="1"/>
          <p:nvPr/>
        </p:nvSpPr>
        <p:spPr>
          <a:xfrm>
            <a:off x="6599972" y="4718766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フィルター</a:t>
            </a:r>
            <a:endParaRPr kumimoji="1" lang="en-US" altLang="ja-JP" sz="1050" dirty="0"/>
          </a:p>
          <a:p>
            <a:r>
              <a:rPr kumimoji="1" lang="ja-JP" altLang="en-US" sz="1050"/>
              <a:t>で追加取得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270BFEE-E7CF-1308-132D-3AF2224A4A32}"/>
              </a:ext>
            </a:extLst>
          </p:cNvPr>
          <p:cNvSpPr txBox="1"/>
          <p:nvPr/>
        </p:nvSpPr>
        <p:spPr>
          <a:xfrm>
            <a:off x="6598917" y="1914779"/>
            <a:ext cx="8579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フィルター</a:t>
            </a:r>
            <a:endParaRPr kumimoji="1" lang="en-US" altLang="ja-JP" sz="1050" dirty="0"/>
          </a:p>
          <a:p>
            <a:r>
              <a:rPr kumimoji="1" lang="ja-JP" altLang="en-US" sz="1050"/>
              <a:t>で追加取得</a:t>
            </a:r>
          </a:p>
        </p:txBody>
      </p:sp>
      <p:sp>
        <p:nvSpPr>
          <p:cNvPr id="38" name="三角形 37">
            <a:extLst>
              <a:ext uri="{FF2B5EF4-FFF2-40B4-BE49-F238E27FC236}">
                <a16:creationId xmlns:a16="http://schemas.microsoft.com/office/drawing/2014/main" id="{37411412-BB1F-48E7-B698-CCD99C394E54}"/>
              </a:ext>
            </a:extLst>
          </p:cNvPr>
          <p:cNvSpPr/>
          <p:nvPr/>
        </p:nvSpPr>
        <p:spPr>
          <a:xfrm rot="5400000">
            <a:off x="4362972" y="2541850"/>
            <a:ext cx="921740" cy="9456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BAEBEC77-EE0B-F68F-64C6-9AEA314D4E5C}"/>
              </a:ext>
            </a:extLst>
          </p:cNvPr>
          <p:cNvSpPr/>
          <p:nvPr/>
        </p:nvSpPr>
        <p:spPr>
          <a:xfrm rot="5400000">
            <a:off x="4362972" y="5245374"/>
            <a:ext cx="921740" cy="9456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E6FBBC56-F2FB-8343-4FD7-53F7F374F85E}"/>
              </a:ext>
            </a:extLst>
          </p:cNvPr>
          <p:cNvSpPr/>
          <p:nvPr/>
        </p:nvSpPr>
        <p:spPr>
          <a:xfrm rot="5400000">
            <a:off x="5847970" y="2567728"/>
            <a:ext cx="921740" cy="9456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三角形 40">
            <a:extLst>
              <a:ext uri="{FF2B5EF4-FFF2-40B4-BE49-F238E27FC236}">
                <a16:creationId xmlns:a16="http://schemas.microsoft.com/office/drawing/2014/main" id="{640C6372-A91D-A4CA-E617-7A5823C707A5}"/>
              </a:ext>
            </a:extLst>
          </p:cNvPr>
          <p:cNvSpPr/>
          <p:nvPr/>
        </p:nvSpPr>
        <p:spPr>
          <a:xfrm rot="5400000">
            <a:off x="5847970" y="5245374"/>
            <a:ext cx="921740" cy="9456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E2B1A4E0-93CE-EED9-F712-9306F0C6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777" y="2586941"/>
            <a:ext cx="1012870" cy="1012870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AF3B627-C262-3E87-3543-41637C608725}"/>
              </a:ext>
            </a:extLst>
          </p:cNvPr>
          <p:cNvSpPr/>
          <p:nvPr/>
        </p:nvSpPr>
        <p:spPr>
          <a:xfrm>
            <a:off x="8426878" y="1743043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152A3F4-1665-D966-F00F-14E063CC7CEA}"/>
              </a:ext>
            </a:extLst>
          </p:cNvPr>
          <p:cNvSpPr/>
          <p:nvPr/>
        </p:nvSpPr>
        <p:spPr>
          <a:xfrm>
            <a:off x="9345545" y="1743043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7DE6459-3041-9EF3-20A9-749C553F9EDF}"/>
              </a:ext>
            </a:extLst>
          </p:cNvPr>
          <p:cNvSpPr/>
          <p:nvPr/>
        </p:nvSpPr>
        <p:spPr>
          <a:xfrm>
            <a:off x="8426878" y="2461500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58EDD38-04FD-3C45-9033-9E72FAD1C05A}"/>
              </a:ext>
            </a:extLst>
          </p:cNvPr>
          <p:cNvSpPr/>
          <p:nvPr/>
        </p:nvSpPr>
        <p:spPr>
          <a:xfrm>
            <a:off x="9345545" y="2461500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3C4B272-400F-3282-7233-E7584F0D1429}"/>
              </a:ext>
            </a:extLst>
          </p:cNvPr>
          <p:cNvSpPr/>
          <p:nvPr/>
        </p:nvSpPr>
        <p:spPr>
          <a:xfrm>
            <a:off x="8426878" y="3194765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0B06D6-0181-C585-ED41-60DFE6D9B7DA}"/>
              </a:ext>
            </a:extLst>
          </p:cNvPr>
          <p:cNvSpPr/>
          <p:nvPr/>
        </p:nvSpPr>
        <p:spPr>
          <a:xfrm>
            <a:off x="9345545" y="3194765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EF9BE00-F38B-ABE0-28CA-74FB582340C2}"/>
              </a:ext>
            </a:extLst>
          </p:cNvPr>
          <p:cNvSpPr/>
          <p:nvPr/>
        </p:nvSpPr>
        <p:spPr>
          <a:xfrm>
            <a:off x="8426878" y="3956590"/>
            <a:ext cx="765460" cy="451934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B037B29-5382-B466-2F70-AE89B00E6FB0}"/>
              </a:ext>
            </a:extLst>
          </p:cNvPr>
          <p:cNvSpPr/>
          <p:nvPr/>
        </p:nvSpPr>
        <p:spPr>
          <a:xfrm>
            <a:off x="9345545" y="3956590"/>
            <a:ext cx="796265" cy="451934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B55953FE-961A-0CE4-EC03-F6875C758A17}"/>
              </a:ext>
            </a:extLst>
          </p:cNvPr>
          <p:cNvSpPr/>
          <p:nvPr/>
        </p:nvSpPr>
        <p:spPr>
          <a:xfrm>
            <a:off x="10398740" y="1721271"/>
            <a:ext cx="326229" cy="2791308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4FD54B63-B8FD-3845-A403-56284C292FB3}"/>
              </a:ext>
            </a:extLst>
          </p:cNvPr>
          <p:cNvSpPr/>
          <p:nvPr/>
        </p:nvSpPr>
        <p:spPr>
          <a:xfrm rot="5400000">
            <a:off x="6940147" y="3623202"/>
            <a:ext cx="1932317" cy="14922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207AC2-F542-7FFB-C1A5-9863773477E3}"/>
              </a:ext>
            </a:extLst>
          </p:cNvPr>
          <p:cNvSpPr txBox="1"/>
          <p:nvPr/>
        </p:nvSpPr>
        <p:spPr>
          <a:xfrm>
            <a:off x="8449898" y="1271962"/>
            <a:ext cx="79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チャンクテキスト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709851C-5624-07E5-DA9F-DB9ADBC2FD4E}"/>
              </a:ext>
            </a:extLst>
          </p:cNvPr>
          <p:cNvSpPr txBox="1"/>
          <p:nvPr/>
        </p:nvSpPr>
        <p:spPr>
          <a:xfrm>
            <a:off x="9263438" y="1392110"/>
            <a:ext cx="96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ページ画像</a:t>
            </a:r>
            <a:endParaRPr kumimoji="1" lang="ja-JP" altLang="en-US" sz="11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1990ADF-FA54-3101-F98E-3CF4DE3684F6}"/>
              </a:ext>
            </a:extLst>
          </p:cNvPr>
          <p:cNvSpPr txBox="1"/>
          <p:nvPr/>
        </p:nvSpPr>
        <p:spPr>
          <a:xfrm>
            <a:off x="10914289" y="3567973"/>
            <a:ext cx="7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LLM</a:t>
            </a:r>
            <a:endParaRPr kumimoji="1" lang="ja-JP" alt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62A0E2-6348-3562-4EFA-052BE50F71E5}"/>
              </a:ext>
            </a:extLst>
          </p:cNvPr>
          <p:cNvSpPr txBox="1"/>
          <p:nvPr/>
        </p:nvSpPr>
        <p:spPr>
          <a:xfrm>
            <a:off x="7980916" y="4945302"/>
            <a:ext cx="3948342" cy="17705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200" u="sng"/>
              <a:t>優位点</a:t>
            </a:r>
            <a:endParaRPr lang="en-US" altLang="ja-JP" sz="1200" u="sng" dirty="0"/>
          </a:p>
          <a:p>
            <a:r>
              <a:rPr lang="ja-JP" altLang="en-US" sz="1200"/>
              <a:t>・テキストと画像が</a:t>
            </a:r>
            <a:r>
              <a:rPr lang="en-US" altLang="ja-JP" sz="1200" dirty="0"/>
              <a:t>1</a:t>
            </a:r>
            <a:r>
              <a:rPr lang="ja-JP" altLang="en-US" sz="1200"/>
              <a:t>対</a:t>
            </a:r>
            <a:r>
              <a:rPr lang="en-US" altLang="ja-JP" sz="1200" dirty="0"/>
              <a:t>1</a:t>
            </a:r>
            <a:r>
              <a:rPr lang="ja-JP" altLang="en-US" sz="1200"/>
              <a:t>で</a:t>
            </a:r>
            <a:r>
              <a:rPr lang="en-US" altLang="ja-JP" sz="1200" dirty="0"/>
              <a:t>LLM</a:t>
            </a:r>
            <a:r>
              <a:rPr lang="ja-JP" altLang="en-US" sz="1200"/>
              <a:t>に投入される</a:t>
            </a:r>
            <a:endParaRPr lang="en-US" altLang="ja-JP" sz="1200" dirty="0"/>
          </a:p>
          <a:p>
            <a:r>
              <a:rPr lang="ja-JP" altLang="en-US" sz="1200"/>
              <a:t>・テキスト検索と画像検索が等しく</a:t>
            </a:r>
            <a:endParaRPr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Embedding</a:t>
            </a:r>
            <a:r>
              <a:rPr lang="ja-JP" altLang="en-US" sz="1200"/>
              <a:t>モデルはテキストと画像で別で</a:t>
            </a:r>
            <a:r>
              <a:rPr lang="en-US" altLang="ja-JP" sz="1200" dirty="0"/>
              <a:t>OK</a:t>
            </a:r>
          </a:p>
          <a:p>
            <a:endParaRPr lang="en-US" altLang="ja-JP" sz="1200" dirty="0"/>
          </a:p>
          <a:p>
            <a:r>
              <a:rPr lang="ja-JP" altLang="en-US" sz="1200" u="sng"/>
              <a:t>懸念点</a:t>
            </a:r>
            <a:endParaRPr lang="en-US" altLang="ja-JP" sz="1200" u="sng" dirty="0"/>
          </a:p>
          <a:p>
            <a:r>
              <a:rPr lang="ja-JP" altLang="en-US" sz="1200"/>
              <a:t>・</a:t>
            </a:r>
            <a:r>
              <a:rPr lang="ja-JP" altLang="en-US" sz="1200">
                <a:solidFill>
                  <a:srgbClr val="C00000"/>
                </a:solidFill>
              </a:rPr>
              <a:t>チャンクが必ずページ単位</a:t>
            </a:r>
            <a:r>
              <a:rPr lang="ja-JP" altLang="en-US" sz="1200"/>
              <a:t>となる</a:t>
            </a:r>
            <a:endParaRPr lang="en-US" altLang="ja-JP" sz="1200" dirty="0"/>
          </a:p>
          <a:p>
            <a:r>
              <a:rPr lang="ja-JP" altLang="en-US" sz="1200"/>
              <a:t>・画像検索が必ず実施されるため、</a:t>
            </a:r>
            <a:r>
              <a:rPr lang="ja-JP" altLang="en-US" sz="1200">
                <a:solidFill>
                  <a:srgbClr val="C00000"/>
                </a:solidFill>
              </a:rPr>
              <a:t>画像が重要ではないケースにおいては画像がノイズになり得る</a:t>
            </a:r>
            <a:endParaRPr lang="en-US" altLang="ja-JP" sz="1200" dirty="0">
              <a:solidFill>
                <a:srgbClr val="C0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3BD4BBC-E2BB-F25F-00F8-2737EE6BAC24}"/>
              </a:ext>
            </a:extLst>
          </p:cNvPr>
          <p:cNvSpPr/>
          <p:nvPr/>
        </p:nvSpPr>
        <p:spPr>
          <a:xfrm>
            <a:off x="2527051" y="4321628"/>
            <a:ext cx="2060190" cy="22968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DFBB7FE-F958-D616-41B4-76DCE12EA6B2}"/>
              </a:ext>
            </a:extLst>
          </p:cNvPr>
          <p:cNvSpPr/>
          <p:nvPr/>
        </p:nvSpPr>
        <p:spPr>
          <a:xfrm>
            <a:off x="2527051" y="1392110"/>
            <a:ext cx="2060190" cy="2346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97A7AE8-8ED8-323E-6C1C-32D72F809865}"/>
              </a:ext>
            </a:extLst>
          </p:cNvPr>
          <p:cNvSpPr txBox="1"/>
          <p:nvPr/>
        </p:nvSpPr>
        <p:spPr>
          <a:xfrm>
            <a:off x="2671383" y="1099401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u="sng"/>
              <a:t>テキスト用インデックス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0B7E863-690F-F8D4-F23A-E1C512BDF705}"/>
              </a:ext>
            </a:extLst>
          </p:cNvPr>
          <p:cNvSpPr txBox="1"/>
          <p:nvPr/>
        </p:nvSpPr>
        <p:spPr>
          <a:xfrm>
            <a:off x="2741916" y="436509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/>
              <a:t>ページ単位のレコード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3072E69-9AF4-FB60-AAE6-F7445B7E0DB7}"/>
              </a:ext>
            </a:extLst>
          </p:cNvPr>
          <p:cNvSpPr txBox="1"/>
          <p:nvPr/>
        </p:nvSpPr>
        <p:spPr>
          <a:xfrm rot="5400000">
            <a:off x="3266742" y="6312269"/>
            <a:ext cx="54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/>
              <a:t>・・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4E2EF36-784F-7379-0E65-415B1D6B6B14}"/>
              </a:ext>
            </a:extLst>
          </p:cNvPr>
          <p:cNvSpPr txBox="1"/>
          <p:nvPr/>
        </p:nvSpPr>
        <p:spPr>
          <a:xfrm rot="5400000">
            <a:off x="3266742" y="3403891"/>
            <a:ext cx="54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/>
              <a:t>・・</a:t>
            </a:r>
          </a:p>
        </p:txBody>
      </p:sp>
    </p:spTree>
    <p:extLst>
      <p:ext uri="{BB962C8B-B14F-4D97-AF65-F5344CB8AC3E}">
        <p14:creationId xmlns:p14="http://schemas.microsoft.com/office/powerpoint/2010/main" val="77092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DC0A43-74BE-32C4-857C-4A2E9896C2B9}"/>
              </a:ext>
            </a:extLst>
          </p:cNvPr>
          <p:cNvSpPr txBox="1"/>
          <p:nvPr/>
        </p:nvSpPr>
        <p:spPr>
          <a:xfrm>
            <a:off x="114841" y="103491"/>
            <a:ext cx="651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Microsoft</a:t>
            </a:r>
            <a:r>
              <a:rPr kumimoji="1" lang="ja-JP" altLang="en-US"/>
              <a:t>リファレンスアーキテクチャのマルチモーダル</a:t>
            </a:r>
            <a:r>
              <a:rPr kumimoji="1" lang="en-US" altLang="ja-JP" dirty="0"/>
              <a:t>RAG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E9262F-3D1E-946E-D9EE-171FEFC18747}"/>
              </a:ext>
            </a:extLst>
          </p:cNvPr>
          <p:cNvSpPr/>
          <p:nvPr/>
        </p:nvSpPr>
        <p:spPr>
          <a:xfrm>
            <a:off x="3463228" y="1681665"/>
            <a:ext cx="2099372" cy="23077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8C0FDC-6CEA-EDF5-56C3-B80B88A4F817}"/>
              </a:ext>
            </a:extLst>
          </p:cNvPr>
          <p:cNvSpPr/>
          <p:nvPr/>
        </p:nvSpPr>
        <p:spPr>
          <a:xfrm>
            <a:off x="3727755" y="1882511"/>
            <a:ext cx="1573185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38FD66-2815-EAF5-DF27-4996DC628224}"/>
              </a:ext>
            </a:extLst>
          </p:cNvPr>
          <p:cNvSpPr/>
          <p:nvPr/>
        </p:nvSpPr>
        <p:spPr>
          <a:xfrm>
            <a:off x="3726322" y="2599647"/>
            <a:ext cx="1573185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テキストの</a:t>
            </a:r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DBFE22-7365-FCDB-305F-4E297836836E}"/>
              </a:ext>
            </a:extLst>
          </p:cNvPr>
          <p:cNvSpPr/>
          <p:nvPr/>
        </p:nvSpPr>
        <p:spPr>
          <a:xfrm>
            <a:off x="3726322" y="3235676"/>
            <a:ext cx="1573185" cy="59303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ページ画像の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>
                <a:solidFill>
                  <a:schemeClr val="tx1"/>
                </a:solidFill>
              </a:rPr>
              <a:t>先頭ページのみ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85F80-590F-15D2-21B6-C51EFFF308FF}"/>
              </a:ext>
            </a:extLst>
          </p:cNvPr>
          <p:cNvSpPr txBox="1"/>
          <p:nvPr/>
        </p:nvSpPr>
        <p:spPr>
          <a:xfrm>
            <a:off x="5647310" y="3324215"/>
            <a:ext cx="1103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マルチクエリ</a:t>
            </a:r>
            <a:endParaRPr kumimoji="1" lang="en-US" altLang="ja-JP" sz="1050" dirty="0"/>
          </a:p>
          <a:p>
            <a:r>
              <a:rPr kumimoji="1" lang="ja-JP" altLang="en-US" sz="1050"/>
              <a:t>ベクトル検索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B04EE5-1F9F-04B2-177F-2068CA1FC714}"/>
              </a:ext>
            </a:extLst>
          </p:cNvPr>
          <p:cNvSpPr/>
          <p:nvPr/>
        </p:nvSpPr>
        <p:spPr>
          <a:xfrm>
            <a:off x="312316" y="1134759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BCF1B9-5D4B-BD3B-6A83-6E48607564D0}"/>
              </a:ext>
            </a:extLst>
          </p:cNvPr>
          <p:cNvSpPr/>
          <p:nvPr/>
        </p:nvSpPr>
        <p:spPr>
          <a:xfrm>
            <a:off x="312316" y="2369624"/>
            <a:ext cx="1909634" cy="108564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3AA3-D879-E0B3-49D4-956B5FFB6779}"/>
              </a:ext>
            </a:extLst>
          </p:cNvPr>
          <p:cNvSpPr/>
          <p:nvPr/>
        </p:nvSpPr>
        <p:spPr>
          <a:xfrm>
            <a:off x="312316" y="3625706"/>
            <a:ext cx="1909634" cy="108564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94B75AC-4878-4DAB-86EA-0B606A2BCBAD}"/>
              </a:ext>
            </a:extLst>
          </p:cNvPr>
          <p:cNvSpPr/>
          <p:nvPr/>
        </p:nvSpPr>
        <p:spPr>
          <a:xfrm>
            <a:off x="474939" y="1787063"/>
            <a:ext cx="1584388" cy="219784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E557F4C-DC5A-D4B0-5CEF-856A1BD05925}"/>
              </a:ext>
            </a:extLst>
          </p:cNvPr>
          <p:cNvSpPr/>
          <p:nvPr/>
        </p:nvSpPr>
        <p:spPr>
          <a:xfrm>
            <a:off x="478957" y="4120849"/>
            <a:ext cx="1580370" cy="203684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D2A6ECB-87ED-9300-D397-B1D39E5F806E}"/>
              </a:ext>
            </a:extLst>
          </p:cNvPr>
          <p:cNvSpPr/>
          <p:nvPr/>
        </p:nvSpPr>
        <p:spPr>
          <a:xfrm>
            <a:off x="312316" y="4898290"/>
            <a:ext cx="1909634" cy="108564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950C7F0E-6BF3-9002-FF72-07EDC7596D18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2221950" y="1677582"/>
            <a:ext cx="1504372" cy="185461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F9427D9-9DF5-A878-CC99-31A9254AF516}"/>
              </a:ext>
            </a:extLst>
          </p:cNvPr>
          <p:cNvSpPr/>
          <p:nvPr/>
        </p:nvSpPr>
        <p:spPr>
          <a:xfrm>
            <a:off x="478957" y="964323"/>
            <a:ext cx="1580370" cy="72976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1E508485-011D-2D44-3C58-40E7248973F7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2059327" y="2812778"/>
            <a:ext cx="1666995" cy="73207"/>
          </a:xfrm>
          <a:prstGeom prst="bent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601DE82-F6C3-9919-BF08-01E64537EB05}"/>
              </a:ext>
            </a:extLst>
          </p:cNvPr>
          <p:cNvSpPr/>
          <p:nvPr/>
        </p:nvSpPr>
        <p:spPr>
          <a:xfrm>
            <a:off x="412211" y="575918"/>
            <a:ext cx="7028464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チャンク＆インデックス作成</a:t>
            </a:r>
            <a:r>
              <a:rPr kumimoji="1" lang="en-US" altLang="ja-JP" sz="1200" dirty="0">
                <a:solidFill>
                  <a:schemeClr val="tx1"/>
                </a:solidFill>
              </a:rPr>
              <a:t> / </a:t>
            </a:r>
            <a:r>
              <a:rPr kumimoji="1" lang="ja-JP" altLang="en-US" sz="120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3BFD066-F8C7-7F67-6540-EC2B0A1F6778}"/>
              </a:ext>
            </a:extLst>
          </p:cNvPr>
          <p:cNvSpPr/>
          <p:nvPr/>
        </p:nvSpPr>
        <p:spPr>
          <a:xfrm>
            <a:off x="7597639" y="575918"/>
            <a:ext cx="4257007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回答生成</a:t>
            </a: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56F0450-B975-616F-41F0-342E134FEC39}"/>
              </a:ext>
            </a:extLst>
          </p:cNvPr>
          <p:cNvSpPr/>
          <p:nvPr/>
        </p:nvSpPr>
        <p:spPr>
          <a:xfrm>
            <a:off x="5466616" y="2683494"/>
            <a:ext cx="326229" cy="998924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2E66AB88-C850-5C53-4F4C-70212F673A8A}"/>
              </a:ext>
            </a:extLst>
          </p:cNvPr>
          <p:cNvSpPr/>
          <p:nvPr/>
        </p:nvSpPr>
        <p:spPr>
          <a:xfrm>
            <a:off x="5987017" y="2039509"/>
            <a:ext cx="326229" cy="1197320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293D11-61AA-95E2-366C-036639A6CE7D}"/>
              </a:ext>
            </a:extLst>
          </p:cNvPr>
          <p:cNvSpPr txBox="1"/>
          <p:nvPr/>
        </p:nvSpPr>
        <p:spPr>
          <a:xfrm>
            <a:off x="6337303" y="2414597"/>
            <a:ext cx="1103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/>
              <a:t>ハイブリット検索（</a:t>
            </a:r>
            <a:r>
              <a:rPr kumimoji="1" lang="en-US" altLang="ja-JP" sz="1050" dirty="0"/>
              <a:t>RRF</a:t>
            </a:r>
            <a:r>
              <a:rPr kumimoji="1" lang="ja-JP" altLang="en-US" sz="1050"/>
              <a:t>）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847527E-8FFA-44AA-EFA9-AD23C7D06141}"/>
              </a:ext>
            </a:extLst>
          </p:cNvPr>
          <p:cNvSpPr/>
          <p:nvPr/>
        </p:nvSpPr>
        <p:spPr>
          <a:xfrm>
            <a:off x="7968820" y="1416619"/>
            <a:ext cx="960477" cy="117365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0AC63E-D640-1041-9611-8CF52F6BA5F0}"/>
              </a:ext>
            </a:extLst>
          </p:cNvPr>
          <p:cNvSpPr txBox="1"/>
          <p:nvPr/>
        </p:nvSpPr>
        <p:spPr>
          <a:xfrm>
            <a:off x="8052858" y="985732"/>
            <a:ext cx="79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チャンクテキスト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83747D6-3E97-3020-2876-6A6E82EF174F}"/>
              </a:ext>
            </a:extLst>
          </p:cNvPr>
          <p:cNvSpPr txBox="1"/>
          <p:nvPr/>
        </p:nvSpPr>
        <p:spPr>
          <a:xfrm>
            <a:off x="9338276" y="1131437"/>
            <a:ext cx="96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ページ画像</a:t>
            </a:r>
            <a:endParaRPr kumimoji="1" lang="ja-JP" altLang="en-US" sz="11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1340C5C-95F0-EEAE-883A-A4D4CE45E74F}"/>
              </a:ext>
            </a:extLst>
          </p:cNvPr>
          <p:cNvSpPr txBox="1"/>
          <p:nvPr/>
        </p:nvSpPr>
        <p:spPr>
          <a:xfrm>
            <a:off x="2602116" y="4460709"/>
            <a:ext cx="9277568" cy="23108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ja-JP" altLang="en-US" sz="1200" u="sng"/>
              <a:t>優位点</a:t>
            </a:r>
            <a:endParaRPr lang="en-US" altLang="ja-JP" sz="1200" u="sng" dirty="0"/>
          </a:p>
          <a:p>
            <a:r>
              <a:rPr lang="ja-JP" altLang="en-US" sz="1200"/>
              <a:t>・インデックスが</a:t>
            </a:r>
            <a:r>
              <a:rPr lang="en-US" altLang="ja-JP" sz="1200" dirty="0"/>
              <a:t>1</a:t>
            </a:r>
            <a:r>
              <a:rPr lang="ja-JP" altLang="en-US" sz="1200"/>
              <a:t>種類で検索による</a:t>
            </a:r>
            <a:r>
              <a:rPr lang="en-US" altLang="ja-JP" sz="1200" dirty="0"/>
              <a:t>Retrieve</a:t>
            </a:r>
            <a:r>
              <a:rPr lang="ja-JP" altLang="en-US" sz="1200"/>
              <a:t>数が抑えられるため、回答生成時のノイズが少ない</a:t>
            </a:r>
            <a:endParaRPr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Embedding</a:t>
            </a:r>
            <a:r>
              <a:rPr lang="ja-JP" altLang="en-US" sz="1200"/>
              <a:t>モデルはテキストと画像で別で</a:t>
            </a:r>
            <a:r>
              <a:rPr lang="en-US" altLang="ja-JP" sz="1200" dirty="0"/>
              <a:t>OK</a:t>
            </a:r>
          </a:p>
          <a:p>
            <a:endParaRPr lang="en-US" altLang="ja-JP" sz="1200" dirty="0"/>
          </a:p>
          <a:p>
            <a:r>
              <a:rPr lang="ja-JP" altLang="en-US" sz="1200" u="sng"/>
              <a:t>懸念点</a:t>
            </a:r>
            <a:endParaRPr lang="en-US" altLang="ja-JP" sz="1200" u="sng" dirty="0"/>
          </a:p>
          <a:p>
            <a:r>
              <a:rPr lang="ja-JP" altLang="en-US" sz="1200"/>
              <a:t>・インデックスがチャンク単位で固定であるため、</a:t>
            </a:r>
            <a:r>
              <a:rPr lang="en-US" altLang="ja-JP" sz="1200" dirty="0"/>
              <a:t>PPT</a:t>
            </a:r>
            <a:r>
              <a:rPr lang="ja-JP" altLang="en-US" sz="1200"/>
              <a:t>系では不向き</a:t>
            </a:r>
            <a:endParaRPr lang="en-US" altLang="ja-JP" sz="1200" dirty="0"/>
          </a:p>
          <a:p>
            <a:r>
              <a:rPr lang="ja-JP" altLang="en-US" sz="1200"/>
              <a:t>・チャンクの</a:t>
            </a:r>
            <a:r>
              <a:rPr lang="ja-JP" altLang="en-US" sz="1200" u="sng"/>
              <a:t>開始時のページ画像</a:t>
            </a:r>
            <a:r>
              <a:rPr lang="ja-JP" altLang="en-US" sz="1200"/>
              <a:t>しかインデックスフィールド化</a:t>
            </a:r>
            <a:r>
              <a:rPr lang="en-US" altLang="ja-JP" sz="1200" dirty="0"/>
              <a:t>(embedding)</a:t>
            </a:r>
            <a:r>
              <a:rPr lang="ja-JP" altLang="en-US" sz="1200"/>
              <a:t>してなく、回答生成時もその画像しか使用していないため、チャンクとページの位置関係によって、うまく回答できないページが存在する</a:t>
            </a:r>
            <a:endParaRPr lang="en-US" altLang="ja-JP" sz="1200" dirty="0"/>
          </a:p>
          <a:p>
            <a:r>
              <a:rPr lang="ja-JP" altLang="en-US" sz="1200"/>
              <a:t>・テキストの</a:t>
            </a:r>
            <a:r>
              <a:rPr lang="en-US" altLang="ja-JP" sz="1200" dirty="0"/>
              <a:t>embedding</a:t>
            </a:r>
            <a:r>
              <a:rPr lang="ja-JP" altLang="en-US" sz="1200"/>
              <a:t>とページ画像の</a:t>
            </a:r>
            <a:r>
              <a:rPr lang="en-US" altLang="ja-JP" sz="1200" dirty="0"/>
              <a:t>embedding</a:t>
            </a:r>
            <a:r>
              <a:rPr lang="ja-JP" altLang="en-US" sz="1200"/>
              <a:t>の</a:t>
            </a:r>
            <a:r>
              <a:rPr lang="ja-JP" altLang="en-US" sz="1200">
                <a:solidFill>
                  <a:srgbClr val="C00000"/>
                </a:solidFill>
              </a:rPr>
              <a:t>マルチクエリベクトル検索の場合、画像の意味が均されて</a:t>
            </a:r>
            <a:r>
              <a:rPr lang="ja-JP" altLang="en-US" sz="1200"/>
              <a:t>、グラフ等がうまく検索できないケースが想定される</a:t>
            </a:r>
            <a:endParaRPr lang="en-US" altLang="ja-JP" sz="1200" dirty="0"/>
          </a:p>
          <a:p>
            <a:r>
              <a:rPr lang="ja-JP" altLang="en-US" sz="1200"/>
              <a:t>・</a:t>
            </a:r>
            <a:r>
              <a:rPr lang="ja-JP" altLang="en-US" sz="1200">
                <a:solidFill>
                  <a:srgbClr val="C00000"/>
                </a:solidFill>
              </a:rPr>
              <a:t>画像の要約文がインデックスフィールド化されていない</a:t>
            </a:r>
            <a:r>
              <a:rPr lang="ja-JP" altLang="en-US" sz="1200"/>
              <a:t>ため、グラフ等の定性的観点でのキーワード検索ができない</a:t>
            </a:r>
            <a:endParaRPr lang="en-US" altLang="ja-JP" sz="1200" dirty="0"/>
          </a:p>
          <a:p>
            <a:r>
              <a:rPr lang="ja-JP" altLang="en-US" sz="1200"/>
              <a:t>→</a:t>
            </a:r>
            <a:r>
              <a:rPr lang="en-US" altLang="ja-JP" sz="1200" dirty="0"/>
              <a:t> </a:t>
            </a:r>
            <a:r>
              <a:rPr lang="ja-JP" altLang="en-US" sz="1200" u="sng">
                <a:solidFill>
                  <a:srgbClr val="C00000"/>
                </a:solidFill>
              </a:rPr>
              <a:t>画像</a:t>
            </a:r>
            <a:r>
              <a:rPr lang="en-US" altLang="ja-JP" sz="1200" u="sng" dirty="0">
                <a:solidFill>
                  <a:srgbClr val="C00000"/>
                </a:solidFill>
              </a:rPr>
              <a:t>(</a:t>
            </a:r>
            <a:r>
              <a:rPr lang="ja-JP" altLang="en-US" sz="1200" u="sng">
                <a:solidFill>
                  <a:srgbClr val="C00000"/>
                </a:solidFill>
              </a:rPr>
              <a:t>文書中のグラフ等</a:t>
            </a:r>
            <a:r>
              <a:rPr lang="en-US" altLang="ja-JP" sz="1200" u="sng" dirty="0">
                <a:solidFill>
                  <a:srgbClr val="C00000"/>
                </a:solidFill>
              </a:rPr>
              <a:t>)</a:t>
            </a:r>
            <a:r>
              <a:rPr lang="ja-JP" altLang="en-US" sz="1200" u="sng">
                <a:solidFill>
                  <a:srgbClr val="C00000"/>
                </a:solidFill>
              </a:rPr>
              <a:t>の検索精度が悪い可能性がある</a:t>
            </a:r>
            <a:endParaRPr lang="en-US" altLang="ja-JP" sz="1200" u="sng" dirty="0">
              <a:solidFill>
                <a:srgbClr val="C0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E078E2-5957-47AC-C3ED-785BBC9D4BF5}"/>
              </a:ext>
            </a:extLst>
          </p:cNvPr>
          <p:cNvSpPr txBox="1"/>
          <p:nvPr/>
        </p:nvSpPr>
        <p:spPr>
          <a:xfrm>
            <a:off x="3644728" y="1446234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チャンク単位の</a:t>
            </a:r>
            <a:r>
              <a:rPr lang="ja-JP" altLang="en-US" sz="1100"/>
              <a:t>レコード</a:t>
            </a:r>
            <a:endParaRPr kumimoji="1" lang="ja-JP" altLang="en-US" sz="11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643E491-37A0-4183-D476-576A2C0A5485}"/>
              </a:ext>
            </a:extLst>
          </p:cNvPr>
          <p:cNvSpPr/>
          <p:nvPr/>
        </p:nvSpPr>
        <p:spPr>
          <a:xfrm>
            <a:off x="9226324" y="1407959"/>
            <a:ext cx="1184383" cy="673333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63C1AB22-4308-C56B-81C1-23E8780D2A73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059327" y="2095642"/>
            <a:ext cx="1668428" cy="7903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テキスト ボックス 3081">
            <a:extLst>
              <a:ext uri="{FF2B5EF4-FFF2-40B4-BE49-F238E27FC236}">
                <a16:creationId xmlns:a16="http://schemas.microsoft.com/office/drawing/2014/main" id="{ACDFE3F9-67D3-5035-E3EF-1455549C24EB}"/>
              </a:ext>
            </a:extLst>
          </p:cNvPr>
          <p:cNvSpPr txBox="1"/>
          <p:nvPr/>
        </p:nvSpPr>
        <p:spPr>
          <a:xfrm>
            <a:off x="2221950" y="11522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2"/>
                </a:solidFill>
              </a:rPr>
              <a:t>ページ</a:t>
            </a:r>
          </a:p>
        </p:txBody>
      </p:sp>
      <p:sp>
        <p:nvSpPr>
          <p:cNvPr id="3083" name="テキスト ボックス 3082">
            <a:extLst>
              <a:ext uri="{FF2B5EF4-FFF2-40B4-BE49-F238E27FC236}">
                <a16:creationId xmlns:a16="http://schemas.microsoft.com/office/drawing/2014/main" id="{65615A34-8715-541B-5904-98ADAABBB495}"/>
              </a:ext>
            </a:extLst>
          </p:cNvPr>
          <p:cNvSpPr txBox="1"/>
          <p:nvPr/>
        </p:nvSpPr>
        <p:spPr>
          <a:xfrm>
            <a:off x="802772" y="26512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チャンク</a:t>
            </a:r>
          </a:p>
        </p:txBody>
      </p:sp>
      <p:sp>
        <p:nvSpPr>
          <p:cNvPr id="3100" name="正方形/長方形 3099">
            <a:extLst>
              <a:ext uri="{FF2B5EF4-FFF2-40B4-BE49-F238E27FC236}">
                <a16:creationId xmlns:a16="http://schemas.microsoft.com/office/drawing/2014/main" id="{1BB06808-C70B-37A7-F712-D1EAE418C999}"/>
              </a:ext>
            </a:extLst>
          </p:cNvPr>
          <p:cNvSpPr/>
          <p:nvPr/>
        </p:nvSpPr>
        <p:spPr>
          <a:xfrm>
            <a:off x="7968820" y="2885985"/>
            <a:ext cx="960477" cy="117365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1" name="正方形/長方形 3100">
            <a:extLst>
              <a:ext uri="{FF2B5EF4-FFF2-40B4-BE49-F238E27FC236}">
                <a16:creationId xmlns:a16="http://schemas.microsoft.com/office/drawing/2014/main" id="{E9BB923B-EF98-935D-0CDD-5B83EED4D79A}"/>
              </a:ext>
            </a:extLst>
          </p:cNvPr>
          <p:cNvSpPr/>
          <p:nvPr/>
        </p:nvSpPr>
        <p:spPr>
          <a:xfrm>
            <a:off x="9226324" y="2877325"/>
            <a:ext cx="1184383" cy="673333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2" name="三角形 3101">
            <a:extLst>
              <a:ext uri="{FF2B5EF4-FFF2-40B4-BE49-F238E27FC236}">
                <a16:creationId xmlns:a16="http://schemas.microsoft.com/office/drawing/2014/main" id="{07E90CFE-7881-2D46-68A5-E10CA9EE7907}"/>
              </a:ext>
            </a:extLst>
          </p:cNvPr>
          <p:cNvSpPr/>
          <p:nvPr/>
        </p:nvSpPr>
        <p:spPr>
          <a:xfrm rot="5400000">
            <a:off x="6556870" y="2791720"/>
            <a:ext cx="1932317" cy="14922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03" name="図 3102">
            <a:extLst>
              <a:ext uri="{FF2B5EF4-FFF2-40B4-BE49-F238E27FC236}">
                <a16:creationId xmlns:a16="http://schemas.microsoft.com/office/drawing/2014/main" id="{27F17075-E201-1AE3-47A1-B4E83624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495" y="2359895"/>
            <a:ext cx="1012870" cy="1012870"/>
          </a:xfrm>
          <a:prstGeom prst="rect">
            <a:avLst/>
          </a:prstGeom>
        </p:spPr>
      </p:pic>
      <p:sp>
        <p:nvSpPr>
          <p:cNvPr id="3104" name="右中かっこ 3103">
            <a:extLst>
              <a:ext uri="{FF2B5EF4-FFF2-40B4-BE49-F238E27FC236}">
                <a16:creationId xmlns:a16="http://schemas.microsoft.com/office/drawing/2014/main" id="{523EBFB3-6BD8-5E0A-CE30-B96F0FAD93E3}"/>
              </a:ext>
            </a:extLst>
          </p:cNvPr>
          <p:cNvSpPr/>
          <p:nvPr/>
        </p:nvSpPr>
        <p:spPr>
          <a:xfrm>
            <a:off x="10670233" y="1416619"/>
            <a:ext cx="326229" cy="2791308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5" name="テキスト ボックス 3104">
            <a:extLst>
              <a:ext uri="{FF2B5EF4-FFF2-40B4-BE49-F238E27FC236}">
                <a16:creationId xmlns:a16="http://schemas.microsoft.com/office/drawing/2014/main" id="{E43DD9A5-CB43-3D8F-1B9F-D60CA84A97DD}"/>
              </a:ext>
            </a:extLst>
          </p:cNvPr>
          <p:cNvSpPr txBox="1"/>
          <p:nvPr/>
        </p:nvSpPr>
        <p:spPr>
          <a:xfrm>
            <a:off x="11224730" y="3362121"/>
            <a:ext cx="7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LLM</a:t>
            </a:r>
            <a:endParaRPr kumimoji="1" lang="ja-JP" altLang="en-US" sz="1400"/>
          </a:p>
        </p:txBody>
      </p:sp>
      <p:sp>
        <p:nvSpPr>
          <p:cNvPr id="3107" name="正方形/長方形 3106">
            <a:extLst>
              <a:ext uri="{FF2B5EF4-FFF2-40B4-BE49-F238E27FC236}">
                <a16:creationId xmlns:a16="http://schemas.microsoft.com/office/drawing/2014/main" id="{FB850054-5204-85DB-1044-7C67E9F47CA6}"/>
              </a:ext>
            </a:extLst>
          </p:cNvPr>
          <p:cNvSpPr/>
          <p:nvPr/>
        </p:nvSpPr>
        <p:spPr>
          <a:xfrm>
            <a:off x="3321705" y="1340664"/>
            <a:ext cx="2626376" cy="2991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8" name="テキスト ボックス 3107">
            <a:extLst>
              <a:ext uri="{FF2B5EF4-FFF2-40B4-BE49-F238E27FC236}">
                <a16:creationId xmlns:a16="http://schemas.microsoft.com/office/drawing/2014/main" id="{68A5E089-B42E-73E1-ACAC-E673C2DF2E79}"/>
              </a:ext>
            </a:extLst>
          </p:cNvPr>
          <p:cNvSpPr txBox="1"/>
          <p:nvPr/>
        </p:nvSpPr>
        <p:spPr>
          <a:xfrm>
            <a:off x="4097618" y="10214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u="sng"/>
              <a:t>インデックス</a:t>
            </a:r>
          </a:p>
        </p:txBody>
      </p:sp>
      <p:sp>
        <p:nvSpPr>
          <p:cNvPr id="3113" name="テキスト ボックス 3112">
            <a:extLst>
              <a:ext uri="{FF2B5EF4-FFF2-40B4-BE49-F238E27FC236}">
                <a16:creationId xmlns:a16="http://schemas.microsoft.com/office/drawing/2014/main" id="{5C29CEF3-DD63-941A-4DF5-C8B574928F14}"/>
              </a:ext>
            </a:extLst>
          </p:cNvPr>
          <p:cNvSpPr txBox="1"/>
          <p:nvPr/>
        </p:nvSpPr>
        <p:spPr>
          <a:xfrm rot="5400000">
            <a:off x="4258976" y="4034452"/>
            <a:ext cx="54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/>
              <a:t>・・</a:t>
            </a:r>
          </a:p>
        </p:txBody>
      </p:sp>
    </p:spTree>
    <p:extLst>
      <p:ext uri="{BB962C8B-B14F-4D97-AF65-F5344CB8AC3E}">
        <p14:creationId xmlns:p14="http://schemas.microsoft.com/office/powerpoint/2010/main" val="36392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80FE5-5A37-2DBC-41AF-574229795E1E}"/>
              </a:ext>
            </a:extLst>
          </p:cNvPr>
          <p:cNvSpPr txBox="1"/>
          <p:nvPr/>
        </p:nvSpPr>
        <p:spPr>
          <a:xfrm>
            <a:off x="114841" y="103491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今回作成した</a:t>
            </a:r>
            <a:r>
              <a:rPr kumimoji="1" lang="ja-JP" altLang="en-US"/>
              <a:t>マルチモーダル</a:t>
            </a:r>
            <a:r>
              <a:rPr kumimoji="1" lang="en-US" altLang="ja-JP" dirty="0"/>
              <a:t>RAG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9493F2-C0EC-EEF5-D326-1577FDBE994A}"/>
              </a:ext>
            </a:extLst>
          </p:cNvPr>
          <p:cNvSpPr/>
          <p:nvPr/>
        </p:nvSpPr>
        <p:spPr>
          <a:xfrm>
            <a:off x="1593853" y="1034487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03D3FB-7D0C-C5E3-E73C-F6F697951DB2}"/>
              </a:ext>
            </a:extLst>
          </p:cNvPr>
          <p:cNvSpPr/>
          <p:nvPr/>
        </p:nvSpPr>
        <p:spPr>
          <a:xfrm>
            <a:off x="1593853" y="2265393"/>
            <a:ext cx="1909634" cy="1085645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F811F-2065-893E-4F81-6E9F78553602}"/>
              </a:ext>
            </a:extLst>
          </p:cNvPr>
          <p:cNvSpPr/>
          <p:nvPr/>
        </p:nvSpPr>
        <p:spPr>
          <a:xfrm>
            <a:off x="1678837" y="2342390"/>
            <a:ext cx="1742049" cy="93888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981DBD-42C8-51D0-053A-07768C3DDD8F}"/>
              </a:ext>
            </a:extLst>
          </p:cNvPr>
          <p:cNvSpPr/>
          <p:nvPr/>
        </p:nvSpPr>
        <p:spPr>
          <a:xfrm>
            <a:off x="1945796" y="3521605"/>
            <a:ext cx="1191182" cy="1509366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0B8C8F-1FF5-AC60-9AC5-FFCA84D200FC}"/>
              </a:ext>
            </a:extLst>
          </p:cNvPr>
          <p:cNvSpPr/>
          <p:nvPr/>
        </p:nvSpPr>
        <p:spPr>
          <a:xfrm>
            <a:off x="2073203" y="3607852"/>
            <a:ext cx="933221" cy="219784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5A831D-44E2-6FAE-5898-31824D56E689}"/>
              </a:ext>
            </a:extLst>
          </p:cNvPr>
          <p:cNvSpPr/>
          <p:nvPr/>
        </p:nvSpPr>
        <p:spPr>
          <a:xfrm>
            <a:off x="1945796" y="5138057"/>
            <a:ext cx="1191182" cy="1509366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552E712-49D8-50C6-211B-F59FD6626D04}"/>
              </a:ext>
            </a:extLst>
          </p:cNvPr>
          <p:cNvSpPr/>
          <p:nvPr/>
        </p:nvSpPr>
        <p:spPr>
          <a:xfrm>
            <a:off x="2073203" y="5892740"/>
            <a:ext cx="933221" cy="861769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A652AF-F59B-5A43-104E-2558F25DED99}"/>
              </a:ext>
            </a:extLst>
          </p:cNvPr>
          <p:cNvSpPr/>
          <p:nvPr/>
        </p:nvSpPr>
        <p:spPr>
          <a:xfrm>
            <a:off x="9680" y="1806295"/>
            <a:ext cx="1025243" cy="9429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PowerPoint</a:t>
            </a:r>
            <a:r>
              <a:rPr kumimoji="1" lang="ja-JP" altLang="en-US" sz="1200">
                <a:solidFill>
                  <a:schemeClr val="tx1"/>
                </a:solidFill>
              </a:rPr>
              <a:t>系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912C67-93E5-6139-08E2-C41A0E0AED14}"/>
              </a:ext>
            </a:extLst>
          </p:cNvPr>
          <p:cNvSpPr/>
          <p:nvPr/>
        </p:nvSpPr>
        <p:spPr>
          <a:xfrm>
            <a:off x="-58127" y="4706773"/>
            <a:ext cx="1025243" cy="8617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Word</a:t>
            </a:r>
            <a:r>
              <a:rPr kumimoji="1" lang="ja-JP" altLang="en-US" sz="1200">
                <a:solidFill>
                  <a:schemeClr val="tx1"/>
                </a:solidFill>
              </a:rPr>
              <a:t>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A926F8-DC94-C0AD-0C31-1A641A2649E2}"/>
              </a:ext>
            </a:extLst>
          </p:cNvPr>
          <p:cNvSpPr txBox="1"/>
          <p:nvPr/>
        </p:nvSpPr>
        <p:spPr>
          <a:xfrm>
            <a:off x="1711742" y="126351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チャンク</a:t>
            </a:r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/>
              <a:t>= </a:t>
            </a:r>
            <a:r>
              <a:rPr kumimoji="1" lang="ja-JP" altLang="en-US" sz="1400">
                <a:solidFill>
                  <a:schemeClr val="accent2"/>
                </a:solidFill>
              </a:rPr>
              <a:t>ページ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2FAAF6-6AF3-DC75-0784-C3946AD6BA75}"/>
              </a:ext>
            </a:extLst>
          </p:cNvPr>
          <p:cNvSpPr txBox="1"/>
          <p:nvPr/>
        </p:nvSpPr>
        <p:spPr>
          <a:xfrm>
            <a:off x="1291667" y="3464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2"/>
                </a:solidFill>
              </a:rPr>
              <a:t>ページ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F45AD0-1A92-DE6B-106E-6705FB1DD2B2}"/>
              </a:ext>
            </a:extLst>
          </p:cNvPr>
          <p:cNvSpPr txBox="1"/>
          <p:nvPr/>
        </p:nvSpPr>
        <p:spPr>
          <a:xfrm>
            <a:off x="2073203" y="37765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チャンク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D275085-4A5A-8168-FF13-01B000A6107C}"/>
              </a:ext>
            </a:extLst>
          </p:cNvPr>
          <p:cNvSpPr/>
          <p:nvPr/>
        </p:nvSpPr>
        <p:spPr>
          <a:xfrm>
            <a:off x="4112401" y="3993339"/>
            <a:ext cx="1736373" cy="21978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935840-CE6C-B176-FE95-FE9E48F039E7}"/>
              </a:ext>
            </a:extLst>
          </p:cNvPr>
          <p:cNvSpPr/>
          <p:nvPr/>
        </p:nvSpPr>
        <p:spPr>
          <a:xfrm>
            <a:off x="4295831" y="4228689"/>
            <a:ext cx="1347762" cy="42626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ページ画像の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要約文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0090C74-6E26-04F2-514C-8188ED072B6E}"/>
              </a:ext>
            </a:extLst>
          </p:cNvPr>
          <p:cNvSpPr/>
          <p:nvPr/>
        </p:nvSpPr>
        <p:spPr>
          <a:xfrm>
            <a:off x="4295831" y="4906792"/>
            <a:ext cx="1347762" cy="42626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E878D5B-6473-61C1-A366-9E384D0BB52B}"/>
              </a:ext>
            </a:extLst>
          </p:cNvPr>
          <p:cNvSpPr/>
          <p:nvPr/>
        </p:nvSpPr>
        <p:spPr>
          <a:xfrm>
            <a:off x="4085964" y="1744265"/>
            <a:ext cx="1736373" cy="15860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6258F45-711E-71A5-A1F9-E796BB588AE1}"/>
              </a:ext>
            </a:extLst>
          </p:cNvPr>
          <p:cNvSpPr/>
          <p:nvPr/>
        </p:nvSpPr>
        <p:spPr>
          <a:xfrm>
            <a:off x="4269394" y="2012272"/>
            <a:ext cx="1347762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3B7DEC7-B712-32AD-F872-2F72C87A3DA4}"/>
              </a:ext>
            </a:extLst>
          </p:cNvPr>
          <p:cNvSpPr/>
          <p:nvPr/>
        </p:nvSpPr>
        <p:spPr>
          <a:xfrm>
            <a:off x="4269394" y="2714414"/>
            <a:ext cx="1347762" cy="426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OCR</a:t>
            </a:r>
            <a:r>
              <a:rPr kumimoji="1" lang="ja-JP" altLang="en-US" sz="1200">
                <a:solidFill>
                  <a:schemeClr val="tx1"/>
                </a:solidFill>
              </a:rPr>
              <a:t>テキストの</a:t>
            </a:r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AC8994F-FCBD-A981-8DD9-A392DB50D803}"/>
              </a:ext>
            </a:extLst>
          </p:cNvPr>
          <p:cNvSpPr/>
          <p:nvPr/>
        </p:nvSpPr>
        <p:spPr>
          <a:xfrm>
            <a:off x="4295831" y="5590361"/>
            <a:ext cx="1347762" cy="42626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ページ画像の</a:t>
            </a:r>
            <a:r>
              <a:rPr kumimoji="1" lang="en-US" altLang="ja-JP" sz="1200" dirty="0">
                <a:solidFill>
                  <a:schemeClr val="tx1"/>
                </a:solidFill>
              </a:rPr>
              <a:t>Embedding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E70882-3E0F-52A5-7AD1-03A4A6D6168B}"/>
              </a:ext>
            </a:extLst>
          </p:cNvPr>
          <p:cNvSpPr txBox="1"/>
          <p:nvPr/>
        </p:nvSpPr>
        <p:spPr>
          <a:xfrm>
            <a:off x="5670566" y="56496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検索用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F24064-A656-2EA5-5535-A1AEB5D09B68}"/>
              </a:ext>
            </a:extLst>
          </p:cNvPr>
          <p:cNvSpPr txBox="1"/>
          <p:nvPr/>
        </p:nvSpPr>
        <p:spPr>
          <a:xfrm>
            <a:off x="5670566" y="49795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回答生成用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5A00E1F-AA2A-B1E0-AF37-5193AF6C4018}"/>
              </a:ext>
            </a:extLst>
          </p:cNvPr>
          <p:cNvSpPr txBox="1"/>
          <p:nvPr/>
        </p:nvSpPr>
        <p:spPr>
          <a:xfrm>
            <a:off x="5670566" y="42723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検索用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A23001-BC02-79DA-47C8-03C45E16CCA0}"/>
              </a:ext>
            </a:extLst>
          </p:cNvPr>
          <p:cNvSpPr txBox="1"/>
          <p:nvPr/>
        </p:nvSpPr>
        <p:spPr>
          <a:xfrm>
            <a:off x="4189349" y="373172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ページ画像レコード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D38F39D-517F-B2A1-CDA5-4B4539CF83E9}"/>
              </a:ext>
            </a:extLst>
          </p:cNvPr>
          <p:cNvSpPr txBox="1"/>
          <p:nvPr/>
        </p:nvSpPr>
        <p:spPr>
          <a:xfrm>
            <a:off x="4029664" y="1451484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テキストチャンクレコード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44B743F-4914-6A25-54CE-A9BF1973B109}"/>
              </a:ext>
            </a:extLst>
          </p:cNvPr>
          <p:cNvSpPr txBox="1"/>
          <p:nvPr/>
        </p:nvSpPr>
        <p:spPr>
          <a:xfrm>
            <a:off x="5644129" y="209967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回答</a:t>
            </a:r>
            <a:r>
              <a:rPr kumimoji="1" lang="en-US" altLang="ja-JP" sz="1400" dirty="0"/>
              <a:t>/</a:t>
            </a:r>
            <a:r>
              <a:rPr kumimoji="1" lang="ja-JP" altLang="en-US" sz="1400"/>
              <a:t>検索用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606B52-EEE0-CAB8-2573-F223B96F664B}"/>
              </a:ext>
            </a:extLst>
          </p:cNvPr>
          <p:cNvSpPr txBox="1"/>
          <p:nvPr/>
        </p:nvSpPr>
        <p:spPr>
          <a:xfrm>
            <a:off x="5644129" y="27941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検索用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D3F8CB5-2194-45E3-23B1-19A206461E16}"/>
              </a:ext>
            </a:extLst>
          </p:cNvPr>
          <p:cNvSpPr/>
          <p:nvPr/>
        </p:nvSpPr>
        <p:spPr>
          <a:xfrm>
            <a:off x="3744605" y="1349512"/>
            <a:ext cx="3008059" cy="5273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A0EA3A-0619-74C2-E6A0-6669F0C8BC67}"/>
              </a:ext>
            </a:extLst>
          </p:cNvPr>
          <p:cNvSpPr txBox="1"/>
          <p:nvPr/>
        </p:nvSpPr>
        <p:spPr>
          <a:xfrm>
            <a:off x="4771523" y="105757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u="sng"/>
              <a:t>インデックス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3FA45D6-38CF-FC0E-C223-9AEAB8570C40}"/>
              </a:ext>
            </a:extLst>
          </p:cNvPr>
          <p:cNvSpPr txBox="1"/>
          <p:nvPr/>
        </p:nvSpPr>
        <p:spPr>
          <a:xfrm rot="5400000">
            <a:off x="4643644" y="3371609"/>
            <a:ext cx="54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/>
              <a:t>・・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36A9A9-5AF5-CC8D-E75D-48FFF00FD6A7}"/>
              </a:ext>
            </a:extLst>
          </p:cNvPr>
          <p:cNvSpPr txBox="1"/>
          <p:nvPr/>
        </p:nvSpPr>
        <p:spPr>
          <a:xfrm rot="5400000">
            <a:off x="4643644" y="6285251"/>
            <a:ext cx="545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/>
              <a:t>・・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A4D7DE3-6595-DF21-9095-06595567962C}"/>
              </a:ext>
            </a:extLst>
          </p:cNvPr>
          <p:cNvSpPr/>
          <p:nvPr/>
        </p:nvSpPr>
        <p:spPr>
          <a:xfrm>
            <a:off x="412210" y="575918"/>
            <a:ext cx="7234909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チャンク＆インデックス作成</a:t>
            </a:r>
            <a:r>
              <a:rPr kumimoji="1" lang="en-US" altLang="ja-JP" sz="1200" dirty="0">
                <a:solidFill>
                  <a:schemeClr val="tx1"/>
                </a:solidFill>
              </a:rPr>
              <a:t> / </a:t>
            </a:r>
            <a:r>
              <a:rPr kumimoji="1" lang="ja-JP" altLang="en-US" sz="120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78574818-80AB-E1DD-A36C-6A05A5FF047C}"/>
              </a:ext>
            </a:extLst>
          </p:cNvPr>
          <p:cNvSpPr/>
          <p:nvPr/>
        </p:nvSpPr>
        <p:spPr>
          <a:xfrm rot="10800000">
            <a:off x="1064356" y="1057578"/>
            <a:ext cx="215996" cy="2311416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中かっこ 57">
            <a:extLst>
              <a:ext uri="{FF2B5EF4-FFF2-40B4-BE49-F238E27FC236}">
                <a16:creationId xmlns:a16="http://schemas.microsoft.com/office/drawing/2014/main" id="{0A8E5A6F-C10D-3829-FC16-5D6D8FEB5E02}"/>
              </a:ext>
            </a:extLst>
          </p:cNvPr>
          <p:cNvSpPr/>
          <p:nvPr/>
        </p:nvSpPr>
        <p:spPr>
          <a:xfrm rot="10800000">
            <a:off x="1064356" y="3551064"/>
            <a:ext cx="215996" cy="3162033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三角形 62">
            <a:extLst>
              <a:ext uri="{FF2B5EF4-FFF2-40B4-BE49-F238E27FC236}">
                <a16:creationId xmlns:a16="http://schemas.microsoft.com/office/drawing/2014/main" id="{7015532E-880D-854B-BC2B-988D16496599}"/>
              </a:ext>
            </a:extLst>
          </p:cNvPr>
          <p:cNvSpPr/>
          <p:nvPr/>
        </p:nvSpPr>
        <p:spPr>
          <a:xfrm rot="5400000">
            <a:off x="6560817" y="3544260"/>
            <a:ext cx="1932317" cy="14922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92FBE5-36DC-7E08-683E-CEF958646B25}"/>
              </a:ext>
            </a:extLst>
          </p:cNvPr>
          <p:cNvSpPr txBox="1"/>
          <p:nvPr/>
        </p:nvSpPr>
        <p:spPr>
          <a:xfrm>
            <a:off x="6927053" y="4807144"/>
            <a:ext cx="1326282" cy="1905953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テキストや画像を区別せずフラットに検索</a:t>
            </a:r>
            <a:endParaRPr kumimoji="1" lang="en-US" altLang="ja-JP" sz="1100" dirty="0"/>
          </a:p>
          <a:p>
            <a:r>
              <a:rPr lang="ja-JP" altLang="en-US" sz="1100"/>
              <a:t>→</a:t>
            </a:r>
            <a:endParaRPr lang="en-US" altLang="ja-JP" sz="1100" dirty="0"/>
          </a:p>
          <a:p>
            <a:r>
              <a:rPr kumimoji="1" lang="ja-JP" altLang="en-US" sz="1100"/>
              <a:t>テキストのインデックスレコードと画像のインデックスレコードは</a:t>
            </a:r>
            <a:r>
              <a:rPr kumimoji="1" lang="ja-JP" altLang="en-US" sz="1100" b="1" u="sng"/>
              <a:t>一致するとは限らない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147AF20-EF4C-F28B-74EA-F73FF2DC2204}"/>
              </a:ext>
            </a:extLst>
          </p:cNvPr>
          <p:cNvSpPr txBox="1"/>
          <p:nvPr/>
        </p:nvSpPr>
        <p:spPr>
          <a:xfrm>
            <a:off x="6297632" y="1068991"/>
            <a:ext cx="1105315" cy="476726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インデックスは共通</a:t>
            </a: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EB8EE21-EC44-1C17-D21C-C45C7ABF8245}"/>
              </a:ext>
            </a:extLst>
          </p:cNvPr>
          <p:cNvGrpSpPr/>
          <p:nvPr/>
        </p:nvGrpSpPr>
        <p:grpSpPr>
          <a:xfrm>
            <a:off x="8726440" y="1545717"/>
            <a:ext cx="1519764" cy="2707554"/>
            <a:chOff x="8494442" y="1445532"/>
            <a:chExt cx="1577592" cy="2810578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BD96DC0-941B-AB5F-91AA-1FDE60BE0385}"/>
                </a:ext>
              </a:extLst>
            </p:cNvPr>
            <p:cNvSpPr/>
            <p:nvPr/>
          </p:nvSpPr>
          <p:spPr>
            <a:xfrm>
              <a:off x="8494442" y="1445532"/>
              <a:ext cx="1577592" cy="2810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51F47285-1EF9-FCB2-B9EE-A5D4860C9BF5}"/>
                </a:ext>
              </a:extLst>
            </p:cNvPr>
            <p:cNvSpPr/>
            <p:nvPr/>
          </p:nvSpPr>
          <p:spPr>
            <a:xfrm>
              <a:off x="8584000" y="1738789"/>
              <a:ext cx="1343598" cy="30433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OCR</a:t>
              </a:r>
              <a:r>
                <a:rPr kumimoji="1" lang="ja-JP" altLang="en-US" sz="1200" b="1">
                  <a:solidFill>
                    <a:schemeClr val="tx1"/>
                  </a:solidFill>
                </a:rPr>
                <a:t>テキスト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5BA37EF-3626-E23D-2E35-5E46644046DE}"/>
                </a:ext>
              </a:extLst>
            </p:cNvPr>
            <p:cNvSpPr/>
            <p:nvPr/>
          </p:nvSpPr>
          <p:spPr>
            <a:xfrm>
              <a:off x="8583999" y="2189982"/>
              <a:ext cx="1343599" cy="45007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bg1">
                      <a:lumMod val="85000"/>
                    </a:schemeClr>
                  </a:solidFill>
                </a:rPr>
                <a:t>OCR</a:t>
              </a:r>
              <a:r>
                <a:rPr kumimoji="1" lang="ja-JP" altLang="en-US" sz="1200">
                  <a:solidFill>
                    <a:schemeClr val="bg1">
                      <a:lumMod val="85000"/>
                    </a:schemeClr>
                  </a:solidFill>
                </a:rPr>
                <a:t>テキストの</a:t>
              </a:r>
              <a:r>
                <a:rPr kumimoji="1" lang="en-US" altLang="ja-JP" sz="1200" dirty="0">
                  <a:solidFill>
                    <a:schemeClr val="bg1">
                      <a:lumMod val="85000"/>
                    </a:schemeClr>
                  </a:solidFill>
                </a:rPr>
                <a:t>Embedding</a:t>
              </a:r>
              <a:endParaRPr kumimoji="1" lang="ja-JP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C95805FC-05F5-3A6F-7887-B4CFEE45418E}"/>
              </a:ext>
            </a:extLst>
          </p:cNvPr>
          <p:cNvGrpSpPr/>
          <p:nvPr/>
        </p:nvGrpSpPr>
        <p:grpSpPr>
          <a:xfrm>
            <a:off x="8427974" y="4646821"/>
            <a:ext cx="2209879" cy="1452547"/>
            <a:chOff x="8454812" y="4554786"/>
            <a:chExt cx="2460556" cy="161731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F9029D64-12E0-AA61-5020-72718721BEE0}"/>
                </a:ext>
              </a:extLst>
            </p:cNvPr>
            <p:cNvSpPr/>
            <p:nvPr/>
          </p:nvSpPr>
          <p:spPr>
            <a:xfrm>
              <a:off x="8454812" y="4845977"/>
              <a:ext cx="2460556" cy="1326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35247E7-174B-9792-B5D2-71139D0292EF}"/>
                </a:ext>
              </a:extLst>
            </p:cNvPr>
            <p:cNvSpPr/>
            <p:nvPr/>
          </p:nvSpPr>
          <p:spPr>
            <a:xfrm>
              <a:off x="8621315" y="4945852"/>
              <a:ext cx="2159509" cy="304333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bg1">
                      <a:lumMod val="85000"/>
                    </a:schemeClr>
                  </a:solidFill>
                </a:rPr>
                <a:t>ページ画像の要約文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40DC3CE-F135-1154-A8AA-4617AA8280CC}"/>
                </a:ext>
              </a:extLst>
            </p:cNvPr>
            <p:cNvSpPr/>
            <p:nvPr/>
          </p:nvSpPr>
          <p:spPr>
            <a:xfrm>
              <a:off x="8621314" y="5363444"/>
              <a:ext cx="2159509" cy="30433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OCR</a:t>
              </a:r>
              <a:r>
                <a:rPr kumimoji="1" lang="ja-JP" altLang="en-US" sz="1200" b="1">
                  <a:solidFill>
                    <a:schemeClr val="tx1"/>
                  </a:solidFill>
                </a:rPr>
                <a:t>テキスト</a:t>
              </a: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3AF3FE5-1C55-0067-9E26-F1874E288609}"/>
                </a:ext>
              </a:extLst>
            </p:cNvPr>
            <p:cNvSpPr/>
            <p:nvPr/>
          </p:nvSpPr>
          <p:spPr>
            <a:xfrm>
              <a:off x="8621314" y="5781036"/>
              <a:ext cx="2159509" cy="304333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bg1">
                      <a:lumMod val="85000"/>
                    </a:schemeClr>
                  </a:solidFill>
                </a:rPr>
                <a:t>ページ画像の</a:t>
              </a:r>
              <a:r>
                <a:rPr kumimoji="1" lang="en-US" altLang="ja-JP" sz="1200" dirty="0">
                  <a:solidFill>
                    <a:schemeClr val="bg1">
                      <a:lumMod val="85000"/>
                    </a:schemeClr>
                  </a:solidFill>
                </a:rPr>
                <a:t>Embedding</a:t>
              </a:r>
              <a:endParaRPr kumimoji="1" lang="ja-JP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ED5B908-9970-FF0D-57EE-0551FBF12A46}"/>
                </a:ext>
              </a:extLst>
            </p:cNvPr>
            <p:cNvSpPr/>
            <p:nvPr/>
          </p:nvSpPr>
          <p:spPr>
            <a:xfrm>
              <a:off x="8605334" y="4554786"/>
              <a:ext cx="2159510" cy="30433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>
                  <a:solidFill>
                    <a:schemeClr val="tx1"/>
                  </a:solidFill>
                </a:rPr>
                <a:t>ページ全体の画像</a:t>
              </a:r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9D6761-05C3-4B05-2B21-9AF3DB98C9A8}"/>
              </a:ext>
            </a:extLst>
          </p:cNvPr>
          <p:cNvSpPr/>
          <p:nvPr/>
        </p:nvSpPr>
        <p:spPr>
          <a:xfrm>
            <a:off x="7898005" y="575918"/>
            <a:ext cx="3956642" cy="2939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回答生成</a:t>
            </a:r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7911C982-35D2-15FF-632C-05EAC198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788" y="3321769"/>
            <a:ext cx="1012870" cy="1012870"/>
          </a:xfrm>
          <a:prstGeom prst="rect">
            <a:avLst/>
          </a:prstGeom>
        </p:spPr>
      </p:pic>
      <p:sp>
        <p:nvSpPr>
          <p:cNvPr id="79" name="右中かっこ 78">
            <a:extLst>
              <a:ext uri="{FF2B5EF4-FFF2-40B4-BE49-F238E27FC236}">
                <a16:creationId xmlns:a16="http://schemas.microsoft.com/office/drawing/2014/main" id="{88479281-51F5-4F0E-4E1A-4DDA603E3EBC}"/>
              </a:ext>
            </a:extLst>
          </p:cNvPr>
          <p:cNvSpPr/>
          <p:nvPr/>
        </p:nvSpPr>
        <p:spPr>
          <a:xfrm>
            <a:off x="10724127" y="1553976"/>
            <a:ext cx="309387" cy="4846824"/>
          </a:xfrm>
          <a:prstGeom prst="rightBrace">
            <a:avLst>
              <a:gd name="adj1" fmla="val 4309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137CBA-DDD5-96DE-94E8-564C064A3B61}"/>
              </a:ext>
            </a:extLst>
          </p:cNvPr>
          <p:cNvSpPr txBox="1"/>
          <p:nvPr/>
        </p:nvSpPr>
        <p:spPr>
          <a:xfrm>
            <a:off x="11171896" y="4323995"/>
            <a:ext cx="7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LLM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968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E0954D-BCE6-8932-C2C2-1F50B4F79D51}"/>
              </a:ext>
            </a:extLst>
          </p:cNvPr>
          <p:cNvSpPr txBox="1"/>
          <p:nvPr/>
        </p:nvSpPr>
        <p:spPr>
          <a:xfrm>
            <a:off x="644978" y="618339"/>
            <a:ext cx="105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チャンクテキスト</a:t>
            </a:r>
            <a:r>
              <a:rPr kumimoji="1" lang="en-US" altLang="ja-JP" dirty="0"/>
              <a:t> </a:t>
            </a:r>
            <a:r>
              <a:rPr kumimoji="1" lang="ja-JP" altLang="en-US"/>
              <a:t>が</a:t>
            </a:r>
            <a:r>
              <a:rPr kumimoji="1" lang="en-US" altLang="ja-JP" dirty="0"/>
              <a:t>Retri</a:t>
            </a:r>
            <a:r>
              <a:rPr lang="en-US" altLang="ja-JP" dirty="0"/>
              <a:t>e</a:t>
            </a:r>
            <a:r>
              <a:rPr kumimoji="1" lang="en-US" altLang="ja-JP" dirty="0"/>
              <a:t>ve</a:t>
            </a:r>
            <a:r>
              <a:rPr kumimoji="1" lang="ja-JP" altLang="en-US"/>
              <a:t>されたとき　→</a:t>
            </a:r>
            <a:r>
              <a:rPr kumimoji="1" lang="en-US" altLang="ja-JP" dirty="0"/>
              <a:t>   </a:t>
            </a:r>
            <a:r>
              <a:rPr kumimoji="1" lang="ja-JP" altLang="en-US"/>
              <a:t>該当部分のページ画像は</a:t>
            </a:r>
            <a:r>
              <a:rPr lang="en-US" altLang="ja-JP" dirty="0"/>
              <a:t>Retrieve</a:t>
            </a:r>
            <a:r>
              <a:rPr lang="ja-JP" altLang="en-US"/>
              <a:t>されるとは限らない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237E82-A0EE-BE80-8A1B-1B92975BB036}"/>
              </a:ext>
            </a:extLst>
          </p:cNvPr>
          <p:cNvSpPr txBox="1"/>
          <p:nvPr/>
        </p:nvSpPr>
        <p:spPr>
          <a:xfrm>
            <a:off x="644978" y="1348662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ページ画像</a:t>
            </a:r>
            <a:r>
              <a:rPr kumimoji="1" lang="en-US" altLang="ja-JP" b="1" u="sng" dirty="0"/>
              <a:t> </a:t>
            </a:r>
            <a:r>
              <a:rPr kumimoji="1" lang="ja-JP" altLang="en-US"/>
              <a:t>が</a:t>
            </a:r>
            <a:r>
              <a:rPr kumimoji="1" lang="en-US" altLang="ja-JP" dirty="0"/>
              <a:t>Retri</a:t>
            </a:r>
            <a:r>
              <a:rPr lang="en-US" altLang="ja-JP" dirty="0"/>
              <a:t>e</a:t>
            </a:r>
            <a:r>
              <a:rPr kumimoji="1" lang="en-US" altLang="ja-JP" dirty="0"/>
              <a:t>ve</a:t>
            </a:r>
            <a:r>
              <a:rPr kumimoji="1" lang="ja-JP" altLang="en-US"/>
              <a:t>されたとき　→</a:t>
            </a:r>
            <a:r>
              <a:rPr kumimoji="1" lang="en-US" altLang="ja-JP" dirty="0"/>
              <a:t>   </a:t>
            </a:r>
            <a:r>
              <a:rPr kumimoji="1" lang="ja-JP" altLang="en-US"/>
              <a:t>必ず</a:t>
            </a:r>
            <a:r>
              <a:rPr kumimoji="1" lang="en-US" altLang="ja-JP" dirty="0"/>
              <a:t>OCR</a:t>
            </a:r>
            <a:r>
              <a:rPr kumimoji="1" lang="ja-JP" altLang="en-US"/>
              <a:t>テキスト</a:t>
            </a:r>
            <a:r>
              <a:rPr lang="ja-JP" altLang="en-US"/>
              <a:t>とセットになる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B2291-2AF2-1AC7-CD7B-DF3BDF318B10}"/>
              </a:ext>
            </a:extLst>
          </p:cNvPr>
          <p:cNvSpPr txBox="1"/>
          <p:nvPr/>
        </p:nvSpPr>
        <p:spPr>
          <a:xfrm>
            <a:off x="1225187" y="2767605"/>
            <a:ext cx="701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チャンクテキストが</a:t>
            </a:r>
            <a:r>
              <a:rPr kumimoji="1" lang="en-US" altLang="ja-JP" dirty="0" err="1"/>
              <a:t>Retrtive</a:t>
            </a:r>
            <a:r>
              <a:rPr kumimoji="1" lang="ja-JP" altLang="en-US"/>
              <a:t>された場合に、画像も入れたい場合は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739047-0D5D-4896-DA03-3F67A0CACF75}"/>
              </a:ext>
            </a:extLst>
          </p:cNvPr>
          <p:cNvSpPr/>
          <p:nvPr/>
        </p:nvSpPr>
        <p:spPr>
          <a:xfrm>
            <a:off x="2718708" y="3506092"/>
            <a:ext cx="998690" cy="2810661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テキスト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314174-988E-8746-C7CC-BDA3064C4C27}"/>
              </a:ext>
            </a:extLst>
          </p:cNvPr>
          <p:cNvSpPr/>
          <p:nvPr/>
        </p:nvSpPr>
        <p:spPr>
          <a:xfrm>
            <a:off x="3973600" y="3258277"/>
            <a:ext cx="1733236" cy="1044302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ページ画像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FF3E37-F9C5-BF9E-13DA-9EC1589E7C7E}"/>
              </a:ext>
            </a:extLst>
          </p:cNvPr>
          <p:cNvSpPr/>
          <p:nvPr/>
        </p:nvSpPr>
        <p:spPr>
          <a:xfrm>
            <a:off x="3973599" y="4452734"/>
            <a:ext cx="1733235" cy="1056603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30AF40-68BE-536C-B2F6-55AB269F83C5}"/>
              </a:ext>
            </a:extLst>
          </p:cNvPr>
          <p:cNvSpPr txBox="1"/>
          <p:nvPr/>
        </p:nvSpPr>
        <p:spPr>
          <a:xfrm>
            <a:off x="296805" y="123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/>
              <a:t>現状の案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F40DA7-37EB-FD7D-C129-3252634F6E60}"/>
              </a:ext>
            </a:extLst>
          </p:cNvPr>
          <p:cNvSpPr txBox="1"/>
          <p:nvPr/>
        </p:nvSpPr>
        <p:spPr>
          <a:xfrm>
            <a:off x="296805" y="25004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/>
              <a:t>別案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D17FD0-98E3-4AEB-837C-E3D30C8FA805}"/>
              </a:ext>
            </a:extLst>
          </p:cNvPr>
          <p:cNvSpPr/>
          <p:nvPr/>
        </p:nvSpPr>
        <p:spPr>
          <a:xfrm>
            <a:off x="3973599" y="5652884"/>
            <a:ext cx="1733235" cy="1056603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B196D1-EC5E-83E8-1665-20A381115341}"/>
              </a:ext>
            </a:extLst>
          </p:cNvPr>
          <p:cNvSpPr txBox="1"/>
          <p:nvPr/>
        </p:nvSpPr>
        <p:spPr>
          <a:xfrm>
            <a:off x="6096000" y="3863382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テキストチャンクが</a:t>
            </a:r>
            <a:r>
              <a:rPr kumimoji="1" lang="en-US" altLang="ja-JP" dirty="0"/>
              <a:t>3</a:t>
            </a:r>
            <a:r>
              <a:rPr kumimoji="1" lang="ja-JP" altLang="en-US"/>
              <a:t>ページにまたがっている場合は</a:t>
            </a:r>
            <a:endParaRPr kumimoji="1" lang="en-US" altLang="ja-JP" dirty="0"/>
          </a:p>
          <a:p>
            <a:r>
              <a:rPr lang="ja-JP" altLang="en-US"/>
              <a:t>画像</a:t>
            </a:r>
            <a:r>
              <a:rPr lang="en-US" altLang="ja-JP" dirty="0"/>
              <a:t>3</a:t>
            </a:r>
            <a:r>
              <a:rPr lang="ja-JP" altLang="en-US"/>
              <a:t>枚を回答生成に使用する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1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86107</TotalTime>
  <Words>672</Words>
  <Application>Microsoft Macintosh PowerPoint</Application>
  <PresentationFormat>ワイド画面</PresentationFormat>
  <Paragraphs>157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1292</cp:revision>
  <cp:lastPrinted>2024-01-06T13:03:23Z</cp:lastPrinted>
  <dcterms:created xsi:type="dcterms:W3CDTF">2023-10-17T01:16:23Z</dcterms:created>
  <dcterms:modified xsi:type="dcterms:W3CDTF">2024-05-26T00:40:50Z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