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24"/>
  </p:notesMasterIdLst>
  <p:handoutMasterIdLst>
    <p:handoutMasterId r:id="rId25"/>
  </p:handoutMasterIdLst>
  <p:sldIdLst>
    <p:sldId id="283" r:id="rId7"/>
    <p:sldId id="295" r:id="rId8"/>
    <p:sldId id="322" r:id="rId9"/>
    <p:sldId id="323" r:id="rId10"/>
    <p:sldId id="330" r:id="rId11"/>
    <p:sldId id="331" r:id="rId12"/>
    <p:sldId id="332" r:id="rId13"/>
    <p:sldId id="333" r:id="rId14"/>
    <p:sldId id="334" r:id="rId15"/>
    <p:sldId id="325" r:id="rId16"/>
    <p:sldId id="324" r:id="rId17"/>
    <p:sldId id="326" r:id="rId18"/>
    <p:sldId id="327" r:id="rId19"/>
    <p:sldId id="328" r:id="rId20"/>
    <p:sldId id="329" r:id="rId21"/>
    <p:sldId id="320" r:id="rId22"/>
    <p:sldId id="300" r:id="rId2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807" autoAdjust="0"/>
  </p:normalViewPr>
  <p:slideViewPr>
    <p:cSldViewPr>
      <p:cViewPr varScale="1">
        <p:scale>
          <a:sx n="149" d="100"/>
          <a:sy n="149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01.06.22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01.06.22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: Star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6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‹#›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‹#›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cr.edu/~eamonn/LB_Keogh.htm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3.jp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38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88124E16-522A-72D9-12BC-D78C6BBC06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14869"/>
            <a:ext cx="7200800" cy="1616021"/>
          </a:xfr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F92E6-04DF-041B-C6CB-8AE57AA1B2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Data Preprocess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D4CA90-B8FA-5ADE-9A7C-C1C96727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634124-39A6-C1D6-3D38-8B23BE1A3EB7}"/>
              </a:ext>
            </a:extLst>
          </p:cNvPr>
          <p:cNvSpPr txBox="1"/>
          <p:nvPr/>
        </p:nvSpPr>
        <p:spPr>
          <a:xfrm>
            <a:off x="395536" y="1902564"/>
            <a:ext cx="68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Familiar (FN, FU, FP) VS Novel (NN, FP, NU) 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2D72DD-B025-B4B8-6883-0C4BF2FD051C}"/>
              </a:ext>
            </a:extLst>
          </p:cNvPr>
          <p:cNvSpPr txBox="1"/>
          <p:nvPr/>
        </p:nvSpPr>
        <p:spPr>
          <a:xfrm>
            <a:off x="395536" y="141962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Dataset: 1-P-cleaned.fif, 2-P-cleaned.fif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73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D52219-0782-9396-D1BD-2B64484F6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kumimoji="1" lang="en-US" altLang="zh-CN" dirty="0"/>
              <a:t>Principle Component Analysis (PCA) : </a:t>
            </a:r>
            <a:r>
              <a:rPr kumimoji="1" lang="en-US" altLang="zh-CN" dirty="0">
                <a:solidFill>
                  <a:srgbClr val="FF0000"/>
                </a:solidFill>
              </a:rPr>
              <a:t>20 main components</a:t>
            </a:r>
          </a:p>
          <a:p>
            <a:pPr lvl="2" indent="0">
              <a:buNone/>
            </a:pPr>
            <a:r>
              <a:rPr lang="en-US" altLang="zh-CN" sz="1600" dirty="0"/>
              <a:t>1) Normalize all the data points</a:t>
            </a:r>
            <a:br>
              <a:rPr lang="en-US" altLang="zh-CN" sz="1600" dirty="0"/>
            </a:br>
            <a:r>
              <a:rPr lang="en-US" altLang="zh-CN" sz="1600" dirty="0"/>
              <a:t>2) Calculate the covariance matrix </a:t>
            </a:r>
            <a:r>
              <a:rPr lang="en-US" altLang="zh-CN" sz="1600" i="1" dirty="0"/>
              <a:t>X </a:t>
            </a:r>
            <a:r>
              <a:rPr lang="en-US" altLang="zh-CN" sz="1600" dirty="0"/>
              <a:t>of data points</a:t>
            </a:r>
            <a:br>
              <a:rPr lang="en-US" altLang="zh-CN" sz="1600" dirty="0"/>
            </a:br>
            <a:r>
              <a:rPr lang="en-US" altLang="zh-CN" sz="1600" dirty="0"/>
              <a:t>3) Calculate eigenvectors and corresponding eigenvalues</a:t>
            </a:r>
            <a:br>
              <a:rPr lang="en-US" altLang="zh-CN" sz="1600" dirty="0"/>
            </a:br>
            <a:r>
              <a:rPr lang="en-US" altLang="zh-CN" sz="1600" dirty="0"/>
              <a:t>4) Sort the eigenvectors according to their eigenvalues in decreasing order </a:t>
            </a:r>
          </a:p>
          <a:p>
            <a:pPr lvl="2" indent="0">
              <a:buNone/>
            </a:pPr>
            <a:r>
              <a:rPr lang="en-US" altLang="zh-CN" sz="1600" dirty="0"/>
              <a:t>5) choose the first </a:t>
            </a:r>
            <a:r>
              <a:rPr lang="en-US" altLang="zh-CN" sz="1600" i="1" dirty="0"/>
              <a:t>k </a:t>
            </a:r>
            <a:r>
              <a:rPr lang="en-US" altLang="zh-CN" sz="1600" dirty="0"/>
              <a:t>eigenvectors, and that will be the new </a:t>
            </a:r>
            <a:r>
              <a:rPr lang="en-US" altLang="zh-CN" sz="1600" i="1" dirty="0"/>
              <a:t>k </a:t>
            </a:r>
            <a:r>
              <a:rPr lang="en-US" altLang="zh-CN" sz="1600" dirty="0"/>
              <a:t>dimensions </a:t>
            </a:r>
          </a:p>
          <a:p>
            <a:pPr lvl="2" indent="0">
              <a:buNone/>
            </a:pPr>
            <a:r>
              <a:rPr lang="en-US" altLang="zh-CN" sz="1600" dirty="0"/>
              <a:t>6) Transform the original n-dimensional data points into </a:t>
            </a:r>
            <a:r>
              <a:rPr lang="en-US" altLang="zh-CN" sz="1600" i="1" dirty="0"/>
              <a:t>k </a:t>
            </a:r>
            <a:r>
              <a:rPr lang="en-US" altLang="zh-CN" sz="1600" dirty="0"/>
              <a:t>dimensions </a:t>
            </a:r>
          </a:p>
          <a:p>
            <a:pPr marL="1028683" lvl="1" indent="-342900"/>
            <a:r>
              <a:rPr kumimoji="1" lang="en-US" altLang="zh-CN" dirty="0"/>
              <a:t>Train – Test – Validation Split</a:t>
            </a:r>
          </a:p>
          <a:p>
            <a:pPr marL="1485871" lvl="2" indent="-342900"/>
            <a:r>
              <a:rPr kumimoji="1" lang="en-US" altLang="zh-CN" dirty="0"/>
              <a:t>60% Trainset</a:t>
            </a:r>
          </a:p>
          <a:p>
            <a:pPr marL="1943060" lvl="3" indent="-342900"/>
            <a:r>
              <a:rPr kumimoji="1" lang="en-US" altLang="zh-CN" dirty="0"/>
              <a:t>80% for train, 20% for validation</a:t>
            </a:r>
          </a:p>
          <a:p>
            <a:pPr marL="1485871" lvl="2" indent="-342900"/>
            <a:r>
              <a:rPr kumimoji="1" lang="en-US" altLang="zh-CN" dirty="0"/>
              <a:t>40% Test-set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7C2F0-2B62-8E51-B9F2-7FE72A66918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Data Preprocess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70CA110-363B-491B-0099-8B66AAE8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32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形用户界面, 文本, 应用程序&#10;&#10;描述已自动生成">
            <a:extLst>
              <a:ext uri="{FF2B5EF4-FFF2-40B4-BE49-F238E27FC236}">
                <a16:creationId xmlns:a16="http://schemas.microsoft.com/office/drawing/2014/main" id="{6A496A55-6950-4594-350C-BB691A1E78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3"/>
          <a:stretch/>
        </p:blipFill>
        <p:spPr>
          <a:xfrm>
            <a:off x="323528" y="1419622"/>
            <a:ext cx="5490356" cy="1713654"/>
          </a:xfr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5C43D-C4A1-B0E6-2ED4-CDD3A237F84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512A8AC-53D1-5C69-0EC9-3BF69CEF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0069C3-BF53-A125-E266-A46A498CD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24" b="98529" l="9910" r="89910">
                        <a14:foregroundMark x1="24505" y1="32353" x2="24505" y2="32353"/>
                        <a14:foregroundMark x1="24505" y1="32353" x2="34054" y2="22059"/>
                        <a14:foregroundMark x1="34054" y1="22059" x2="41802" y2="26471"/>
                        <a14:foregroundMark x1="41802" y1="26471" x2="52613" y2="23529"/>
                        <a14:foregroundMark x1="52613" y1="23529" x2="59099" y2="33824"/>
                        <a14:foregroundMark x1="59099" y1="33824" x2="60541" y2="41176"/>
                        <a14:foregroundMark x1="21802" y1="14706" x2="23063" y2="63235"/>
                        <a14:foregroundMark x1="23063" y1="63235" x2="28288" y2="98529"/>
                        <a14:foregroundMark x1="28288" y1="98529" x2="45586" y2="63235"/>
                        <a14:foregroundMark x1="45586" y1="63235" x2="58198" y2="75000"/>
                        <a14:foregroundMark x1="58198" y1="75000" x2="69369" y2="22059"/>
                        <a14:foregroundMark x1="69369" y1="22059" x2="68829" y2="2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471" r="31161" b="1"/>
          <a:stretch/>
        </p:blipFill>
        <p:spPr>
          <a:xfrm>
            <a:off x="-828600" y="3219822"/>
            <a:ext cx="5714055" cy="10745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9F60C1-B5FE-20F7-2D75-D732A3A27FD2}"/>
              </a:ext>
            </a:extLst>
          </p:cNvPr>
          <p:cNvSpPr txBox="1"/>
          <p:nvPr/>
        </p:nvSpPr>
        <p:spPr>
          <a:xfrm>
            <a:off x="6191848" y="1371718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 </a:t>
            </a:r>
          </a:p>
          <a:p>
            <a:r>
              <a:rPr kumimoji="1" lang="en-US" altLang="zh-CN" dirty="0"/>
              <a:t>Data points of 20 channels in objects 1 and 2</a:t>
            </a:r>
          </a:p>
          <a:p>
            <a:r>
              <a:rPr kumimoji="1" lang="en-US" altLang="zh-CN" dirty="0"/>
              <a:t>Output:</a:t>
            </a:r>
          </a:p>
          <a:p>
            <a:r>
              <a:rPr kumimoji="1" lang="en-US" altLang="zh-CN" dirty="0"/>
              <a:t>0 (Familiar)</a:t>
            </a:r>
          </a:p>
          <a:p>
            <a:r>
              <a:rPr kumimoji="1" lang="en-US" altLang="zh-CN" dirty="0"/>
              <a:t>1 (Novel)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8272C9-C45A-FEB7-90E3-AD8A9831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226757"/>
            <a:ext cx="2808312" cy="472686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90BE7729-50B4-D63C-D16D-7312BF6EA989}"/>
              </a:ext>
            </a:extLst>
          </p:cNvPr>
          <p:cNvSpPr/>
          <p:nvPr/>
        </p:nvSpPr>
        <p:spPr>
          <a:xfrm>
            <a:off x="1547664" y="4294408"/>
            <a:ext cx="2808312" cy="40503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0ECFE64-7F64-51C5-61A6-2DF19FCFB870}"/>
              </a:ext>
            </a:extLst>
          </p:cNvPr>
          <p:cNvSpPr/>
          <p:nvPr/>
        </p:nvSpPr>
        <p:spPr>
          <a:xfrm>
            <a:off x="4585862" y="4406879"/>
            <a:ext cx="648072" cy="1968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E50DF-09B1-9366-EADB-4EDE800CE3D2}"/>
              </a:ext>
            </a:extLst>
          </p:cNvPr>
          <p:cNvSpPr/>
          <p:nvPr/>
        </p:nvSpPr>
        <p:spPr>
          <a:xfrm>
            <a:off x="5761538" y="3412988"/>
            <a:ext cx="3204024" cy="1627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update gate </a:t>
            </a:r>
            <a:r>
              <a:rPr lang="el-GR" altLang="zh-CN" dirty="0"/>
              <a:t>Γ</a:t>
            </a:r>
            <a:r>
              <a:rPr lang="en-US" altLang="zh-CN" i="1" dirty="0"/>
              <a:t>u </a:t>
            </a:r>
            <a:r>
              <a:rPr lang="en-US" altLang="zh-CN" dirty="0"/>
              <a:t>to measure how mush past should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relevance gate </a:t>
            </a:r>
            <a:r>
              <a:rPr lang="el-GR" altLang="zh-CN" dirty="0"/>
              <a:t>Γ</a:t>
            </a:r>
            <a:r>
              <a:rPr lang="en-US" altLang="zh-CN" i="1" dirty="0"/>
              <a:t>r </a:t>
            </a:r>
            <a:r>
              <a:rPr lang="en-US" altLang="zh-CN" dirty="0"/>
              <a:t>to measure how much past should drop. </a:t>
            </a: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9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表格&#10;&#10;描述已自动生成">
            <a:extLst>
              <a:ext uri="{FF2B5EF4-FFF2-40B4-BE49-F238E27FC236}">
                <a16:creationId xmlns:a16="http://schemas.microsoft.com/office/drawing/2014/main" id="{1D40C329-3CCE-D56B-692F-DB10F8921B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5606"/>
            <a:ext cx="6840760" cy="3567177"/>
          </a:xfr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E63F9-61DD-98D6-E479-C9D281575B6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B592DF3-067A-FEFE-BA17-04E4433C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0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D2311B1D-E6EE-0864-659C-C6C8B5A5E7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19622"/>
            <a:ext cx="3188020" cy="2160240"/>
          </a:xfr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0E35E-6DF2-9E8F-33F1-41381658CEE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F7AF0FA-A031-E402-F1E1-27D19DA2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E5519-9E05-D7BB-C040-7FA10017A4EE}"/>
              </a:ext>
            </a:extLst>
          </p:cNvPr>
          <p:cNvSpPr txBox="1"/>
          <p:nvPr/>
        </p:nvSpPr>
        <p:spPr>
          <a:xfrm>
            <a:off x="1043608" y="3923660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 Accuracy : 94.225%</a:t>
            </a:r>
            <a:endParaRPr kumimoji="1" lang="zh-CN" altLang="en-US" dirty="0"/>
          </a:p>
        </p:txBody>
      </p:sp>
      <p:pic>
        <p:nvPicPr>
          <p:cNvPr id="8" name="内容占位符 5" descr="表格&#10;&#10;描述已自动生成">
            <a:extLst>
              <a:ext uri="{FF2B5EF4-FFF2-40B4-BE49-F238E27FC236}">
                <a16:creationId xmlns:a16="http://schemas.microsoft.com/office/drawing/2014/main" id="{8D4F09C5-005B-E9B3-4FC9-22E3DDFBB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23678"/>
            <a:ext cx="4423797" cy="194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048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8B8F4E-417C-5319-DE88-FA85E82B0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1E70E-33B9-C2BA-9F95-B6691DF84EA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Open Problems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75B6B9E-81DF-D438-F258-865C06A3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6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73B182-7037-03C1-4ABF-4AC02D1F2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57233" lvl="1" indent="-171450"/>
            <a:r>
              <a:rPr kumimoji="1" lang="en-US" altLang="zh-CN" sz="1500" dirty="0"/>
              <a:t>1. </a:t>
            </a:r>
            <a:r>
              <a:rPr kumimoji="1" lang="en-US" altLang="zh-CN" sz="1500" dirty="0">
                <a:hlinkClick r:id="rId2"/>
              </a:rPr>
              <a:t>https://www.cs.ucr.edu/~eamonn/LB_Keogh.htm</a:t>
            </a:r>
            <a:endParaRPr kumimoji="1" lang="en-US" altLang="zh-CN" sz="1500" dirty="0"/>
          </a:p>
          <a:p>
            <a:pPr marL="857233" lvl="1" indent="-171450"/>
            <a:r>
              <a:rPr kumimoji="1" lang="en-GB" altLang="zh-CN" sz="1500" dirty="0"/>
              <a:t>2. Course slide: AI for Medical Time Series Data Lecture 6: Unsupervised learning for time-series data</a:t>
            </a:r>
            <a:endParaRPr kumimoji="1" lang="zh-CN" altLang="en-US" sz="15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2B1AE3D-B312-1D47-64EE-9182AC67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83518"/>
            <a:ext cx="7020000" cy="410369"/>
          </a:xfrm>
        </p:spPr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07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zh-CN" altLang="en-US" spc="-15" dirty="0"/>
              <a:t> </a:t>
            </a:r>
            <a:r>
              <a:rPr lang="en-US" altLang="zh-CN" spc="-15" dirty="0"/>
              <a:t>you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1CEC3-1913-174E-8C92-06ABB4F238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altLang="zh-CN" dirty="0"/>
              <a:t>AI </a:t>
            </a:r>
            <a:r>
              <a:rPr lang="de-DE" altLang="zh-CN" dirty="0" err="1"/>
              <a:t>for</a:t>
            </a:r>
            <a:r>
              <a:rPr lang="de-DE" altLang="zh-CN" dirty="0"/>
              <a:t> Medical Time Series – Spring 2022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A709-162C-FF46-BA84-7460D3BDD2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01.06.2022 </a:t>
            </a:r>
            <a:r>
              <a:rPr lang="de-DE" dirty="0" err="1"/>
              <a:t>Jiahui</a:t>
            </a:r>
            <a:r>
              <a:rPr lang="de-DE" dirty="0"/>
              <a:t> </a:t>
            </a:r>
            <a:r>
              <a:rPr lang="de-DE" dirty="0" err="1"/>
              <a:t>Yu</a:t>
            </a:r>
            <a:r>
              <a:rPr lang="de-DE" dirty="0"/>
              <a:t> / </a:t>
            </a:r>
            <a:r>
              <a:rPr lang="de-DE" dirty="0" err="1"/>
              <a:t>Shunyu</a:t>
            </a:r>
            <a:r>
              <a:rPr lang="de-DE" dirty="0"/>
              <a:t> Wu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48D265-F1F9-E940-A479-8D1BB147D4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/>
              <a:t>Jiahui</a:t>
            </a:r>
            <a:r>
              <a:rPr lang="de-DE" dirty="0"/>
              <a:t> </a:t>
            </a:r>
            <a:r>
              <a:rPr lang="de-DE" dirty="0" err="1"/>
              <a:t>Yu</a:t>
            </a:r>
            <a:r>
              <a:rPr lang="de-DE" dirty="0"/>
              <a:t> / </a:t>
            </a:r>
            <a:r>
              <a:rPr lang="de-DE" dirty="0" err="1"/>
              <a:t>Shunyu</a:t>
            </a:r>
            <a:r>
              <a:rPr lang="de-DE" dirty="0"/>
              <a:t> Wu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AB1BA-4463-4645-ABB7-6BC935891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1 June 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82552-B1D6-EB41-9B9E-82F218A2F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z="2400" dirty="0"/>
              <a:t>Group Project – </a:t>
            </a:r>
            <a:r>
              <a:rPr lang="de-DE" sz="1800" dirty="0"/>
              <a:t>Classification </a:t>
            </a:r>
            <a:r>
              <a:rPr lang="de-DE" sz="1800" dirty="0" err="1"/>
              <a:t>of</a:t>
            </a:r>
            <a:r>
              <a:rPr lang="de-DE" sz="1800" dirty="0"/>
              <a:t> EEG time </a:t>
            </a:r>
            <a:r>
              <a:rPr lang="de-DE" sz="1800" dirty="0" err="1"/>
              <a:t>series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responses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neutral </a:t>
            </a:r>
            <a:r>
              <a:rPr lang="de-DE" sz="1800" dirty="0" err="1"/>
              <a:t>vs</a:t>
            </a:r>
            <a:r>
              <a:rPr lang="de-DE" sz="1800" dirty="0"/>
              <a:t> </a:t>
            </a:r>
            <a:r>
              <a:rPr lang="de-DE" sz="1800" dirty="0" err="1"/>
              <a:t>unpleasant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endParaRPr lang="de-DE" sz="24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1952DA-E11D-324E-BDDE-6973532F51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sz="2400" dirty="0"/>
              <a:t>AI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Medical Time Series - Spring 2022</a:t>
            </a:r>
            <a:endParaRPr lang="de-DE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B9E5A5-01F0-9BDD-6B43-2A173CB9E38C}"/>
              </a:ext>
            </a:extLst>
          </p:cNvPr>
          <p:cNvSpPr txBox="1"/>
          <p:nvPr/>
        </p:nvSpPr>
        <p:spPr>
          <a:xfrm>
            <a:off x="6004874" y="197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618FD9-8DDF-DAA9-DFA7-8AB33D18D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kumimoji="1" lang="en-US" altLang="zh-CN" dirty="0"/>
              <a:t>Introduction</a:t>
            </a:r>
          </a:p>
          <a:p>
            <a:pPr marL="1028683" lvl="1" indent="-342900"/>
            <a:r>
              <a:rPr kumimoji="1" lang="en-US" altLang="zh-CN" dirty="0"/>
              <a:t>Classification 1 – Dynamic Time Warping + KNN</a:t>
            </a:r>
          </a:p>
          <a:p>
            <a:pPr marL="1485871" lvl="2" indent="-342900"/>
            <a:r>
              <a:rPr lang="en-GB" sz="1600" dirty="0">
                <a:latin typeface="+mj-lt"/>
              </a:rPr>
              <a:t>Dynamic Time Warping</a:t>
            </a:r>
          </a:p>
          <a:p>
            <a:pPr marL="1485871" lvl="2" indent="-342900"/>
            <a:r>
              <a:rPr lang="en-GB" sz="1600" dirty="0">
                <a:latin typeface="+mj-lt"/>
              </a:rPr>
              <a:t>K-NN algorithm</a:t>
            </a:r>
            <a:endParaRPr lang="en-CH" sz="1600" dirty="0">
              <a:latin typeface="+mj-lt"/>
            </a:endParaRP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Data Preprocess</a:t>
            </a:r>
            <a:endParaRPr kumimoji="1" lang="zh-CN" altLang="en-US" sz="1600" dirty="0">
              <a:latin typeface="+mj-lt"/>
            </a:endParaRP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Result</a:t>
            </a:r>
          </a:p>
          <a:p>
            <a:pPr marL="1028683" lvl="1" indent="-342900"/>
            <a:r>
              <a:rPr kumimoji="1" lang="en-US" altLang="zh-CN" dirty="0"/>
              <a:t>Classification 2 – Neural Network</a:t>
            </a: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Data Preprocessing</a:t>
            </a: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Supervised Learning Method</a:t>
            </a: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Result</a:t>
            </a:r>
          </a:p>
          <a:p>
            <a:pPr marL="1485871" lvl="2" indent="-342900"/>
            <a:r>
              <a:rPr kumimoji="1" lang="en-US" altLang="zh-CN" sz="1600" dirty="0">
                <a:latin typeface="+mj-lt"/>
              </a:rPr>
              <a:t>Open Questions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98AFE-0221-2BCA-C5C9-A109D2D4DA7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25DA1B9-4A52-794B-2190-841139E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5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CF914E-25BF-85DF-36D8-3F3A8D2623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lang="en-GB" dirty="0"/>
              <a:t>This dataset consists of 21 subjects, 64 channels, 384 time points. There are 6 classes representing EEG responses to images with different familiarity and pleasantness </a:t>
            </a:r>
            <a:r>
              <a:rPr lang="en-GB" i="1" dirty="0">
                <a:latin typeface="+mj-lt"/>
              </a:rPr>
              <a:t>(familiar and neutral (FN), familiar and pleasant (FP), familiar and unpleasant (FU), novel</a:t>
            </a:r>
            <a:br>
              <a:rPr lang="en-GB" i="1" dirty="0">
                <a:latin typeface="+mj-lt"/>
              </a:rPr>
            </a:br>
            <a:r>
              <a:rPr lang="en-GB" i="1" dirty="0">
                <a:latin typeface="+mj-lt"/>
              </a:rPr>
              <a:t>and neutral (NN), novel and pleasant (NP), novel and unpleasant (NP) pictures)</a:t>
            </a:r>
            <a:r>
              <a:rPr lang="en-GB" dirty="0"/>
              <a:t>.</a:t>
            </a:r>
          </a:p>
          <a:p>
            <a:pPr marL="1028683" lvl="1" indent="-342900"/>
            <a:endParaRPr lang="en-GB" dirty="0"/>
          </a:p>
          <a:p>
            <a:pPr marL="1028683" lvl="1" indent="-342900"/>
            <a:r>
              <a:rPr lang="en-GB" dirty="0"/>
              <a:t>The goal of the project is to train a classifier that can classify</a:t>
            </a:r>
            <a:br>
              <a:rPr lang="en-GB" dirty="0"/>
            </a:br>
            <a:r>
              <a:rPr lang="en-GB" dirty="0"/>
              <a:t>Familiar (FN, FU and FP) and Novel (NN, NP and NU).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90D392-D8F2-5F82-14CE-19CE993B924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Classification Task</a:t>
            </a:r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7C6FEA3-D332-20A8-C123-132EADB1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C877B-3A1A-5045-BB00-A20CB6A26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lang="en-GB" dirty="0"/>
              <a:t>Dynamic time warping finds the optimal non-linear alignment between two time series.</a:t>
            </a:r>
          </a:p>
          <a:p>
            <a:pPr marL="1028683" lvl="1" indent="-342900"/>
            <a:r>
              <a:rPr lang="en-GB" sz="1600" dirty="0"/>
              <a:t>D(n, m) = min(D(n − 1,m − 1), D(n − 1,m), D(n, m − 1)) + c(</a:t>
            </a:r>
            <a:r>
              <a:rPr lang="en-GB" sz="1600" dirty="0" err="1"/>
              <a:t>x</a:t>
            </a:r>
            <a:r>
              <a:rPr lang="en-GB" sz="1600" baseline="-25000" dirty="0" err="1"/>
              <a:t>n</a:t>
            </a:r>
            <a:r>
              <a:rPr lang="en-GB" sz="1600" dirty="0"/>
              <a:t> , </a:t>
            </a:r>
            <a:r>
              <a:rPr lang="en-GB" sz="1600" dirty="0" err="1"/>
              <a:t>y</a:t>
            </a:r>
            <a:r>
              <a:rPr lang="en-GB" sz="1600" baseline="-25000" dirty="0" err="1"/>
              <a:t>m</a:t>
            </a:r>
            <a:r>
              <a:rPr lang="en-GB" sz="1600" dirty="0"/>
              <a:t>)</a:t>
            </a:r>
          </a:p>
          <a:p>
            <a:pPr marL="1485871" lvl="2" indent="-342900"/>
            <a:r>
              <a:rPr lang="en-US" altLang="zh-CN" sz="1600" dirty="0"/>
              <a:t>DTW is </a:t>
            </a:r>
            <a:r>
              <a:rPr lang="en-US" altLang="zh-CN" sz="1600" dirty="0">
                <a:solidFill>
                  <a:srgbClr val="FF0000"/>
                </a:solidFill>
              </a:rPr>
              <a:t>quadratic</a:t>
            </a:r>
            <a:r>
              <a:rPr lang="en-US" altLang="zh-CN" sz="1600" dirty="0"/>
              <a:t> in the length of the time series used, time complexity of </a:t>
            </a:r>
            <a:r>
              <a:rPr lang="en-US" altLang="zh-CN" sz="1600" dirty="0">
                <a:solidFill>
                  <a:srgbClr val="FF0000"/>
                </a:solidFill>
              </a:rPr>
              <a:t>O(nm)</a:t>
            </a:r>
            <a:br>
              <a:rPr lang="en-US" altLang="zh-CN" sz="1600" dirty="0"/>
            </a:br>
            <a:endParaRPr lang="en-US" altLang="zh-CN" sz="1600" dirty="0"/>
          </a:p>
          <a:p>
            <a:pPr marL="1028683" lvl="1" indent="-342900"/>
            <a:r>
              <a:rPr kumimoji="1" lang="en-US" altLang="zh-CN" dirty="0"/>
              <a:t>Speed up</a:t>
            </a:r>
          </a:p>
          <a:p>
            <a:pPr marL="1485871" lvl="2" indent="-342900"/>
            <a:r>
              <a:rPr kumimoji="1" lang="en-US" altLang="zh-CN" sz="1600" dirty="0"/>
              <a:t>Enforce a locality constraint window size w, cause it is unlikely for X</a:t>
            </a:r>
            <a:r>
              <a:rPr kumimoji="1" lang="en-US" altLang="zh-CN" sz="1600" baseline="-25000" dirty="0"/>
              <a:t>i</a:t>
            </a:r>
            <a:r>
              <a:rPr kumimoji="1" lang="en-US" altLang="zh-CN" sz="1600" dirty="0"/>
              <a:t> and </a:t>
            </a:r>
            <a:r>
              <a:rPr kumimoji="1" lang="en-US" altLang="zh-CN" sz="1600" dirty="0" err="1"/>
              <a:t>Y</a:t>
            </a:r>
            <a:r>
              <a:rPr kumimoji="1" lang="en-US" altLang="zh-CN" sz="1600" baseline="-25000" dirty="0" err="1"/>
              <a:t>j</a:t>
            </a:r>
            <a:r>
              <a:rPr kumimoji="1" lang="en-US" altLang="zh-CN" sz="1600" dirty="0"/>
              <a:t> to be matched if 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 and j are too far apart.</a:t>
            </a:r>
          </a:p>
          <a:p>
            <a:pPr marL="1485871" lvl="2" indent="-342900"/>
            <a:r>
              <a:rPr kumimoji="1" lang="en-US" altLang="zh-CN" sz="1600" dirty="0"/>
              <a:t>Use the LB Keogh lower bound of dynamic time warping. It is still the fastest known technique for indexing DTW.</a:t>
            </a:r>
          </a:p>
          <a:p>
            <a:pPr marL="1485871" lvl="2" indent="-342900"/>
            <a:endParaRPr kumimoji="1" lang="en-US" altLang="zh-CN" sz="1600" dirty="0"/>
          </a:p>
          <a:p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6D00-FBEA-6848-ADE2-D339500EBBD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b="1" dirty="0"/>
              <a:t>Dynamic Time Warping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3B004-2411-854F-893B-894832AD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1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627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960BB-F26C-5D44-9E13-3776B30279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560" y="1238250"/>
            <a:ext cx="4315727" cy="37480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2D63-4E5B-4845-A27B-E44C93EF038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dirty="0" err="1"/>
              <a:t>LB_Keogh</a:t>
            </a:r>
            <a:r>
              <a:rPr lang="en-GB" b="1" dirty="0"/>
              <a:t>?</a:t>
            </a:r>
            <a:endParaRPr lang="en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6F612B-E8BD-2440-8A19-1D41C996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1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F2946-04FF-2643-9A78-4E4EE3E8CC49}"/>
              </a:ext>
            </a:extLst>
          </p:cNvPr>
          <p:cNvSpPr txBox="1"/>
          <p:nvPr/>
        </p:nvSpPr>
        <p:spPr>
          <a:xfrm>
            <a:off x="5436096" y="1419622"/>
            <a:ext cx="3384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the left is a visual intuition of </a:t>
            </a:r>
            <a:r>
              <a:rPr lang="en-GB" sz="1600" dirty="0" err="1"/>
              <a:t>LB_Keogh</a:t>
            </a:r>
            <a:r>
              <a:rPr lang="en-GB" sz="1600" dirty="0"/>
              <a:t>, a protective envelope is built around the red time series, the Euclidean distance between the blue time series and the closest part of the protective envelope is a (tight) lower bound to the DTW. For indexing under uniform scaling or processing of streaming time series etc,  the definition of the envelope  differs, but the </a:t>
            </a:r>
            <a:r>
              <a:rPr lang="en-GB" sz="1600" dirty="0" err="1"/>
              <a:t>LB_Keogh</a:t>
            </a:r>
            <a:r>
              <a:rPr lang="en-GB" sz="1600" dirty="0"/>
              <a:t> definition is unchanged.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36279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6346E3-6880-8044-9EE6-A8B167580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lang="en-GB" sz="2000" dirty="0"/>
              <a:t>1-NN algorithm with dynamic time warping Euclidean distance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 err="1"/>
              <a:t>LB_Keogh</a:t>
            </a:r>
            <a:r>
              <a:rPr lang="en-GB" sz="2000" dirty="0"/>
              <a:t>(X,Y) ≤ DTW(X,Y), and computing </a:t>
            </a:r>
            <a:r>
              <a:rPr lang="en-GB" sz="2000" i="1" dirty="0"/>
              <a:t>LB Keogh</a:t>
            </a:r>
            <a:r>
              <a:rPr lang="en-GB" sz="2000" dirty="0"/>
              <a:t> is much less expensive than performing DTW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/>
              <a:t>In order to eliminate many unnecessary dynamic time warping computations, use LB Keogh to get rid of those cannot possibly be more similar that the current most similar time series.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/>
              <a:t>Choose window size of 4.</a:t>
            </a:r>
            <a:br>
              <a:rPr lang="en-US" altLang="zh-CN" sz="1600" dirty="0"/>
            </a:br>
            <a:endParaRPr lang="en-US" altLang="zh-CN" sz="1600" dirty="0"/>
          </a:p>
          <a:p>
            <a:pPr marL="1028683" lvl="1" indent="-342900"/>
            <a:endParaRPr kumimoji="1" lang="en-US" altLang="zh-CN" dirty="0"/>
          </a:p>
          <a:p>
            <a:pPr marL="1028683" lvl="1" indent="-342900"/>
            <a:endParaRPr kumimoji="1" lang="en-US" altLang="zh-CN" dirty="0"/>
          </a:p>
          <a:p>
            <a:pPr marL="1028683" lvl="1" indent="-342900"/>
            <a:endParaRPr kumimoji="1" lang="en-US" altLang="zh-CN" dirty="0"/>
          </a:p>
          <a:p>
            <a:pPr marL="1028683" lvl="1" indent="-342900"/>
            <a:endParaRPr kumimoji="1" lang="en-US" altLang="zh-CN" dirty="0"/>
          </a:p>
          <a:p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4EAD-E43B-2444-94AB-6225700E667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K-NN algorithm</a:t>
            </a:r>
            <a:endParaRPr lang="en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6D0A6-EBEE-C746-8792-710D545C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1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320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33D74-0552-C444-85C6-98AE30BDF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28683" lvl="1" indent="-342900"/>
            <a:r>
              <a:rPr lang="en-CH" sz="2000" dirty="0"/>
              <a:t>Even though </a:t>
            </a:r>
            <a:r>
              <a:rPr lang="en-GB" sz="2000" dirty="0"/>
              <a:t> the code is sped up, it still take much longer than I expected. So I just average the channels of one subject, which is bad practice, to get an experimental result(over 1h running time for the first two subjects).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/>
              <a:t>To classify familiar vs novel, new event label 1 to familiar and 0 to novel are reassigned manually.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/>
              <a:t>Subject 1 has 983 trails and subject 2 has 268 trails, so the final data matrix size is (983+269)*(384+1). The last column is class label.</a:t>
            </a:r>
          </a:p>
          <a:p>
            <a:pPr marL="1028683" lvl="1" indent="-342900"/>
            <a:endParaRPr lang="en-GB" sz="2000" dirty="0"/>
          </a:p>
          <a:p>
            <a:pPr marL="1028683" lvl="1" indent="-342900"/>
            <a:r>
              <a:rPr lang="en-GB" sz="2000" dirty="0"/>
              <a:t>The data set is then split into train and test using train test split from </a:t>
            </a:r>
            <a:r>
              <a:rPr lang="en-GB" sz="2000" dirty="0" err="1"/>
              <a:t>sklearn</a:t>
            </a:r>
            <a:r>
              <a:rPr lang="en-GB" sz="2000" dirty="0"/>
              <a:t>, in which 33% will be test set and 67% will be train set.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B92A6-DCC8-0943-A5A0-EC8A0C82A6B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kumimoji="1" lang="en-US" altLang="zh-CN" dirty="0"/>
              <a:t>Data Preprocess</a:t>
            </a:r>
            <a:endParaRPr kumimoji="1" lang="zh-CN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95EE28-B5E8-1649-AA82-210578D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1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07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9826F-74E0-994D-BCC3-A4AC1FC3C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560" y="1618082"/>
            <a:ext cx="4382999" cy="215762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5EEE-AFD2-B54B-B289-4DF0D94FAFE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CH" dirty="0"/>
              <a:t>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ADCF4-F5D0-D24A-BFD5-F3A646F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1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1AA21-E49B-1D46-B728-32D8BE634D18}"/>
              </a:ext>
            </a:extLst>
          </p:cNvPr>
          <p:cNvSpPr txBox="1"/>
          <p:nvPr/>
        </p:nvSpPr>
        <p:spPr>
          <a:xfrm>
            <a:off x="4778534" y="1419622"/>
            <a:ext cx="3969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600" dirty="0"/>
              <a:t>As shown left using just 2 subjects data and average channels is clearly not enough for accuracy, </a:t>
            </a:r>
            <a:r>
              <a:rPr lang="en-US" altLang="zh-CN" sz="1600" dirty="0" err="1"/>
              <a:t>twhich</a:t>
            </a:r>
            <a:r>
              <a:rPr lang="en-US" altLang="zh-CN" sz="1600" dirty="0"/>
              <a:t> is only 66%. </a:t>
            </a:r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dirty="0"/>
              <a:t>But it is enough to present that DTW and KNN did their jobs, so the idea works. Just need better CPU or GPUs to compute the whole data set.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97848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2274</TotalTime>
  <Words>908</Words>
  <Application>Microsoft Macintosh PowerPoint</Application>
  <PresentationFormat>On-screen Show 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1</vt:lpstr>
      <vt:lpstr>2</vt:lpstr>
      <vt:lpstr>3</vt:lpstr>
      <vt:lpstr>4</vt:lpstr>
      <vt:lpstr>5</vt:lpstr>
      <vt:lpstr>Guidlines</vt:lpstr>
      <vt:lpstr>PowerPoint Presentation</vt:lpstr>
      <vt:lpstr>AI for Medical Time Series - Spring 2022</vt:lpstr>
      <vt:lpstr>Table of Contents</vt:lpstr>
      <vt:lpstr>Introduction</vt:lpstr>
      <vt:lpstr>Classification 1</vt:lpstr>
      <vt:lpstr>Classification 1</vt:lpstr>
      <vt:lpstr>Classification 1</vt:lpstr>
      <vt:lpstr>Classification 1</vt:lpstr>
      <vt:lpstr>Classification 1</vt:lpstr>
      <vt:lpstr>Classification 2</vt:lpstr>
      <vt:lpstr>Classification 2</vt:lpstr>
      <vt:lpstr>Classification 2</vt:lpstr>
      <vt:lpstr>Classification 2</vt:lpstr>
      <vt:lpstr>Classification 2</vt:lpstr>
      <vt:lpstr>Classification 2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Wu Shunyu</cp:lastModifiedBy>
  <cp:revision>109</cp:revision>
  <cp:lastPrinted>2018-05-01T08:16:01Z</cp:lastPrinted>
  <dcterms:created xsi:type="dcterms:W3CDTF">2022-05-11T20:52:43Z</dcterms:created>
  <dcterms:modified xsi:type="dcterms:W3CDTF">2022-06-01T11:15:43Z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