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Proxima Nova"/>
      <p:regular r:id="rId46"/>
      <p:bold r:id="rId47"/>
      <p:italic r:id="rId48"/>
      <p:boldItalic r:id="rId49"/>
    </p:embeddedFont>
    <p:embeddedFont>
      <p:font typeface="Lato"/>
      <p:regular r:id="rId50"/>
      <p:bold r:id="rId51"/>
      <p:italic r:id="rId52"/>
      <p:boldItalic r:id="rId53"/>
    </p:embeddedFont>
    <p:embeddedFont>
      <p:font typeface="Alfa Slab One"/>
      <p:regular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ProximaNova-regular.fntdata"/><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roximaNova-italic.fntdata"/><Relationship Id="rId47" Type="http://schemas.openxmlformats.org/officeDocument/2006/relationships/font" Target="fonts/ProximaNova-bold.fntdata"/><Relationship Id="rId49"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bold.fntdata"/><Relationship Id="rId50" Type="http://schemas.openxmlformats.org/officeDocument/2006/relationships/font" Target="fonts/Lato-regular.fntdata"/><Relationship Id="rId53" Type="http://schemas.openxmlformats.org/officeDocument/2006/relationships/font" Target="fonts/Lato-boldItalic.fntdata"/><Relationship Id="rId52"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AlfaSlabOne-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ddd4cb7775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2ddd4cb7775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e337d2a5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de337d2a5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e337d2a5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e337d2a5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ea466d6fe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ea466d6fe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de337d2a5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de337d2a5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e337d2a5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de337d2a5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e337d2a5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e337d2a5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e337d2a5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de337d2a5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e337d2a5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de337d2a5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e337d2a5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de337d2a5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e337d2a5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de337d2a5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ddd4cb7775_2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2ddd4cb7775_2_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de337d2a5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de337d2a5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de337d2a5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de337d2a5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deaf82fd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2deaf82fd6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deaf82fd6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deaf82fd6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Lato"/>
                <a:ea typeface="Lato"/>
                <a:cs typeface="Lato"/>
                <a:sym typeface="Lato"/>
              </a:rPr>
              <a:t>making them excellent starting points for benchmarking and improving more advanced models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e80a5988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e80a5988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which is considerably better than we would expect for say, a random classifier (that is ⅛ or 12.5%).</a:t>
            </a:r>
            <a:endParaRPr sz="10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1000">
              <a:solidFill>
                <a:schemeClr val="dk1"/>
              </a:solidFill>
              <a:latin typeface="Lato"/>
              <a:ea typeface="Lato"/>
              <a:cs typeface="Lato"/>
              <a:sym typeface="Lato"/>
            </a:endParaRPr>
          </a:p>
          <a:p>
            <a:pPr indent="-292100" lvl="0" marL="457200" rtl="0" algn="l">
              <a:lnSpc>
                <a:spcPct val="115000"/>
              </a:lnSpc>
              <a:spcBef>
                <a:spcPts val="0"/>
              </a:spcBef>
              <a:spcAft>
                <a:spcPts val="0"/>
              </a:spcAft>
              <a:buClr>
                <a:schemeClr val="dk1"/>
              </a:buClr>
              <a:buSzPts val="1000"/>
              <a:buFont typeface="Lato"/>
              <a:buAutoNum type="arabicPeriod"/>
            </a:pPr>
            <a:r>
              <a:rPr lang="en" sz="1000">
                <a:solidFill>
                  <a:schemeClr val="dk1"/>
                </a:solidFill>
                <a:latin typeface="Lato"/>
                <a:ea typeface="Lato"/>
                <a:cs typeface="Lato"/>
                <a:sym typeface="Lato"/>
              </a:rPr>
              <a:t>Simplicity and Interpretability: kNN is a non-parametric, instance-based learning algorithm that is simple to implement and easy to understand</a:t>
            </a:r>
            <a:endParaRPr sz="1000">
              <a:solidFill>
                <a:schemeClr val="dk1"/>
              </a:solidFill>
              <a:latin typeface="Lato"/>
              <a:ea typeface="Lato"/>
              <a:cs typeface="Lato"/>
              <a:sym typeface="Lato"/>
            </a:endParaRPr>
          </a:p>
          <a:p>
            <a:pPr indent="-292100" lvl="0" marL="457200" rtl="0" algn="l">
              <a:lnSpc>
                <a:spcPct val="115000"/>
              </a:lnSpc>
              <a:spcBef>
                <a:spcPts val="0"/>
              </a:spcBef>
              <a:spcAft>
                <a:spcPts val="0"/>
              </a:spcAft>
              <a:buClr>
                <a:schemeClr val="dk1"/>
              </a:buClr>
              <a:buSzPts val="1000"/>
              <a:buFont typeface="Lato"/>
              <a:buAutoNum type="arabicPeriod"/>
            </a:pPr>
            <a:r>
              <a:rPr lang="en" sz="1000">
                <a:solidFill>
                  <a:schemeClr val="dk1"/>
                </a:solidFill>
                <a:latin typeface="Lato"/>
                <a:ea typeface="Lato"/>
                <a:cs typeface="Lato"/>
                <a:sym typeface="Lato"/>
              </a:rPr>
              <a:t>No Training Phase: kNN does not require a training phase, and the classification is done by a majority vote of the nearest neighbors. This can be particularly useful in speech emotion recognition where the emotional characteristics can sometimes be distinctly separated in the feature space.</a:t>
            </a:r>
            <a:endParaRPr sz="10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1000">
              <a:solidFill>
                <a:schemeClr val="dk1"/>
              </a:solidFill>
              <a:latin typeface="Lato"/>
              <a:ea typeface="Lato"/>
              <a:cs typeface="Lato"/>
              <a:sym typeface="Lato"/>
            </a:endParaRPr>
          </a:p>
          <a:p>
            <a:pPr indent="0" lvl="0" marL="0" rtl="0" algn="l">
              <a:lnSpc>
                <a:spcPct val="115000"/>
              </a:lnSpc>
              <a:spcBef>
                <a:spcPts val="0"/>
              </a:spcBef>
              <a:spcAft>
                <a:spcPts val="0"/>
              </a:spcAft>
              <a:buNone/>
            </a:pPr>
            <a:r>
              <a:rPr lang="en" sz="1000">
                <a:solidFill>
                  <a:schemeClr val="dk1"/>
                </a:solidFill>
                <a:latin typeface="Lato"/>
                <a:ea typeface="Lato"/>
                <a:cs typeface="Lato"/>
                <a:sym typeface="Lato"/>
              </a:rPr>
              <a:t>Contextualizing More Complex Models:</a:t>
            </a:r>
            <a:endParaRPr sz="1000">
              <a:solidFill>
                <a:schemeClr val="dk1"/>
              </a:solidFill>
              <a:latin typeface="Lato"/>
              <a:ea typeface="Lato"/>
              <a:cs typeface="Lato"/>
              <a:sym typeface="Lato"/>
            </a:endParaRPr>
          </a:p>
          <a:p>
            <a:pPr indent="-292100" lvl="0" marL="457200" rtl="0" algn="l">
              <a:lnSpc>
                <a:spcPct val="115000"/>
              </a:lnSpc>
              <a:spcBef>
                <a:spcPts val="0"/>
              </a:spcBef>
              <a:spcAft>
                <a:spcPts val="0"/>
              </a:spcAft>
              <a:buClr>
                <a:schemeClr val="dk1"/>
              </a:buClr>
              <a:buSzPts val="1000"/>
              <a:buFont typeface="Lato"/>
              <a:buAutoNum type="arabicPeriod"/>
            </a:pPr>
            <a:r>
              <a:rPr lang="en" sz="1000">
                <a:solidFill>
                  <a:schemeClr val="dk1"/>
                </a:solidFill>
                <a:latin typeface="Lato"/>
                <a:ea typeface="Lato"/>
                <a:cs typeface="Lato"/>
                <a:sym typeface="Lato"/>
              </a:rPr>
              <a:t>Benchmarking: kNN can serve as a baseline for performance metrics. If a more complex model cannot outperform kNN, it may indicate that the additional complexity is not capturing useful patterns in the data.</a:t>
            </a:r>
            <a:endParaRPr sz="1000">
              <a:solidFill>
                <a:schemeClr val="dk1"/>
              </a:solidFill>
              <a:latin typeface="Lato"/>
              <a:ea typeface="Lato"/>
              <a:cs typeface="Lato"/>
              <a:sym typeface="Lato"/>
            </a:endParaRPr>
          </a:p>
          <a:p>
            <a:pPr indent="-292100" lvl="0" marL="457200" rtl="0" algn="l">
              <a:lnSpc>
                <a:spcPct val="115000"/>
              </a:lnSpc>
              <a:spcBef>
                <a:spcPts val="0"/>
              </a:spcBef>
              <a:spcAft>
                <a:spcPts val="0"/>
              </a:spcAft>
              <a:buClr>
                <a:schemeClr val="dk1"/>
              </a:buClr>
              <a:buSzPts val="1000"/>
              <a:buFont typeface="Lato"/>
              <a:buAutoNum type="arabicPeriod"/>
            </a:pPr>
            <a:r>
              <a:rPr lang="en" sz="1000">
                <a:solidFill>
                  <a:schemeClr val="dk1"/>
                </a:solidFill>
                <a:latin typeface="Lato"/>
                <a:ea typeface="Lato"/>
                <a:cs typeface="Lato"/>
                <a:sym typeface="Lato"/>
              </a:rPr>
              <a:t>Feature Effectiveness: The performance of kNN heavily relies on the choice of features and distance metrics. Observing what works well with kNN can provide insights into which features might be effective when designing more sophisticated models.</a:t>
            </a:r>
            <a:endParaRPr sz="1000">
              <a:solidFill>
                <a:schemeClr val="dk1"/>
              </a:solidFill>
              <a:latin typeface="Lato"/>
              <a:ea typeface="Lato"/>
              <a:cs typeface="Lato"/>
              <a:sym typeface="Lato"/>
            </a:endParaRPr>
          </a:p>
          <a:p>
            <a:pPr indent="0" lvl="0" marL="0" rtl="0" algn="l">
              <a:lnSpc>
                <a:spcPct val="115000"/>
              </a:lnSpc>
              <a:spcBef>
                <a:spcPts val="0"/>
              </a:spcBef>
              <a:spcAft>
                <a:spcPts val="0"/>
              </a:spcAft>
              <a:buNone/>
            </a:pPr>
            <a:r>
              <a:t/>
            </a:r>
            <a:endParaRPr sz="1000">
              <a:solidFill>
                <a:schemeClr val="dk1"/>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Lato"/>
              <a:ea typeface="Lato"/>
              <a:cs typeface="Lato"/>
              <a:sym typeface="La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e80a5988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de80a5988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Our first neural network was a fully-connected, feed-forward one. MLPs are good at capturing interactions between features at a global level. They are also versatile and adaptable, and we thought their ability to solve our problem was worth exploring.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Why It’s Suitable:</a:t>
            </a:r>
            <a:endParaRPr/>
          </a:p>
          <a:p>
            <a:pPr indent="0" lvl="0" marL="0" rtl="0" algn="l">
              <a:spcBef>
                <a:spcPts val="0"/>
              </a:spcBef>
              <a:spcAft>
                <a:spcPts val="0"/>
              </a:spcAft>
              <a:buClr>
                <a:schemeClr val="dk1"/>
              </a:buClr>
              <a:buSzPts val="1100"/>
              <a:buFont typeface="Arial"/>
              <a:buNone/>
            </a:pPr>
            <a:r>
              <a:rPr lang="en"/>
              <a:t>Flexibility: MLPs are capable of learning non-linear relationships, which is critical in handling the complexities of human speech that involve varying tones, intensities, and speeds.</a:t>
            </a:r>
            <a:endParaRPr/>
          </a:p>
          <a:p>
            <a:pPr indent="0" lvl="0" marL="0" rtl="0" algn="l">
              <a:spcBef>
                <a:spcPts val="0"/>
              </a:spcBef>
              <a:spcAft>
                <a:spcPts val="0"/>
              </a:spcAft>
              <a:buNone/>
            </a:pPr>
            <a:r>
              <a:rPr lang="en"/>
              <a:t>Hidden Layers: The architecture includes one or more hidden layers, allowing it to learn a hierarchy of features, which can be more expressive compared to models without hidden layers.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Contextualizing More Complex Models:</a:t>
            </a:r>
            <a:endParaRPr/>
          </a:p>
          <a:p>
            <a:pPr indent="0" lvl="0" marL="0" rtl="0" algn="l">
              <a:spcBef>
                <a:spcPts val="0"/>
              </a:spcBef>
              <a:spcAft>
                <a:spcPts val="0"/>
              </a:spcAft>
              <a:buClr>
                <a:schemeClr val="dk1"/>
              </a:buClr>
              <a:buSzPts val="1100"/>
              <a:buFont typeface="Arial"/>
              <a:buNone/>
            </a:pPr>
            <a:r>
              <a:rPr lang="en"/>
              <a:t>Understanding Layer and Neuron Dynamics: By experimenting with different architectures in MLPs, we can gain insights into how deep the model needs to be and how many neurons are required per layer for effective learning.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e80a5988d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de80a5988d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Why It’s Suitable:</a:t>
            </a:r>
            <a:endParaRPr/>
          </a:p>
          <a:p>
            <a:pPr indent="0" lvl="0" marL="0" rtl="0" algn="l">
              <a:spcBef>
                <a:spcPts val="0"/>
              </a:spcBef>
              <a:spcAft>
                <a:spcPts val="0"/>
              </a:spcAft>
              <a:buClr>
                <a:schemeClr val="dk1"/>
              </a:buClr>
              <a:buSzPts val="1100"/>
              <a:buFont typeface="Arial"/>
              <a:buNone/>
            </a:pPr>
            <a:r>
              <a:rPr lang="en"/>
              <a:t>Local Pattern Recognition: CNNs are highly effective at recognizing patterns in spatial data. In speech recognition, converting audio into spectrograms transforms the problem into a 2D image recognition task, where CNNs can detect local patterns like specific sound frequencies occurring at certain times.</a:t>
            </a:r>
            <a:endParaRPr/>
          </a:p>
          <a:p>
            <a:pPr indent="0" lvl="0" marL="0" rtl="0" algn="l">
              <a:spcBef>
                <a:spcPts val="0"/>
              </a:spcBef>
              <a:spcAft>
                <a:spcPts val="0"/>
              </a:spcAft>
              <a:buNone/>
            </a:pPr>
            <a:r>
              <a:rPr lang="en"/>
              <a:t>Automatic Feature Engineering: Unlike traditional methods that require manual feature extraction, CNNs can automatically learn the necessary features from raw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Contextualizing More Complex Models:</a:t>
            </a:r>
            <a:endParaRPr/>
          </a:p>
          <a:p>
            <a:pPr indent="0" lvl="0" marL="0" rtl="0" algn="l">
              <a:spcBef>
                <a:spcPts val="0"/>
              </a:spcBef>
              <a:spcAft>
                <a:spcPts val="0"/>
              </a:spcAft>
              <a:buClr>
                <a:schemeClr val="dk1"/>
              </a:buClr>
              <a:buSzPts val="1100"/>
              <a:buFont typeface="Arial"/>
              <a:buNone/>
            </a:pPr>
            <a:r>
              <a:rPr lang="en"/>
              <a:t>Benchmark for Automatic Feature Learning: The performance of CNNs can help determine whether automatically learned features from raw data or pre-processed forms (like spectrograms) are more effective than manually engineered features.</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deaf82fd6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deaf82fd6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models in total</a:t>
            </a:r>
            <a:endParaRPr/>
          </a:p>
          <a:p>
            <a:pPr indent="0" lvl="0" marL="0" rtl="0" algn="l">
              <a:spcBef>
                <a:spcPts val="0"/>
              </a:spcBef>
              <a:spcAft>
                <a:spcPts val="0"/>
              </a:spcAft>
              <a:buNone/>
            </a:pPr>
            <a:r>
              <a:rPr lang="en"/>
              <a:t>1st one</a:t>
            </a:r>
            <a:endParaRPr/>
          </a:p>
          <a:p>
            <a:pPr indent="0" lvl="0" marL="0" rtl="0" algn="l">
              <a:spcBef>
                <a:spcPts val="0"/>
              </a:spcBef>
              <a:spcAft>
                <a:spcPts val="0"/>
              </a:spcAft>
              <a:buNone/>
            </a:pPr>
            <a:r>
              <a:rPr lang="en"/>
              <a:t>2nd one: CNN combined with LSTM</a:t>
            </a:r>
            <a:endParaRPr/>
          </a:p>
          <a:p>
            <a:pPr indent="0" lvl="0" marL="0" rtl="0" algn="l">
              <a:spcBef>
                <a:spcPts val="0"/>
              </a:spcBef>
              <a:spcAft>
                <a:spcPts val="0"/>
              </a:spcAft>
              <a:buNone/>
            </a:pPr>
            <a:r>
              <a:rPr lang="en"/>
              <a:t>3rd one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deaf82fd62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deaf82fd62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An LSTM layer is a special type of layer in recurrent neural networks that excels at understanding time-series data.</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LSTMs can remember important information from earlier parts of the sequence and use it to process later parts.</a:t>
            </a:r>
            <a:endParaRPr>
              <a:solidFill>
                <a:schemeClr val="dk1"/>
              </a:solidFill>
            </a:endParaRPr>
          </a:p>
          <a:p>
            <a:pPr indent="0" lvl="0" marL="0" rtl="0" algn="l">
              <a:spcBef>
                <a:spcPts val="0"/>
              </a:spcBef>
              <a:spcAft>
                <a:spcPts val="0"/>
              </a:spcAft>
              <a:buNone/>
            </a:pPr>
            <a:r>
              <a:rPr lang="en">
                <a:solidFill>
                  <a:schemeClr val="dk1"/>
                </a:solidFill>
              </a:rPr>
              <a:t>LSTM is ideal for time series data such as speech recognition, and analyzing time series data.</a:t>
            </a:r>
            <a:br>
              <a:rPr lang="en"/>
            </a:br>
            <a:br>
              <a:rPr lang="en"/>
            </a:br>
            <a:r>
              <a:rPr lang="en"/>
              <a:t>Bi-D LSTM - </a:t>
            </a:r>
            <a:r>
              <a:rPr lang="en"/>
              <a:t>an extension of traditional LSTMs that can improve model performance on sequence classification problems.</a:t>
            </a:r>
            <a:endParaRPr/>
          </a:p>
          <a:p>
            <a:pPr indent="0" lvl="0" marL="0" rtl="0" algn="l">
              <a:spcBef>
                <a:spcPts val="0"/>
              </a:spcBef>
              <a:spcAft>
                <a:spcPts val="0"/>
              </a:spcAft>
              <a:buClr>
                <a:schemeClr val="dk1"/>
              </a:buClr>
              <a:buSzPts val="1100"/>
              <a:buFont typeface="Arial"/>
              <a:buNone/>
            </a:pPr>
            <a:r>
              <a:rPr lang="en">
                <a:solidFill>
                  <a:schemeClr val="dk1"/>
                </a:solidFill>
              </a:rPr>
              <a:t>Instead of 1 LSTM, it use 2 LSTM layers.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1 LSTM reads the data forward, while the other reads it backward. </a:t>
            </a:r>
            <a:endParaRPr>
              <a:solidFill>
                <a:schemeClr val="dk1"/>
              </a:solidFill>
            </a:endParaRPr>
          </a:p>
          <a:p>
            <a:pPr indent="0" lvl="0" marL="0" rtl="0" algn="l">
              <a:spcBef>
                <a:spcPts val="0"/>
              </a:spcBef>
              <a:spcAft>
                <a:spcPts val="0"/>
              </a:spcAft>
              <a:buNone/>
            </a:pPr>
            <a:r>
              <a:rPr lang="en">
                <a:solidFill>
                  <a:schemeClr val="dk1"/>
                </a:solidFill>
              </a:rPr>
              <a:t>This allows the Bi-D LSTM to understand the context of each part of the sequence by considering both what comes before and after it, leading to more accurate predictions.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Here you also find a rough image description of the LSTM layers.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LSTM only feed with the earlier data, while Bi-D LSTM is feed with the later data as well.</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deaf82fd62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deaf82fd62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 deeper with a rough example</a:t>
            </a:r>
            <a:endParaRPr/>
          </a:p>
          <a:p>
            <a:pPr indent="0" lvl="0" marL="0" rtl="0" algn="l">
              <a:spcBef>
                <a:spcPts val="0"/>
              </a:spcBef>
              <a:spcAft>
                <a:spcPts val="0"/>
              </a:spcAft>
              <a:buNone/>
            </a:pPr>
            <a:r>
              <a:rPr lang="en"/>
              <a:t>Left to right is time order</a:t>
            </a:r>
            <a:endParaRPr/>
          </a:p>
          <a:p>
            <a:pPr indent="0" lvl="0" marL="0" rtl="0" algn="l">
              <a:spcBef>
                <a:spcPts val="0"/>
              </a:spcBef>
              <a:spcAft>
                <a:spcPts val="0"/>
              </a:spcAft>
              <a:buNone/>
            </a:pPr>
            <a:r>
              <a:rPr lang="en"/>
              <a:t>The value is voice pitch</a:t>
            </a:r>
            <a:endParaRPr/>
          </a:p>
          <a:p>
            <a:pPr indent="0" lvl="0" marL="0" rtl="0" algn="l">
              <a:spcBef>
                <a:spcPts val="0"/>
              </a:spcBef>
              <a:spcAft>
                <a:spcPts val="0"/>
              </a:spcAft>
              <a:buNone/>
            </a:pPr>
            <a:r>
              <a:rPr lang="en"/>
              <a:t>The value here is totally made up by me</a:t>
            </a:r>
            <a:endParaRPr/>
          </a:p>
          <a:p>
            <a:pPr indent="0" lvl="0" marL="0" rtl="0" algn="l">
              <a:spcBef>
                <a:spcPts val="0"/>
              </a:spcBef>
              <a:spcAft>
                <a:spcPts val="0"/>
              </a:spcAft>
              <a:buNone/>
            </a:pPr>
            <a:r>
              <a:rPr lang="en"/>
              <a:t>Evaluate at the middle point by the red arrow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Sad - happy - surprise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can see</a:t>
            </a:r>
            <a:endParaRPr/>
          </a:p>
          <a:p>
            <a:pPr indent="0" lvl="0" marL="0" rtl="0" algn="l">
              <a:spcBef>
                <a:spcPts val="0"/>
              </a:spcBef>
              <a:spcAft>
                <a:spcPts val="0"/>
              </a:spcAft>
              <a:buNone/>
            </a:pPr>
            <a:r>
              <a:rPr lang="en"/>
              <a:t>Sad vs Happy: lstm works</a:t>
            </a:r>
            <a:endParaRPr/>
          </a:p>
          <a:p>
            <a:pPr indent="0" lvl="0" marL="0" rtl="0" algn="l">
              <a:spcBef>
                <a:spcPts val="0"/>
              </a:spcBef>
              <a:spcAft>
                <a:spcPts val="0"/>
              </a:spcAft>
              <a:buNone/>
            </a:pPr>
            <a:r>
              <a:rPr lang="en"/>
              <a:t>Happy vs Surprise: basic lstm would have a trouble </a:t>
            </a:r>
            <a:r>
              <a:rPr lang="en"/>
              <a:t>differentiate</a:t>
            </a:r>
            <a:r>
              <a:rPr lang="en"/>
              <a:t>, but Bi-D LSTM still can works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ddd4cb7775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2ddd4cb7775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deaf82fd6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deaf82fd6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time is measured on the same GPU.</a:t>
            </a:r>
            <a:endParaRPr>
              <a:solidFill>
                <a:schemeClr val="dk1"/>
              </a:solidFill>
            </a:endParaRPr>
          </a:p>
          <a:p>
            <a:pPr indent="0" lvl="0" marL="0" rtl="0" algn="l">
              <a:spcBef>
                <a:spcPts val="0"/>
              </a:spcBef>
              <a:spcAft>
                <a:spcPts val="0"/>
              </a:spcAft>
              <a:buNone/>
            </a:pPr>
            <a:r>
              <a:rPr lang="en">
                <a:solidFill>
                  <a:schemeClr val="dk1"/>
                </a:solidFill>
              </a:rPr>
              <a:t>Confusion matrix: performance is all over the place.</a:t>
            </a:r>
            <a:endParaRPr>
              <a:solidFill>
                <a:schemeClr val="dk1"/>
              </a:solidFill>
            </a:endParaRPr>
          </a:p>
          <a:p>
            <a:pPr indent="0" lvl="0" marL="0" rtl="0" algn="l">
              <a:spcBef>
                <a:spcPts val="0"/>
              </a:spcBef>
              <a:spcAft>
                <a:spcPts val="0"/>
              </a:spcAft>
              <a:buNone/>
            </a:pPr>
            <a:r>
              <a:rPr lang="en">
                <a:solidFill>
                  <a:schemeClr val="dk1"/>
                </a:solidFill>
              </a:rPr>
              <a:t>Classification report: it is also not good either with only 50% accuracy.</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71c17f4f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71c17f4f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idea here is to use Conv1 layers to detect pattern in the time series.</a:t>
            </a:r>
            <a:br>
              <a:rPr lang="en"/>
            </a:br>
            <a:r>
              <a:rPr lang="en"/>
              <a:t>Use that pattern output to train LSTM layer.</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Confusion matrix: the performance is much better now. </a:t>
            </a:r>
            <a:endParaRPr>
              <a:solidFill>
                <a:schemeClr val="dk1"/>
              </a:solidFill>
            </a:endParaRPr>
          </a:p>
          <a:p>
            <a:pPr indent="0" lvl="0" marL="0" rtl="0" algn="l">
              <a:spcBef>
                <a:spcPts val="0"/>
              </a:spcBef>
              <a:spcAft>
                <a:spcPts val="0"/>
              </a:spcAft>
              <a:buNone/>
            </a:pPr>
            <a:r>
              <a:rPr lang="en">
                <a:solidFill>
                  <a:schemeClr val="dk1"/>
                </a:solidFill>
              </a:rPr>
              <a:t>However, it is still not perfect.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example, it still occasionally confuse happy with sad, angry, and surprise.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Classification report: much better, we go from 50% to 65%.</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1c17f4f6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71c17f4f6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Confusion matrix: the performance is even better.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Nevertheless, it still occasionally confuse happy with surprise but not with sad and angry as much as combined model.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Classification report: much better, we go from 50% to 65% to 70%.</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deaf82fd6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2deaf82fd62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deaf82fd6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deaf82fd6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These are how the models performed in relation to one another, based on their accuracies.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Note that, for all our models, the accuracy, precision, F1 and recall scores were all really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close in value, so if we had made this plot on F1 scores instead of accuracy, it will look pretty much the same.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 Bach said, the bi-directional LSTM does the best, considerably.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the CNN turned out to be the worst model, even up to the point that the humble kNN outperforms it.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remember, the kNN is a lazy model, which memorises and does not learn. So this was surprising.</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deaf82fd6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deaf82fd6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But we think the behavior was as a result of the fact that we trained them on MFCCs.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nature and purpose of it.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 array of MFCCs we have extracted from a piece audio of audio is sequential, in relation to the audio.</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Having similar MFCCs meaning they sound the same means that the euclidean distance between audio files in this project is especially meaningful,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allowing our kNN to perform decently even though it is lazy.</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deaf82fd62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deaf82fd62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As for CNNs, maybe this was not just a problem where CNN’s could shine, especially not on their own.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Again, because of the final nature of our training data. An array of numbers, even sequential ones, just do not have the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spatial properties that let CNNs succeed. And we think that was why they had the poorest performance.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deaf82fd62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deaf82fd62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LSTMs, on the other hand, are designed for sequential data.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MFCCs are coefficients. In our array, they have a sequential relationship, but it is not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necessarily a left to right one. So a bi-directional LSTM that combine L to R and R to 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Probably had a broader context to work with</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deaf82fd6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deaf82fd6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What do you think was the easiest and hardest emotions for our LSTM models to recognise</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deaf82fd6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deaf82fd6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It was prone to misclassify disgusted as angry, and I guess that makes sense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don’t know why, but we know it was not a class imbalance problem.</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Neutral was 78.9, and that had only half the number of samples as the rest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was from the LSTM model but all the models did tend to classify calm much better than disgust, so it is not a necessarily specific problem.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dd4cb7775_2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g2ddd4cb7775_2_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deaf82fd6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deaf82fd6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dd4cb7775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2ddd4cb7775_2_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dd4cb7775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2ddd4cb7775_2_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dd4cb777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dd4cb777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dd4cb777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dd4cb777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dd4cb777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ddd4cb777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2" name="Shape 52"/>
        <p:cNvGrpSpPr/>
        <p:nvPr/>
      </p:nvGrpSpPr>
      <p:grpSpPr>
        <a:xfrm>
          <a:off x="0" y="0"/>
          <a:ext cx="0" cy="0"/>
          <a:chOff x="0" y="0"/>
          <a:chExt cx="0" cy="0"/>
        </a:xfrm>
      </p:grpSpPr>
      <p:sp>
        <p:nvSpPr>
          <p:cNvPr id="53" name="Google Shape;53;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4" name="Google Shape;54;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5" name="Google Shape;55;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4"/>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Play"/>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0" name="Google Shape;60;p14"/>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757575"/>
              </a:buClr>
              <a:buSzPts val="1800"/>
              <a:buNone/>
              <a:defRPr sz="1800">
                <a:solidFill>
                  <a:srgbClr val="757575"/>
                </a:solidFill>
              </a:defRPr>
            </a:lvl1pPr>
            <a:lvl2pPr indent="-228600" lvl="1" marL="914400" rtl="0" algn="l">
              <a:lnSpc>
                <a:spcPct val="90000"/>
              </a:lnSpc>
              <a:spcBef>
                <a:spcPts val="1200"/>
              </a:spcBef>
              <a:spcAft>
                <a:spcPts val="0"/>
              </a:spcAft>
              <a:buClr>
                <a:srgbClr val="757575"/>
              </a:buClr>
              <a:buSzPts val="1500"/>
              <a:buNone/>
              <a:defRPr sz="1500">
                <a:solidFill>
                  <a:srgbClr val="757575"/>
                </a:solidFill>
              </a:defRPr>
            </a:lvl2pPr>
            <a:lvl3pPr indent="-228600" lvl="2" marL="1371600" rtl="0" algn="l">
              <a:lnSpc>
                <a:spcPct val="90000"/>
              </a:lnSpc>
              <a:spcBef>
                <a:spcPts val="1200"/>
              </a:spcBef>
              <a:spcAft>
                <a:spcPts val="0"/>
              </a:spcAft>
              <a:buClr>
                <a:srgbClr val="757575"/>
              </a:buClr>
              <a:buSzPts val="1400"/>
              <a:buNone/>
              <a:defRPr sz="1400">
                <a:solidFill>
                  <a:srgbClr val="757575"/>
                </a:solidFill>
              </a:defRPr>
            </a:lvl3pPr>
            <a:lvl4pPr indent="-228600" lvl="3" marL="1828800" rtl="0" algn="l">
              <a:lnSpc>
                <a:spcPct val="90000"/>
              </a:lnSpc>
              <a:spcBef>
                <a:spcPts val="1200"/>
              </a:spcBef>
              <a:spcAft>
                <a:spcPts val="0"/>
              </a:spcAft>
              <a:buClr>
                <a:srgbClr val="757575"/>
              </a:buClr>
              <a:buSzPts val="1200"/>
              <a:buNone/>
              <a:defRPr sz="1200">
                <a:solidFill>
                  <a:srgbClr val="757575"/>
                </a:solidFill>
              </a:defRPr>
            </a:lvl4pPr>
            <a:lvl5pPr indent="-228600" lvl="4" marL="2286000" rtl="0" algn="l">
              <a:lnSpc>
                <a:spcPct val="90000"/>
              </a:lnSpc>
              <a:spcBef>
                <a:spcPts val="1200"/>
              </a:spcBef>
              <a:spcAft>
                <a:spcPts val="0"/>
              </a:spcAft>
              <a:buClr>
                <a:srgbClr val="757575"/>
              </a:buClr>
              <a:buSzPts val="1200"/>
              <a:buNone/>
              <a:defRPr sz="1200">
                <a:solidFill>
                  <a:srgbClr val="757575"/>
                </a:solidFill>
              </a:defRPr>
            </a:lvl5pPr>
            <a:lvl6pPr indent="-228600" lvl="5" marL="2743200" rtl="0" algn="l">
              <a:lnSpc>
                <a:spcPct val="90000"/>
              </a:lnSpc>
              <a:spcBef>
                <a:spcPts val="1200"/>
              </a:spcBef>
              <a:spcAft>
                <a:spcPts val="0"/>
              </a:spcAft>
              <a:buClr>
                <a:srgbClr val="757575"/>
              </a:buClr>
              <a:buSzPts val="1200"/>
              <a:buNone/>
              <a:defRPr sz="1200">
                <a:solidFill>
                  <a:srgbClr val="757575"/>
                </a:solidFill>
              </a:defRPr>
            </a:lvl6pPr>
            <a:lvl7pPr indent="-228600" lvl="6" marL="3200400" rtl="0" algn="l">
              <a:lnSpc>
                <a:spcPct val="90000"/>
              </a:lnSpc>
              <a:spcBef>
                <a:spcPts val="1200"/>
              </a:spcBef>
              <a:spcAft>
                <a:spcPts val="0"/>
              </a:spcAft>
              <a:buClr>
                <a:srgbClr val="757575"/>
              </a:buClr>
              <a:buSzPts val="1200"/>
              <a:buNone/>
              <a:defRPr sz="1200">
                <a:solidFill>
                  <a:srgbClr val="757575"/>
                </a:solidFill>
              </a:defRPr>
            </a:lvl7pPr>
            <a:lvl8pPr indent="-228600" lvl="7" marL="3657600" rtl="0" algn="l">
              <a:lnSpc>
                <a:spcPct val="90000"/>
              </a:lnSpc>
              <a:spcBef>
                <a:spcPts val="1200"/>
              </a:spcBef>
              <a:spcAft>
                <a:spcPts val="0"/>
              </a:spcAft>
              <a:buClr>
                <a:srgbClr val="757575"/>
              </a:buClr>
              <a:buSzPts val="1200"/>
              <a:buNone/>
              <a:defRPr sz="1200">
                <a:solidFill>
                  <a:srgbClr val="757575"/>
                </a:solidFill>
              </a:defRPr>
            </a:lvl8pPr>
            <a:lvl9pPr indent="-228600" lvl="8" marL="4114800" rtl="0" algn="l">
              <a:lnSpc>
                <a:spcPct val="90000"/>
              </a:lnSpc>
              <a:spcBef>
                <a:spcPts val="1200"/>
              </a:spcBef>
              <a:spcAft>
                <a:spcPts val="1200"/>
              </a:spcAft>
              <a:buClr>
                <a:srgbClr val="757575"/>
              </a:buClr>
              <a:buSzPts val="1200"/>
              <a:buNone/>
              <a:defRPr sz="1200">
                <a:solidFill>
                  <a:srgbClr val="757575"/>
                </a:solidFill>
              </a:defRPr>
            </a:lvl9pPr>
          </a:lstStyle>
          <a:p/>
        </p:txBody>
      </p:sp>
      <p:sp>
        <p:nvSpPr>
          <p:cNvPr id="61" name="Google Shape;61;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15"/>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Play"/>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 name="Google Shape;66;p15"/>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1200"/>
              </a:spcBef>
              <a:spcAft>
                <a:spcPts val="0"/>
              </a:spcAft>
              <a:buClr>
                <a:schemeClr val="dk1"/>
              </a:buClr>
              <a:buSzPts val="2100"/>
              <a:buChar char="○"/>
              <a:defRPr sz="2100"/>
            </a:lvl2pPr>
            <a:lvl3pPr indent="-342900" lvl="2" marL="1371600" rtl="0" algn="l">
              <a:lnSpc>
                <a:spcPct val="90000"/>
              </a:lnSpc>
              <a:spcBef>
                <a:spcPts val="1200"/>
              </a:spcBef>
              <a:spcAft>
                <a:spcPts val="0"/>
              </a:spcAft>
              <a:buClr>
                <a:schemeClr val="dk1"/>
              </a:buClr>
              <a:buSzPts val="1800"/>
              <a:buChar char="■"/>
              <a:defRPr sz="1800"/>
            </a:lvl3pPr>
            <a:lvl4pPr indent="-323850" lvl="3" marL="1828800" rtl="0" algn="l">
              <a:lnSpc>
                <a:spcPct val="90000"/>
              </a:lnSpc>
              <a:spcBef>
                <a:spcPts val="1200"/>
              </a:spcBef>
              <a:spcAft>
                <a:spcPts val="0"/>
              </a:spcAft>
              <a:buClr>
                <a:schemeClr val="dk1"/>
              </a:buClr>
              <a:buSzPts val="1500"/>
              <a:buChar char="●"/>
              <a:defRPr sz="1500"/>
            </a:lvl4pPr>
            <a:lvl5pPr indent="-323850" lvl="4" marL="2286000" rtl="0" algn="l">
              <a:lnSpc>
                <a:spcPct val="90000"/>
              </a:lnSpc>
              <a:spcBef>
                <a:spcPts val="1200"/>
              </a:spcBef>
              <a:spcAft>
                <a:spcPts val="0"/>
              </a:spcAft>
              <a:buClr>
                <a:schemeClr val="dk1"/>
              </a:buClr>
              <a:buSzPts val="1500"/>
              <a:buChar char="○"/>
              <a:defRPr sz="1500"/>
            </a:lvl5pPr>
            <a:lvl6pPr indent="-323850" lvl="5" marL="2743200" rtl="0" algn="l">
              <a:lnSpc>
                <a:spcPct val="90000"/>
              </a:lnSpc>
              <a:spcBef>
                <a:spcPts val="1200"/>
              </a:spcBef>
              <a:spcAft>
                <a:spcPts val="0"/>
              </a:spcAft>
              <a:buClr>
                <a:schemeClr val="dk1"/>
              </a:buClr>
              <a:buSzPts val="1500"/>
              <a:buChar char="■"/>
              <a:defRPr sz="1500"/>
            </a:lvl6pPr>
            <a:lvl7pPr indent="-323850" lvl="6" marL="3200400" rtl="0" algn="l">
              <a:lnSpc>
                <a:spcPct val="90000"/>
              </a:lnSpc>
              <a:spcBef>
                <a:spcPts val="1200"/>
              </a:spcBef>
              <a:spcAft>
                <a:spcPts val="0"/>
              </a:spcAft>
              <a:buClr>
                <a:schemeClr val="dk1"/>
              </a:buClr>
              <a:buSzPts val="1500"/>
              <a:buChar char="●"/>
              <a:defRPr sz="1500"/>
            </a:lvl7pPr>
            <a:lvl8pPr indent="-323850" lvl="7" marL="3657600" rtl="0" algn="l">
              <a:lnSpc>
                <a:spcPct val="90000"/>
              </a:lnSpc>
              <a:spcBef>
                <a:spcPts val="1200"/>
              </a:spcBef>
              <a:spcAft>
                <a:spcPts val="0"/>
              </a:spcAft>
              <a:buClr>
                <a:schemeClr val="dk1"/>
              </a:buClr>
              <a:buSzPts val="1500"/>
              <a:buChar char="○"/>
              <a:defRPr sz="1500"/>
            </a:lvl8pPr>
            <a:lvl9pPr indent="-323850" lvl="8" marL="4114800" rtl="0" algn="l">
              <a:lnSpc>
                <a:spcPct val="90000"/>
              </a:lnSpc>
              <a:spcBef>
                <a:spcPts val="1200"/>
              </a:spcBef>
              <a:spcAft>
                <a:spcPts val="1200"/>
              </a:spcAft>
              <a:buClr>
                <a:schemeClr val="dk1"/>
              </a:buClr>
              <a:buSzPts val="1500"/>
              <a:buChar char="■"/>
              <a:defRPr sz="1500"/>
            </a:lvl9pPr>
          </a:lstStyle>
          <a:p/>
        </p:txBody>
      </p:sp>
      <p:sp>
        <p:nvSpPr>
          <p:cNvPr id="67" name="Google Shape;67;p15"/>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1200"/>
              </a:spcBef>
              <a:spcAft>
                <a:spcPts val="0"/>
              </a:spcAft>
              <a:buClr>
                <a:schemeClr val="dk1"/>
              </a:buClr>
              <a:buSzPts val="1100"/>
              <a:buNone/>
              <a:defRPr sz="1100"/>
            </a:lvl2pPr>
            <a:lvl3pPr indent="-228600" lvl="2" marL="1371600" rtl="0" algn="l">
              <a:lnSpc>
                <a:spcPct val="90000"/>
              </a:lnSpc>
              <a:spcBef>
                <a:spcPts val="1200"/>
              </a:spcBef>
              <a:spcAft>
                <a:spcPts val="0"/>
              </a:spcAft>
              <a:buClr>
                <a:schemeClr val="dk1"/>
              </a:buClr>
              <a:buSzPts val="900"/>
              <a:buNone/>
              <a:defRPr sz="900"/>
            </a:lvl3pPr>
            <a:lvl4pPr indent="-228600" lvl="3" marL="1828800" rtl="0" algn="l">
              <a:lnSpc>
                <a:spcPct val="90000"/>
              </a:lnSpc>
              <a:spcBef>
                <a:spcPts val="1200"/>
              </a:spcBef>
              <a:spcAft>
                <a:spcPts val="0"/>
              </a:spcAft>
              <a:buClr>
                <a:schemeClr val="dk1"/>
              </a:buClr>
              <a:buSzPts val="800"/>
              <a:buNone/>
              <a:defRPr sz="800"/>
            </a:lvl4pPr>
            <a:lvl5pPr indent="-228600" lvl="4" marL="2286000" rtl="0" algn="l">
              <a:lnSpc>
                <a:spcPct val="90000"/>
              </a:lnSpc>
              <a:spcBef>
                <a:spcPts val="1200"/>
              </a:spcBef>
              <a:spcAft>
                <a:spcPts val="0"/>
              </a:spcAft>
              <a:buClr>
                <a:schemeClr val="dk1"/>
              </a:buClr>
              <a:buSzPts val="800"/>
              <a:buNone/>
              <a:defRPr sz="800"/>
            </a:lvl5pPr>
            <a:lvl6pPr indent="-228600" lvl="5" marL="2743200" rtl="0" algn="l">
              <a:lnSpc>
                <a:spcPct val="90000"/>
              </a:lnSpc>
              <a:spcBef>
                <a:spcPts val="1200"/>
              </a:spcBef>
              <a:spcAft>
                <a:spcPts val="0"/>
              </a:spcAft>
              <a:buClr>
                <a:schemeClr val="dk1"/>
              </a:buClr>
              <a:buSzPts val="800"/>
              <a:buNone/>
              <a:defRPr sz="800"/>
            </a:lvl6pPr>
            <a:lvl7pPr indent="-228600" lvl="6" marL="3200400" rtl="0" algn="l">
              <a:lnSpc>
                <a:spcPct val="90000"/>
              </a:lnSpc>
              <a:spcBef>
                <a:spcPts val="1200"/>
              </a:spcBef>
              <a:spcAft>
                <a:spcPts val="0"/>
              </a:spcAft>
              <a:buClr>
                <a:schemeClr val="dk1"/>
              </a:buClr>
              <a:buSzPts val="800"/>
              <a:buNone/>
              <a:defRPr sz="800"/>
            </a:lvl7pPr>
            <a:lvl8pPr indent="-228600" lvl="7" marL="3657600" rtl="0" algn="l">
              <a:lnSpc>
                <a:spcPct val="90000"/>
              </a:lnSpc>
              <a:spcBef>
                <a:spcPts val="1200"/>
              </a:spcBef>
              <a:spcAft>
                <a:spcPts val="0"/>
              </a:spcAft>
              <a:buClr>
                <a:schemeClr val="dk1"/>
              </a:buClr>
              <a:buSzPts val="800"/>
              <a:buNone/>
              <a:defRPr sz="800"/>
            </a:lvl8pPr>
            <a:lvl9pPr indent="-228600" lvl="8" marL="4114800" rtl="0" algn="l">
              <a:lnSpc>
                <a:spcPct val="90000"/>
              </a:lnSpc>
              <a:spcBef>
                <a:spcPts val="1200"/>
              </a:spcBef>
              <a:spcAft>
                <a:spcPts val="1200"/>
              </a:spcAft>
              <a:buClr>
                <a:schemeClr val="dk1"/>
              </a:buClr>
              <a:buSzPts val="800"/>
              <a:buNone/>
              <a:defRPr sz="800"/>
            </a:lvl9pPr>
          </a:lstStyle>
          <a:p/>
        </p:txBody>
      </p:sp>
      <p:sp>
        <p:nvSpPr>
          <p:cNvPr id="68" name="Google Shape;68;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drive.google.com/file/d/1-75y3zKpzX4ktcPX2thHKUOOUmkbsdEU/view" TargetMode="External"/><Relationship Id="rId4" Type="http://schemas.openxmlformats.org/officeDocument/2006/relationships/image" Target="../media/image1.png"/><Relationship Id="rId5" Type="http://schemas.openxmlformats.org/officeDocument/2006/relationships/hyperlink" Target="http://drive.google.com/file/d/1qdoQhQ95dS38Kw2zYOomTZskwAgVf1xY/view" TargetMode="External"/><Relationship Id="rId6" Type="http://schemas.openxmlformats.org/officeDocument/2006/relationships/hyperlink" Target="http://drive.google.com/file/d/1sYX28WncvCYhkWOxdMT8yVH8TsD3icL8/view" TargetMode="External"/><Relationship Id="rId7" Type="http://schemas.openxmlformats.org/officeDocument/2006/relationships/hyperlink" Target="http://drive.google.com/file/d/1dJMIt3mCXm431JivU9pvYz0MUjCsgMw8/view" TargetMode="External"/><Relationship Id="rId8" Type="http://schemas.openxmlformats.org/officeDocument/2006/relationships/hyperlink" Target="http://drive.google.com/file/d/1dJMIt3mCXm431JivU9pvYz0MUjCsgMw8/vie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2.png"/><Relationship Id="rId5"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21.png"/><Relationship Id="rId5"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9.png"/><Relationship Id="rId4" Type="http://schemas.openxmlformats.org/officeDocument/2006/relationships/image" Target="../media/image24.png"/><Relationship Id="rId5"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2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drive.google.com/file/d/1K2xTMF2jH8vtRvIEMznOBt6c4fE97z5y/view" TargetMode="External"/><Relationship Id="rId4" Type="http://schemas.openxmlformats.org/officeDocument/2006/relationships/image" Target="../media/image1.png"/><Relationship Id="rId5" Type="http://schemas.openxmlformats.org/officeDocument/2006/relationships/hyperlink" Target="http://drive.google.com/file/d/1hWLPz15Wy8i_QV9LN4T2gBX5Hehdzm87/view" TargetMode="External"/><Relationship Id="rId6" Type="http://schemas.openxmlformats.org/officeDocument/2006/relationships/hyperlink" Target="http://drive.google.com/file/d/1YIqiQ5TZf2PUaVy1hMhFuAAK3t8ZGHNY/view" TargetMode="External"/><Relationship Id="rId7" Type="http://schemas.openxmlformats.org/officeDocument/2006/relationships/hyperlink" Target="http://drive.google.com/file/d/17_qubIwx3YhFMaZW3CmGk6gpz3AGgOvE/view"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drive.google.com/file/d/1qdoQhQ95dS38Kw2zYOomTZskwAgVf1xY/view" TargetMode="External"/><Relationship Id="rId4" Type="http://schemas.openxmlformats.org/officeDocument/2006/relationships/image" Target="../media/image1.png"/><Relationship Id="rId5" Type="http://schemas.openxmlformats.org/officeDocument/2006/relationships/hyperlink" Target="http://drive.google.com/file/d/1sYX28WncvCYhkWOxdMT8yVH8TsD3icL8/view" TargetMode="External"/><Relationship Id="rId6" Type="http://schemas.openxmlformats.org/officeDocument/2006/relationships/hyperlink" Target="http://drive.google.com/file/d/1-75y3zKpzX4ktcPX2thHKUOOUmkbsdEU/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311700" y="595975"/>
            <a:ext cx="8520600" cy="19578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Play"/>
              <a:buNone/>
            </a:pPr>
            <a:r>
              <a:rPr lang="en"/>
              <a:t>Speech Emotion Recognition</a:t>
            </a:r>
            <a:endParaRPr/>
          </a:p>
        </p:txBody>
      </p:sp>
      <p:sp>
        <p:nvSpPr>
          <p:cNvPr id="76" name="Google Shape;76;p16"/>
          <p:cNvSpPr txBox="1"/>
          <p:nvPr>
            <p:ph idx="1" type="subTitle"/>
          </p:nvPr>
        </p:nvSpPr>
        <p:spPr>
          <a:xfrm>
            <a:off x="311700" y="3165823"/>
            <a:ext cx="8520600" cy="7335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rPr lang="en"/>
              <a:t>Data Science Final Project</a:t>
            </a:r>
            <a:endParaRPr/>
          </a:p>
          <a:p>
            <a:pPr indent="0" lvl="0" marL="0" rtl="0" algn="ctr">
              <a:lnSpc>
                <a:spcPct val="90000"/>
              </a:lnSpc>
              <a:spcBef>
                <a:spcPts val="800"/>
              </a:spcBef>
              <a:spcAft>
                <a:spcPts val="0"/>
              </a:spcAft>
              <a:buClr>
                <a:schemeClr val="dk1"/>
              </a:buClr>
              <a:buSzPts val="1800"/>
              <a:buNone/>
            </a:pPr>
            <a:r>
              <a:rPr b="1" lang="en" sz="1200">
                <a:solidFill>
                  <a:srgbClr val="000000"/>
                </a:solidFill>
              </a:rPr>
              <a:t>Bach, Kien, Sauryanshu and Sike</a:t>
            </a:r>
            <a:endParaRPr b="1" sz="12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Stretching	</a:t>
            </a:r>
            <a:endParaRPr/>
          </a:p>
        </p:txBody>
      </p:sp>
      <p:pic>
        <p:nvPicPr>
          <p:cNvPr id="137" name="Google Shape;137;p25"/>
          <p:cNvPicPr preferRelativeResize="0"/>
          <p:nvPr/>
        </p:nvPicPr>
        <p:blipFill>
          <a:blip r:embed="rId3">
            <a:alphaModFix/>
          </a:blip>
          <a:stretch>
            <a:fillRect/>
          </a:stretch>
        </p:blipFill>
        <p:spPr>
          <a:xfrm>
            <a:off x="4462224" y="602424"/>
            <a:ext cx="4637225" cy="3771625"/>
          </a:xfrm>
          <a:prstGeom prst="rect">
            <a:avLst/>
          </a:prstGeom>
          <a:noFill/>
          <a:ln>
            <a:noFill/>
          </a:ln>
        </p:spPr>
      </p:pic>
      <p:sp>
        <p:nvSpPr>
          <p:cNvPr id="138" name="Google Shape;138;p25"/>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a:p>
            <a:pPr indent="-317500" lvl="0" marL="457200" rtl="0" algn="l">
              <a:spcBef>
                <a:spcPts val="1200"/>
              </a:spcBef>
              <a:spcAft>
                <a:spcPts val="0"/>
              </a:spcAft>
              <a:buSzPts val="1400"/>
              <a:buChar char="●"/>
            </a:pPr>
            <a:r>
              <a:rPr lang="en"/>
              <a:t>Stretch time</a:t>
            </a:r>
            <a:endParaRPr/>
          </a:p>
          <a:p>
            <a:pPr indent="0" lvl="0" marL="457200" rtl="0" algn="l">
              <a:spcBef>
                <a:spcPts val="1200"/>
              </a:spcBef>
              <a:spcAft>
                <a:spcPts val="0"/>
              </a:spcAft>
              <a:buNone/>
            </a:pPr>
            <a:r>
              <a:t/>
            </a:r>
            <a:endParaRPr/>
          </a:p>
          <a:p>
            <a:pPr indent="-317500" lvl="0" marL="457200" rtl="0" algn="l">
              <a:spcBef>
                <a:spcPts val="1200"/>
              </a:spcBef>
              <a:spcAft>
                <a:spcPts val="0"/>
              </a:spcAft>
              <a:buSzPts val="1400"/>
              <a:buChar char="●"/>
            </a:pPr>
            <a:r>
              <a:rPr lang="en"/>
              <a:t>Frequency</a:t>
            </a:r>
            <a:r>
              <a:rPr lang="en"/>
              <a:t> modulated by a constant factor</a:t>
            </a:r>
            <a:endParaRPr/>
          </a:p>
          <a:p>
            <a:pPr indent="0" lvl="0" marL="457200" rtl="0" algn="l">
              <a:spcBef>
                <a:spcPts val="1200"/>
              </a:spcBef>
              <a:spcAft>
                <a:spcPts val="0"/>
              </a:spcAft>
              <a:buNone/>
            </a:pPr>
            <a:r>
              <a:rPr lang="en"/>
              <a:t>d</a:t>
            </a:r>
            <a:r>
              <a:rPr lang="en"/>
              <a:t>etermined by time stretch</a:t>
            </a:r>
            <a:endParaRPr/>
          </a:p>
          <a:p>
            <a:pPr indent="0" lvl="0" marL="457200" rtl="0" algn="l">
              <a:spcBef>
                <a:spcPts val="1200"/>
              </a:spcBef>
              <a:spcAft>
                <a:spcPts val="0"/>
              </a:spcAft>
              <a:buNone/>
            </a:pPr>
            <a:r>
              <a:t/>
            </a:r>
            <a:endParaRPr/>
          </a:p>
          <a:p>
            <a:pPr indent="-317500" lvl="0" marL="457200" rtl="0" algn="l">
              <a:spcBef>
                <a:spcPts val="1200"/>
              </a:spcBef>
              <a:spcAft>
                <a:spcPts val="0"/>
              </a:spcAft>
              <a:buSzPts val="1400"/>
              <a:buChar char="●"/>
            </a:pPr>
            <a:r>
              <a:rPr lang="en"/>
              <a:t>Maintain proportionality                                                                                 between amplitudes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lang="en"/>
              <a:t>Two types of pitch Shifts: </a:t>
            </a:r>
            <a:endParaRPr/>
          </a:p>
          <a:p>
            <a:pPr indent="-317500" lvl="1" marL="914400" rtl="0" algn="l">
              <a:spcBef>
                <a:spcPts val="0"/>
              </a:spcBef>
              <a:spcAft>
                <a:spcPts val="0"/>
              </a:spcAft>
              <a:buSzPts val="1400"/>
              <a:buChar char="○"/>
            </a:pPr>
            <a:r>
              <a:rPr lang="en"/>
              <a:t>Time and Frequency</a:t>
            </a:r>
            <a:endParaRPr/>
          </a:p>
          <a:p>
            <a:pPr indent="0" lvl="0" marL="914400" rtl="0" algn="l">
              <a:spcBef>
                <a:spcPts val="1200"/>
              </a:spcBef>
              <a:spcAft>
                <a:spcPts val="0"/>
              </a:spcAft>
              <a:buNone/>
            </a:pPr>
            <a:r>
              <a:t/>
            </a:r>
            <a:endParaRPr/>
          </a:p>
          <a:p>
            <a:pPr indent="-317500" lvl="0" marL="457200" rtl="0" algn="l">
              <a:spcBef>
                <a:spcPts val="1200"/>
              </a:spcBef>
              <a:spcAft>
                <a:spcPts val="0"/>
              </a:spcAft>
              <a:buSzPts val="1400"/>
              <a:buChar char="●"/>
            </a:pPr>
            <a:r>
              <a:rPr lang="en"/>
              <a:t>We use Frequency</a:t>
            </a:r>
            <a:endParaRPr/>
          </a:p>
          <a:p>
            <a:pPr indent="0" lvl="0" marL="914400" rtl="0" algn="l">
              <a:spcBef>
                <a:spcPts val="1200"/>
              </a:spcBef>
              <a:spcAft>
                <a:spcPts val="0"/>
              </a:spcAft>
              <a:buNone/>
            </a:pPr>
            <a:r>
              <a:t/>
            </a:r>
            <a:endParaRPr/>
          </a:p>
          <a:p>
            <a:pPr indent="-317500" lvl="0" marL="457200" rtl="0" algn="l">
              <a:spcBef>
                <a:spcPts val="1200"/>
              </a:spcBef>
              <a:spcAft>
                <a:spcPts val="0"/>
              </a:spcAft>
              <a:buSzPts val="1400"/>
              <a:buChar char="●"/>
            </a:pPr>
            <a:r>
              <a:rPr lang="en"/>
              <a:t>Change </a:t>
            </a:r>
            <a:r>
              <a:rPr lang="en"/>
              <a:t>frequency</a:t>
            </a:r>
            <a:r>
              <a:rPr lang="en"/>
              <a:t> randomly</a:t>
            </a:r>
            <a:endParaRPr/>
          </a:p>
          <a:p>
            <a:pPr indent="0" lvl="0" marL="0" rtl="0" algn="l">
              <a:spcBef>
                <a:spcPts val="1200"/>
              </a:spcBef>
              <a:spcAft>
                <a:spcPts val="1200"/>
              </a:spcAft>
              <a:buNone/>
            </a:pPr>
            <a:r>
              <a:t/>
            </a:r>
            <a:endParaRPr/>
          </a:p>
        </p:txBody>
      </p:sp>
      <p:sp>
        <p:nvSpPr>
          <p:cNvPr id="144" name="Google Shape;144;p2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Pitch</a:t>
            </a:r>
            <a:endParaRPr/>
          </a:p>
        </p:txBody>
      </p:sp>
      <p:pic>
        <p:nvPicPr>
          <p:cNvPr id="145" name="Google Shape;145;p26"/>
          <p:cNvPicPr preferRelativeResize="0"/>
          <p:nvPr/>
        </p:nvPicPr>
        <p:blipFill>
          <a:blip r:embed="rId3">
            <a:alphaModFix/>
          </a:blip>
          <a:stretch>
            <a:fillRect/>
          </a:stretch>
        </p:blipFill>
        <p:spPr>
          <a:xfrm>
            <a:off x="4765824" y="331588"/>
            <a:ext cx="4414550" cy="4480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Augmented Audio Samples</a:t>
            </a:r>
            <a:endParaRPr/>
          </a:p>
        </p:txBody>
      </p:sp>
      <p:sp>
        <p:nvSpPr>
          <p:cNvPr id="151" name="Google Shape;151;p27"/>
          <p:cNvSpPr txBox="1"/>
          <p:nvPr>
            <p:ph idx="1" type="body"/>
          </p:nvPr>
        </p:nvSpPr>
        <p:spPr>
          <a:xfrm>
            <a:off x="628650" y="1394831"/>
            <a:ext cx="7886700" cy="32634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lang="en"/>
              <a:t>Shifting</a:t>
            </a:r>
            <a:endParaRPr/>
          </a:p>
          <a:p>
            <a:pPr indent="-317500" lvl="0" marL="457200" rtl="0" algn="l">
              <a:spcBef>
                <a:spcPts val="0"/>
              </a:spcBef>
              <a:spcAft>
                <a:spcPts val="0"/>
              </a:spcAft>
              <a:buSzPts val="1400"/>
              <a:buChar char="●"/>
            </a:pPr>
            <a:r>
              <a:rPr lang="en"/>
              <a:t>Stretching</a:t>
            </a:r>
            <a:endParaRPr/>
          </a:p>
          <a:p>
            <a:pPr indent="-317500" lvl="0" marL="457200" rtl="0" algn="l">
              <a:spcBef>
                <a:spcPts val="0"/>
              </a:spcBef>
              <a:spcAft>
                <a:spcPts val="0"/>
              </a:spcAft>
              <a:buSzPts val="1400"/>
              <a:buChar char="●"/>
            </a:pPr>
            <a:r>
              <a:rPr lang="en"/>
              <a:t>Pitch</a:t>
            </a:r>
            <a:endParaRPr/>
          </a:p>
          <a:p>
            <a:pPr indent="-317500" lvl="0" marL="457200" rtl="0" algn="l">
              <a:spcBef>
                <a:spcPts val="0"/>
              </a:spcBef>
              <a:spcAft>
                <a:spcPts val="0"/>
              </a:spcAft>
              <a:buSzPts val="1400"/>
              <a:buChar char="●"/>
            </a:pPr>
            <a:r>
              <a:rPr lang="en"/>
              <a:t>Noise Injection</a:t>
            </a:r>
            <a:endParaRPr/>
          </a:p>
          <a:p>
            <a:pPr indent="0" lvl="0" marL="457200" rtl="0" algn="l">
              <a:spcBef>
                <a:spcPts val="1200"/>
              </a:spcBef>
              <a:spcAft>
                <a:spcPts val="1200"/>
              </a:spcAft>
              <a:buNone/>
            </a:pPr>
            <a:r>
              <a:t/>
            </a:r>
            <a:endParaRPr/>
          </a:p>
        </p:txBody>
      </p:sp>
      <p:pic>
        <p:nvPicPr>
          <p:cNvPr id="152" name="Google Shape;152;p27" title="shifting.wav">
            <a:hlinkClick r:id="rId3"/>
          </p:cNvPr>
          <p:cNvPicPr preferRelativeResize="0"/>
          <p:nvPr/>
        </p:nvPicPr>
        <p:blipFill>
          <a:blip r:embed="rId4">
            <a:alphaModFix/>
          </a:blip>
          <a:stretch>
            <a:fillRect/>
          </a:stretch>
        </p:blipFill>
        <p:spPr>
          <a:xfrm>
            <a:off x="152400" y="4785019"/>
            <a:ext cx="206081" cy="206081"/>
          </a:xfrm>
          <a:prstGeom prst="rect">
            <a:avLst/>
          </a:prstGeom>
          <a:noFill/>
          <a:ln>
            <a:noFill/>
          </a:ln>
        </p:spPr>
      </p:pic>
      <p:pic>
        <p:nvPicPr>
          <p:cNvPr id="153" name="Google Shape;153;p27" title="stretching.wav">
            <a:hlinkClick r:id="rId5"/>
          </p:cNvPr>
          <p:cNvPicPr preferRelativeResize="0"/>
          <p:nvPr/>
        </p:nvPicPr>
        <p:blipFill>
          <a:blip r:embed="rId4">
            <a:alphaModFix/>
          </a:blip>
          <a:stretch>
            <a:fillRect/>
          </a:stretch>
        </p:blipFill>
        <p:spPr>
          <a:xfrm>
            <a:off x="510881" y="4785019"/>
            <a:ext cx="206081" cy="206081"/>
          </a:xfrm>
          <a:prstGeom prst="rect">
            <a:avLst/>
          </a:prstGeom>
          <a:noFill/>
          <a:ln>
            <a:noFill/>
          </a:ln>
        </p:spPr>
      </p:pic>
      <p:pic>
        <p:nvPicPr>
          <p:cNvPr id="154" name="Google Shape;154;p27" title="pitch.wav">
            <a:hlinkClick r:id="rId6"/>
          </p:cNvPr>
          <p:cNvPicPr preferRelativeResize="0"/>
          <p:nvPr/>
        </p:nvPicPr>
        <p:blipFill>
          <a:blip r:embed="rId4">
            <a:alphaModFix/>
          </a:blip>
          <a:stretch>
            <a:fillRect/>
          </a:stretch>
        </p:blipFill>
        <p:spPr>
          <a:xfrm>
            <a:off x="869363" y="4785019"/>
            <a:ext cx="206081" cy="206081"/>
          </a:xfrm>
          <a:prstGeom prst="rect">
            <a:avLst/>
          </a:prstGeom>
          <a:noFill/>
          <a:ln>
            <a:noFill/>
          </a:ln>
        </p:spPr>
      </p:pic>
      <p:pic>
        <p:nvPicPr>
          <p:cNvPr id="155" name="Google Shape;155;p27" title="noise_injection.wav">
            <a:hlinkClick r:id="rId7"/>
          </p:cNvPr>
          <p:cNvPicPr preferRelativeResize="0"/>
          <p:nvPr/>
        </p:nvPicPr>
        <p:blipFill>
          <a:blip r:embed="rId4">
            <a:alphaModFix/>
          </a:blip>
          <a:stretch>
            <a:fillRect/>
          </a:stretch>
        </p:blipFill>
        <p:spPr>
          <a:xfrm>
            <a:off x="1227844" y="4785019"/>
            <a:ext cx="206081" cy="206081"/>
          </a:xfrm>
          <a:prstGeom prst="rect">
            <a:avLst/>
          </a:prstGeom>
          <a:noFill/>
          <a:ln>
            <a:noFill/>
          </a:ln>
        </p:spPr>
      </p:pic>
      <p:pic>
        <p:nvPicPr>
          <p:cNvPr id="156" name="Google Shape;156;p27" title="noise_injection.wav">
            <a:hlinkClick r:id="rId8"/>
          </p:cNvPr>
          <p:cNvPicPr preferRelativeResize="0"/>
          <p:nvPr/>
        </p:nvPicPr>
        <p:blipFill>
          <a:blip r:embed="rId4">
            <a:alphaModFix/>
          </a:blip>
          <a:stretch>
            <a:fillRect/>
          </a:stretch>
        </p:blipFill>
        <p:spPr>
          <a:xfrm>
            <a:off x="1586325" y="4785019"/>
            <a:ext cx="206081" cy="20608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623888" y="1282303"/>
            <a:ext cx="7886700" cy="21396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Feature Extraction</a:t>
            </a:r>
            <a:endParaRPr/>
          </a:p>
        </p:txBody>
      </p:sp>
      <p:sp>
        <p:nvSpPr>
          <p:cNvPr id="162" name="Google Shape;162;p28"/>
          <p:cNvSpPr txBox="1"/>
          <p:nvPr>
            <p:ph idx="1" type="body"/>
          </p:nvPr>
        </p:nvSpPr>
        <p:spPr>
          <a:xfrm>
            <a:off x="623888" y="3442097"/>
            <a:ext cx="7886700" cy="11250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rPr lang="en"/>
              <a:t>What sort of audio features can we extract from the audio file?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Feature Extraction	</a:t>
            </a:r>
            <a:endParaRPr/>
          </a:p>
        </p:txBody>
      </p:sp>
      <p:sp>
        <p:nvSpPr>
          <p:cNvPr id="168" name="Google Shape;168;p29"/>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lang="en"/>
              <a:t>Remember! We’re using a neural network. Since we don’t specify form of the model in a NN, we only provide features for it to train on.</a:t>
            </a:r>
            <a:endParaRPr/>
          </a:p>
          <a:p>
            <a:pPr indent="0" lvl="0" marL="457200" rtl="0" algn="l">
              <a:spcBef>
                <a:spcPts val="1200"/>
              </a:spcBef>
              <a:spcAft>
                <a:spcPts val="0"/>
              </a:spcAft>
              <a:buNone/>
            </a:pPr>
            <a:r>
              <a:t/>
            </a:r>
            <a:endParaRPr/>
          </a:p>
          <a:p>
            <a:pPr indent="-317500" lvl="0" marL="457200" rtl="0" algn="l">
              <a:spcBef>
                <a:spcPts val="1200"/>
              </a:spcBef>
              <a:spcAft>
                <a:spcPts val="0"/>
              </a:spcAft>
              <a:buSzPts val="1400"/>
              <a:buChar char="●"/>
            </a:pPr>
            <a:r>
              <a:rPr lang="en"/>
              <a:t>Several possibilities:</a:t>
            </a:r>
            <a:endParaRPr/>
          </a:p>
          <a:p>
            <a:pPr indent="-317500" lvl="1" marL="914400" rtl="0" algn="l">
              <a:spcBef>
                <a:spcPts val="0"/>
              </a:spcBef>
              <a:spcAft>
                <a:spcPts val="0"/>
              </a:spcAft>
              <a:buSzPts val="1400"/>
              <a:buChar char="○"/>
            </a:pPr>
            <a:r>
              <a:rPr lang="en"/>
              <a:t>Mel Frequency Cepstral Coefficients (MFCC)</a:t>
            </a:r>
            <a:endParaRPr/>
          </a:p>
          <a:p>
            <a:pPr indent="-317500" lvl="1" marL="914400" rtl="0" algn="l">
              <a:spcBef>
                <a:spcPts val="0"/>
              </a:spcBef>
              <a:spcAft>
                <a:spcPts val="0"/>
              </a:spcAft>
              <a:buSzPts val="1400"/>
              <a:buChar char="○"/>
            </a:pPr>
            <a:r>
              <a:rPr lang="en"/>
              <a:t>Zero Crossing Rate</a:t>
            </a:r>
            <a:endParaRPr/>
          </a:p>
          <a:p>
            <a:pPr indent="-317500" lvl="1" marL="914400" rtl="0" algn="l">
              <a:spcBef>
                <a:spcPts val="0"/>
              </a:spcBef>
              <a:spcAft>
                <a:spcPts val="0"/>
              </a:spcAft>
              <a:buSzPts val="1400"/>
              <a:buChar char="○"/>
            </a:pPr>
            <a:r>
              <a:rPr lang="en"/>
              <a:t>Chroma Features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Zero Crossing Rate</a:t>
            </a:r>
            <a:endParaRPr/>
          </a:p>
        </p:txBody>
      </p:sp>
      <p:sp>
        <p:nvSpPr>
          <p:cNvPr id="174" name="Google Shape;174;p30"/>
          <p:cNvSpPr txBox="1"/>
          <p:nvPr>
            <p:ph idx="1" type="body"/>
          </p:nvPr>
        </p:nvSpPr>
        <p:spPr>
          <a:xfrm>
            <a:off x="-250450" y="1299794"/>
            <a:ext cx="7886700" cy="32634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lang="en"/>
              <a:t>Notes the number of times </a:t>
            </a:r>
            <a:endParaRPr/>
          </a:p>
          <a:p>
            <a:pPr indent="0" lvl="0" marL="457200" rtl="0" algn="l">
              <a:spcBef>
                <a:spcPts val="1200"/>
              </a:spcBef>
              <a:spcAft>
                <a:spcPts val="0"/>
              </a:spcAft>
              <a:buNone/>
            </a:pPr>
            <a:r>
              <a:rPr lang="en"/>
              <a:t>The discrete audio values </a:t>
            </a:r>
            <a:endParaRPr/>
          </a:p>
          <a:p>
            <a:pPr indent="0" lvl="0" marL="457200" rtl="0" algn="l">
              <a:spcBef>
                <a:spcPts val="1200"/>
              </a:spcBef>
              <a:spcAft>
                <a:spcPts val="0"/>
              </a:spcAft>
              <a:buNone/>
            </a:pPr>
            <a:r>
              <a:rPr lang="en"/>
              <a:t>c</a:t>
            </a:r>
            <a:r>
              <a:rPr lang="en"/>
              <a:t>hange signs (+ to - and vice</a:t>
            </a:r>
            <a:endParaRPr/>
          </a:p>
          <a:p>
            <a:pPr indent="0" lvl="0" marL="457200" rtl="0" algn="l">
              <a:spcBef>
                <a:spcPts val="1200"/>
              </a:spcBef>
              <a:spcAft>
                <a:spcPts val="0"/>
              </a:spcAft>
              <a:buNone/>
            </a:pPr>
            <a:r>
              <a:rPr lang="en"/>
              <a:t>versa)</a:t>
            </a:r>
            <a:endParaRPr/>
          </a:p>
          <a:p>
            <a:pPr indent="-317500" lvl="0" marL="457200" rtl="0" algn="l">
              <a:spcBef>
                <a:spcPts val="1200"/>
              </a:spcBef>
              <a:spcAft>
                <a:spcPts val="0"/>
              </a:spcAft>
              <a:buSzPts val="1400"/>
              <a:buChar char="●"/>
            </a:pPr>
            <a:r>
              <a:rPr lang="en"/>
              <a:t>Not </a:t>
            </a:r>
            <a:r>
              <a:rPr lang="en"/>
              <a:t>particularly</a:t>
            </a:r>
            <a:r>
              <a:rPr lang="en"/>
              <a:t> useful for </a:t>
            </a:r>
            <a:endParaRPr/>
          </a:p>
          <a:p>
            <a:pPr indent="0" lvl="0" marL="0" rtl="0" algn="l">
              <a:spcBef>
                <a:spcPts val="1200"/>
              </a:spcBef>
              <a:spcAft>
                <a:spcPts val="1200"/>
              </a:spcAft>
              <a:buNone/>
            </a:pPr>
            <a:r>
              <a:rPr lang="en"/>
              <a:t> 	</a:t>
            </a:r>
            <a:r>
              <a:rPr lang="en"/>
              <a:t>s</a:t>
            </a:r>
            <a:r>
              <a:rPr lang="en"/>
              <a:t>peech recognition</a:t>
            </a:r>
            <a:endParaRPr/>
          </a:p>
        </p:txBody>
      </p:sp>
      <p:pic>
        <p:nvPicPr>
          <p:cNvPr id="175" name="Google Shape;175;p30"/>
          <p:cNvPicPr preferRelativeResize="0"/>
          <p:nvPr/>
        </p:nvPicPr>
        <p:blipFill>
          <a:blip r:embed="rId3">
            <a:alphaModFix/>
          </a:blip>
          <a:stretch>
            <a:fillRect/>
          </a:stretch>
        </p:blipFill>
        <p:spPr>
          <a:xfrm>
            <a:off x="3797625" y="1457425"/>
            <a:ext cx="5263250" cy="2069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Chroma Features</a:t>
            </a:r>
            <a:endParaRPr/>
          </a:p>
        </p:txBody>
      </p:sp>
      <p:sp>
        <p:nvSpPr>
          <p:cNvPr id="181" name="Google Shape;181;p31"/>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lang="en"/>
              <a:t>A broad range of specific features fall within Chroma Features, such as Chroma Vector, Chroma Stft</a:t>
            </a:r>
            <a:endParaRPr/>
          </a:p>
          <a:p>
            <a:pPr indent="0" lvl="0" marL="0" rtl="0" algn="l">
              <a:spcBef>
                <a:spcPts val="1200"/>
              </a:spcBef>
              <a:spcAft>
                <a:spcPts val="1200"/>
              </a:spcAft>
              <a:buNone/>
            </a:pPr>
            <a:r>
              <a:rPr lang="en"/>
              <a:t>All of them focus on pitch-level </a:t>
            </a:r>
            <a:r>
              <a:rPr lang="en"/>
              <a:t>changes in the audio Data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Mel Frequency Cepstral Coefficients</a:t>
            </a:r>
            <a:endParaRPr/>
          </a:p>
        </p:txBody>
      </p:sp>
      <p:sp>
        <p:nvSpPr>
          <p:cNvPr id="187" name="Google Shape;187;p32"/>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lang="en"/>
              <a:t>Extraction of MFCCs are quite math-heavy, and complex</a:t>
            </a:r>
            <a:endParaRPr/>
          </a:p>
          <a:p>
            <a:pPr indent="0" lvl="0" marL="457200" rtl="0" algn="l">
              <a:spcBef>
                <a:spcPts val="1200"/>
              </a:spcBef>
              <a:spcAft>
                <a:spcPts val="0"/>
              </a:spcAft>
              <a:buNone/>
            </a:pPr>
            <a:r>
              <a:t/>
            </a:r>
            <a:endParaRPr/>
          </a:p>
          <a:p>
            <a:pPr indent="-317500" lvl="0" marL="457200" rtl="0" algn="l">
              <a:spcBef>
                <a:spcPts val="1200"/>
              </a:spcBef>
              <a:spcAft>
                <a:spcPts val="0"/>
              </a:spcAft>
              <a:buSzPts val="1400"/>
              <a:buChar char="●"/>
            </a:pPr>
            <a:r>
              <a:rPr lang="en"/>
              <a:t>But in essence, they extract all essential elements of an audio:</a:t>
            </a:r>
            <a:endParaRPr/>
          </a:p>
          <a:p>
            <a:pPr indent="-317500" lvl="1" marL="914400" rtl="0" algn="l">
              <a:spcBef>
                <a:spcPts val="0"/>
              </a:spcBef>
              <a:spcAft>
                <a:spcPts val="0"/>
              </a:spcAft>
              <a:buSzPts val="1400"/>
              <a:buChar char="○"/>
            </a:pPr>
            <a:r>
              <a:rPr lang="en"/>
              <a:t>Frequency</a:t>
            </a:r>
            <a:r>
              <a:rPr lang="en"/>
              <a:t> changes, </a:t>
            </a:r>
            <a:r>
              <a:rPr lang="en"/>
              <a:t>amplitude</a:t>
            </a:r>
            <a:r>
              <a:rPr lang="en"/>
              <a:t> changes, et cetera.</a:t>
            </a:r>
            <a:endParaRPr/>
          </a:p>
          <a:p>
            <a:pPr indent="0" lvl="0" marL="914400" rtl="0" algn="l">
              <a:spcBef>
                <a:spcPts val="1200"/>
              </a:spcBef>
              <a:spcAft>
                <a:spcPts val="0"/>
              </a:spcAft>
              <a:buNone/>
            </a:pPr>
            <a:r>
              <a:t/>
            </a:r>
            <a:endParaRPr/>
          </a:p>
          <a:p>
            <a:pPr indent="-317500" lvl="0" marL="457200" rtl="0" algn="l">
              <a:spcBef>
                <a:spcPts val="1200"/>
              </a:spcBef>
              <a:spcAft>
                <a:spcPts val="0"/>
              </a:spcAft>
              <a:buSzPts val="1400"/>
              <a:buChar char="●"/>
            </a:pPr>
            <a:r>
              <a:rPr lang="en"/>
              <a:t>Highly</a:t>
            </a:r>
            <a:r>
              <a:rPr lang="en"/>
              <a:t> capable for Voice recognition Models</a:t>
            </a:r>
            <a:endParaRPr/>
          </a:p>
          <a:p>
            <a:pPr indent="0" lvl="0" marL="0" rtl="0" algn="l">
              <a:spcBef>
                <a:spcPts val="1200"/>
              </a:spcBef>
              <a:spcAft>
                <a:spcPts val="0"/>
              </a:spcAft>
              <a:buNone/>
            </a:pPr>
            <a:r>
              <a:t/>
            </a:r>
            <a:endParaRPr/>
          </a:p>
          <a:p>
            <a:pPr indent="-317500" lvl="0" marL="457200" rtl="0" algn="l">
              <a:spcBef>
                <a:spcPts val="1200"/>
              </a:spcBef>
              <a:spcAft>
                <a:spcPts val="0"/>
              </a:spcAft>
              <a:buSzPts val="1400"/>
              <a:buChar char="●"/>
            </a:pPr>
            <a:r>
              <a:rPr lang="en"/>
              <a:t>We tried other features, but given MFCC’s performance, we chose to use MFCCs as a feature.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623888" y="1282303"/>
            <a:ext cx="7886700" cy="21396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Data Exploration	</a:t>
            </a:r>
            <a:endParaRPr/>
          </a:p>
        </p:txBody>
      </p:sp>
      <p:sp>
        <p:nvSpPr>
          <p:cNvPr id="193" name="Google Shape;193;p33"/>
          <p:cNvSpPr txBox="1"/>
          <p:nvPr>
            <p:ph idx="1" type="body"/>
          </p:nvPr>
        </p:nvSpPr>
        <p:spPr>
          <a:xfrm>
            <a:off x="623888" y="3442097"/>
            <a:ext cx="7886700" cy="11250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rPr lang="en"/>
              <a:t>What do our audio files look like?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Generally well-balanced across attributes!</a:t>
            </a:r>
            <a:endParaRPr/>
          </a:p>
        </p:txBody>
      </p:sp>
      <p:pic>
        <p:nvPicPr>
          <p:cNvPr id="199" name="Google Shape;199;p34"/>
          <p:cNvPicPr preferRelativeResize="0"/>
          <p:nvPr/>
        </p:nvPicPr>
        <p:blipFill>
          <a:blip r:embed="rId3">
            <a:alphaModFix/>
          </a:blip>
          <a:stretch>
            <a:fillRect/>
          </a:stretch>
        </p:blipFill>
        <p:spPr>
          <a:xfrm>
            <a:off x="385763" y="1681100"/>
            <a:ext cx="8372476" cy="2529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Play"/>
              <a:buNone/>
            </a:pPr>
            <a:r>
              <a:rPr lang="en"/>
              <a:t>LAYOUT</a:t>
            </a:r>
            <a:endParaRPr/>
          </a:p>
        </p:txBody>
      </p:sp>
      <p:sp>
        <p:nvSpPr>
          <p:cNvPr id="82" name="Google Shape;82;p17"/>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t>Dataset</a:t>
            </a:r>
            <a:endParaRPr/>
          </a:p>
          <a:p>
            <a:pPr indent="-171450" lvl="0" marL="177800" rtl="0" algn="l">
              <a:lnSpc>
                <a:spcPct val="90000"/>
              </a:lnSpc>
              <a:spcBef>
                <a:spcPts val="800"/>
              </a:spcBef>
              <a:spcAft>
                <a:spcPts val="0"/>
              </a:spcAft>
              <a:buClr>
                <a:schemeClr val="dk1"/>
              </a:buClr>
              <a:buSzPts val="2100"/>
              <a:buChar char="●"/>
            </a:pPr>
            <a:r>
              <a:rPr lang="en"/>
              <a:t>Exploring and Augmenting the Data</a:t>
            </a:r>
            <a:endParaRPr/>
          </a:p>
          <a:p>
            <a:pPr indent="-171450" lvl="0" marL="177800" rtl="0" algn="l">
              <a:lnSpc>
                <a:spcPct val="90000"/>
              </a:lnSpc>
              <a:spcBef>
                <a:spcPts val="800"/>
              </a:spcBef>
              <a:spcAft>
                <a:spcPts val="0"/>
              </a:spcAft>
              <a:buClr>
                <a:schemeClr val="dk1"/>
              </a:buClr>
              <a:buSzPts val="2100"/>
              <a:buChar char="●"/>
            </a:pPr>
            <a:r>
              <a:rPr lang="en"/>
              <a:t>Feature Extraction</a:t>
            </a:r>
            <a:endParaRPr/>
          </a:p>
          <a:p>
            <a:pPr indent="-171450" lvl="0" marL="177800" rtl="0" algn="l">
              <a:lnSpc>
                <a:spcPct val="90000"/>
              </a:lnSpc>
              <a:spcBef>
                <a:spcPts val="800"/>
              </a:spcBef>
              <a:spcAft>
                <a:spcPts val="0"/>
              </a:spcAft>
              <a:buClr>
                <a:schemeClr val="dk1"/>
              </a:buClr>
              <a:buSzPts val="2100"/>
              <a:buChar char="●"/>
            </a:pPr>
            <a:r>
              <a:rPr lang="en"/>
              <a:t>Baseline Models</a:t>
            </a:r>
            <a:endParaRPr/>
          </a:p>
          <a:p>
            <a:pPr indent="-171450" lvl="0" marL="177800" rtl="0" algn="l">
              <a:lnSpc>
                <a:spcPct val="90000"/>
              </a:lnSpc>
              <a:spcBef>
                <a:spcPts val="800"/>
              </a:spcBef>
              <a:spcAft>
                <a:spcPts val="0"/>
              </a:spcAft>
              <a:buClr>
                <a:schemeClr val="dk1"/>
              </a:buClr>
              <a:buSzPts val="2100"/>
              <a:buChar char="●"/>
            </a:pPr>
            <a:r>
              <a:rPr lang="en"/>
              <a:t>More Advanced Models</a:t>
            </a:r>
            <a:endParaRPr/>
          </a:p>
          <a:p>
            <a:pPr indent="-171450" lvl="0" marL="177800" rtl="0" algn="l">
              <a:lnSpc>
                <a:spcPct val="90000"/>
              </a:lnSpc>
              <a:spcBef>
                <a:spcPts val="800"/>
              </a:spcBef>
              <a:spcAft>
                <a:spcPts val="0"/>
              </a:spcAft>
              <a:buClr>
                <a:schemeClr val="dk1"/>
              </a:buClr>
              <a:buSzPts val="2100"/>
              <a:buChar char="●"/>
            </a:pPr>
            <a:r>
              <a:rPr lang="en"/>
              <a:t>Comparison of the Models</a:t>
            </a:r>
            <a:endParaRPr/>
          </a:p>
          <a:p>
            <a:pPr indent="-171450" lvl="0" marL="177800" rtl="0" algn="l">
              <a:lnSpc>
                <a:spcPct val="90000"/>
              </a:lnSpc>
              <a:spcBef>
                <a:spcPts val="800"/>
              </a:spcBef>
              <a:spcAft>
                <a:spcPts val="1200"/>
              </a:spcAft>
              <a:buClr>
                <a:schemeClr val="dk1"/>
              </a:buClr>
              <a:buSzPts val="2100"/>
              <a:buChar char="●"/>
            </a:pPr>
            <a:r>
              <a:rPr lang="en"/>
              <a:t>Model Evaluation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629841" y="342900"/>
            <a:ext cx="2949300" cy="12003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t/>
            </a:r>
            <a:endParaRPr/>
          </a:p>
        </p:txBody>
      </p:sp>
      <p:pic>
        <p:nvPicPr>
          <p:cNvPr id="205" name="Google Shape;205;p35"/>
          <p:cNvPicPr preferRelativeResize="0"/>
          <p:nvPr/>
        </p:nvPicPr>
        <p:blipFill>
          <a:blip r:embed="rId3">
            <a:alphaModFix/>
          </a:blip>
          <a:stretch>
            <a:fillRect/>
          </a:stretch>
        </p:blipFill>
        <p:spPr>
          <a:xfrm>
            <a:off x="83000" y="342900"/>
            <a:ext cx="5045099" cy="4299350"/>
          </a:xfrm>
          <a:prstGeom prst="rect">
            <a:avLst/>
          </a:prstGeom>
          <a:noFill/>
          <a:ln>
            <a:noFill/>
          </a:ln>
        </p:spPr>
      </p:pic>
      <p:sp>
        <p:nvSpPr>
          <p:cNvPr id="206" name="Google Shape;206;p35"/>
          <p:cNvSpPr txBox="1"/>
          <p:nvPr>
            <p:ph idx="1" type="body"/>
          </p:nvPr>
        </p:nvSpPr>
        <p:spPr>
          <a:xfrm>
            <a:off x="5336275" y="96425"/>
            <a:ext cx="3578100" cy="4630800"/>
          </a:xfrm>
          <a:prstGeom prst="rect">
            <a:avLst/>
          </a:prstGeom>
        </p:spPr>
        <p:txBody>
          <a:bodyPr anchorCtr="0" anchor="t" bIns="34275" lIns="68575" spcFirstLastPara="1" rIns="68575" wrap="square" tIns="34275">
            <a:normAutofit/>
          </a:bodyPr>
          <a:lstStyle/>
          <a:p>
            <a:pPr indent="-381000" lvl="0" marL="457200" rtl="0" algn="l">
              <a:spcBef>
                <a:spcPts val="800"/>
              </a:spcBef>
              <a:spcAft>
                <a:spcPts val="0"/>
              </a:spcAft>
              <a:buSzPts val="2400"/>
              <a:buChar char="●"/>
            </a:pPr>
            <a:r>
              <a:rPr lang="en"/>
              <a:t>Extracting </a:t>
            </a:r>
            <a:r>
              <a:rPr lang="en"/>
              <a:t>MFCC</a:t>
            </a:r>
            <a:r>
              <a:rPr lang="en"/>
              <a:t> from these </a:t>
            </a:r>
            <a:r>
              <a:rPr lang="en"/>
              <a:t>audio files</a:t>
            </a:r>
            <a:endParaRPr/>
          </a:p>
          <a:p>
            <a:pPr indent="-381000" lvl="0" marL="457200" rtl="0" algn="l">
              <a:spcBef>
                <a:spcPts val="0"/>
              </a:spcBef>
              <a:spcAft>
                <a:spcPts val="0"/>
              </a:spcAft>
              <a:buSzPts val="2400"/>
              <a:buChar char="●"/>
            </a:pPr>
            <a:r>
              <a:rPr lang="en"/>
              <a:t>Spectrograms</a:t>
            </a:r>
            <a:r>
              <a:rPr lang="en"/>
              <a:t> show </a:t>
            </a:r>
            <a:r>
              <a:rPr lang="en"/>
              <a:t>enough</a:t>
            </a:r>
            <a:r>
              <a:rPr lang="en"/>
              <a:t> variability amongst target labels on Amplitude, Frequency, duration, and </a:t>
            </a:r>
            <a:r>
              <a:rPr lang="en"/>
              <a:t>changes</a:t>
            </a:r>
            <a:r>
              <a:rPr lang="en"/>
              <a:t> within them.</a:t>
            </a:r>
            <a:endParaRPr/>
          </a:p>
          <a:p>
            <a:pPr indent="-381000" lvl="0" marL="457200" rtl="0" algn="l">
              <a:spcBef>
                <a:spcPts val="0"/>
              </a:spcBef>
              <a:spcAft>
                <a:spcPts val="0"/>
              </a:spcAft>
              <a:buSzPts val="2400"/>
              <a:buChar char="●"/>
            </a:pPr>
            <a:r>
              <a:rPr lang="en"/>
              <a:t>If no </a:t>
            </a:r>
            <a:r>
              <a:rPr lang="en"/>
              <a:t>variability</a:t>
            </a:r>
            <a:r>
              <a:rPr lang="en"/>
              <a:t> amongst them, NN would be useless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More Examples from across our non-label features </a:t>
            </a:r>
            <a:endParaRPr/>
          </a:p>
        </p:txBody>
      </p:sp>
      <p:sp>
        <p:nvSpPr>
          <p:cNvPr id="212" name="Google Shape;212;p36"/>
          <p:cNvSpPr txBox="1"/>
          <p:nvPr>
            <p:ph idx="1" type="body"/>
          </p:nvPr>
        </p:nvSpPr>
        <p:spPr>
          <a:xfrm>
            <a:off x="161950" y="1195275"/>
            <a:ext cx="8353500" cy="36705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t/>
            </a:r>
            <a:endParaRPr/>
          </a:p>
        </p:txBody>
      </p:sp>
      <p:pic>
        <p:nvPicPr>
          <p:cNvPr id="213" name="Google Shape;213;p36"/>
          <p:cNvPicPr preferRelativeResize="0"/>
          <p:nvPr/>
        </p:nvPicPr>
        <p:blipFill>
          <a:blip r:embed="rId3">
            <a:alphaModFix/>
          </a:blip>
          <a:stretch>
            <a:fillRect/>
          </a:stretch>
        </p:blipFill>
        <p:spPr>
          <a:xfrm>
            <a:off x="161950" y="1195271"/>
            <a:ext cx="5350525" cy="1298400"/>
          </a:xfrm>
          <a:prstGeom prst="rect">
            <a:avLst/>
          </a:prstGeom>
          <a:noFill/>
          <a:ln>
            <a:noFill/>
          </a:ln>
        </p:spPr>
      </p:pic>
      <p:pic>
        <p:nvPicPr>
          <p:cNvPr id="214" name="Google Shape;214;p36"/>
          <p:cNvPicPr preferRelativeResize="0"/>
          <p:nvPr/>
        </p:nvPicPr>
        <p:blipFill>
          <a:blip r:embed="rId4">
            <a:alphaModFix/>
          </a:blip>
          <a:stretch>
            <a:fillRect/>
          </a:stretch>
        </p:blipFill>
        <p:spPr>
          <a:xfrm>
            <a:off x="161950" y="2493675"/>
            <a:ext cx="5213600" cy="1265175"/>
          </a:xfrm>
          <a:prstGeom prst="rect">
            <a:avLst/>
          </a:prstGeom>
          <a:noFill/>
          <a:ln>
            <a:noFill/>
          </a:ln>
        </p:spPr>
      </p:pic>
      <p:pic>
        <p:nvPicPr>
          <p:cNvPr id="215" name="Google Shape;215;p36"/>
          <p:cNvPicPr preferRelativeResize="0"/>
          <p:nvPr/>
        </p:nvPicPr>
        <p:blipFill rotWithShape="1">
          <a:blip r:embed="rId5">
            <a:alphaModFix/>
          </a:blip>
          <a:srcRect b="0" l="3400" r="-3399" t="0"/>
          <a:stretch/>
        </p:blipFill>
        <p:spPr>
          <a:xfrm>
            <a:off x="298875" y="3758859"/>
            <a:ext cx="5213600" cy="126517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4500"/>
              <a:buFont typeface="Play"/>
              <a:buNone/>
            </a:pPr>
            <a:r>
              <a:rPr lang="en"/>
              <a:t>MODELS</a:t>
            </a:r>
            <a:endParaRPr/>
          </a:p>
        </p:txBody>
      </p:sp>
      <p:sp>
        <p:nvSpPr>
          <p:cNvPr id="221" name="Google Shape;221;p37"/>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1200"/>
              </a:spcAft>
              <a:buClr>
                <a:srgbClr val="757575"/>
              </a:buClr>
              <a:buSzPts val="1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623900" y="515775"/>
            <a:ext cx="4110600" cy="696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SzPts val="990"/>
              <a:buNone/>
            </a:pPr>
            <a:r>
              <a:rPr lang="en" sz="3050"/>
              <a:t>Baseline Models</a:t>
            </a:r>
            <a:endParaRPr sz="3050"/>
          </a:p>
        </p:txBody>
      </p:sp>
      <p:sp>
        <p:nvSpPr>
          <p:cNvPr id="227" name="Google Shape;227;p38"/>
          <p:cNvSpPr txBox="1"/>
          <p:nvPr>
            <p:ph idx="1" type="body"/>
          </p:nvPr>
        </p:nvSpPr>
        <p:spPr>
          <a:xfrm>
            <a:off x="623902" y="1441575"/>
            <a:ext cx="3271200" cy="11250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K Nearest Neighbours</a:t>
            </a:r>
            <a:endParaRPr/>
          </a:p>
          <a:p>
            <a:pPr indent="0" lvl="0" marL="0" rtl="0" algn="l">
              <a:spcBef>
                <a:spcPts val="1200"/>
              </a:spcBef>
              <a:spcAft>
                <a:spcPts val="0"/>
              </a:spcAft>
              <a:buNone/>
            </a:pPr>
            <a:r>
              <a:rPr lang="en"/>
              <a:t>Multilayer Perceptron</a:t>
            </a:r>
            <a:endParaRPr/>
          </a:p>
          <a:p>
            <a:pPr indent="0" lvl="0" marL="0" rtl="0" algn="l">
              <a:spcBef>
                <a:spcPts val="1200"/>
              </a:spcBef>
              <a:spcAft>
                <a:spcPts val="1200"/>
              </a:spcAft>
              <a:buNone/>
            </a:pPr>
            <a:r>
              <a:rPr lang="en"/>
              <a:t>Convolutional Neural Network</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K Nearest Neighbours</a:t>
            </a:r>
            <a:endParaRPr/>
          </a:p>
        </p:txBody>
      </p:sp>
      <p:sp>
        <p:nvSpPr>
          <p:cNvPr id="233" name="Google Shape;233;p39"/>
          <p:cNvSpPr txBox="1"/>
          <p:nvPr>
            <p:ph idx="1" type="body"/>
          </p:nvPr>
        </p:nvSpPr>
        <p:spPr>
          <a:xfrm>
            <a:off x="628650" y="879869"/>
            <a:ext cx="7886700" cy="3263400"/>
          </a:xfrm>
          <a:prstGeom prst="rect">
            <a:avLst/>
          </a:prstGeom>
        </p:spPr>
        <p:txBody>
          <a:bodyPr anchorCtr="0" anchor="t" bIns="34275" lIns="68575" spcFirstLastPara="1" rIns="68575" wrap="square" tIns="34275">
            <a:normAutofit/>
          </a:bodyPr>
          <a:lstStyle/>
          <a:p>
            <a:pPr indent="0" lvl="0" marL="0" rtl="0" algn="l">
              <a:lnSpc>
                <a:spcPct val="150000"/>
              </a:lnSpc>
              <a:spcBef>
                <a:spcPts val="800"/>
              </a:spcBef>
              <a:spcAft>
                <a:spcPts val="0"/>
              </a:spcAft>
              <a:buNone/>
            </a:pPr>
            <a:r>
              <a:t/>
            </a:r>
            <a:endParaRPr/>
          </a:p>
          <a:p>
            <a:pPr indent="-317500" lvl="0" marL="457200" rtl="0" algn="l">
              <a:lnSpc>
                <a:spcPct val="150000"/>
              </a:lnSpc>
              <a:spcBef>
                <a:spcPts val="1200"/>
              </a:spcBef>
              <a:spcAft>
                <a:spcPts val="0"/>
              </a:spcAft>
              <a:buSzPts val="1400"/>
              <a:buChar char="●"/>
            </a:pPr>
            <a:r>
              <a:rPr lang="en"/>
              <a:t>Cross-validation was performed on different k values using ten splits </a:t>
            </a:r>
            <a:endParaRPr/>
          </a:p>
          <a:p>
            <a:pPr indent="-317500" lvl="0" marL="457200" rtl="0" algn="l">
              <a:lnSpc>
                <a:spcPct val="150000"/>
              </a:lnSpc>
              <a:spcBef>
                <a:spcPts val="0"/>
              </a:spcBef>
              <a:spcAft>
                <a:spcPts val="0"/>
              </a:spcAft>
              <a:buSzPts val="1400"/>
              <a:buChar char="●"/>
            </a:pPr>
            <a:r>
              <a:rPr lang="en"/>
              <a:t>k</a:t>
            </a:r>
            <a:r>
              <a:rPr lang="en"/>
              <a:t> = 1 makes for the best number of neighbors, as F1 steeply drops as k increases</a:t>
            </a:r>
            <a:endParaRPr/>
          </a:p>
          <a:p>
            <a:pPr indent="-317500" lvl="0" marL="457200" rtl="0" algn="l">
              <a:lnSpc>
                <a:spcPct val="150000"/>
              </a:lnSpc>
              <a:spcBef>
                <a:spcPts val="0"/>
              </a:spcBef>
              <a:spcAft>
                <a:spcPts val="0"/>
              </a:spcAft>
              <a:buSzPts val="1400"/>
              <a:buChar char="●"/>
            </a:pPr>
            <a:r>
              <a:rPr lang="en"/>
              <a:t>Achieved</a:t>
            </a:r>
            <a:r>
              <a:rPr lang="en"/>
              <a:t> an accuracy of 55%</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Multilayer Perceptron</a:t>
            </a:r>
            <a:endParaRPr/>
          </a:p>
        </p:txBody>
      </p:sp>
      <p:sp>
        <p:nvSpPr>
          <p:cNvPr id="239" name="Google Shape;239;p40"/>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17500" lvl="0" marL="457200" rtl="0" algn="l">
              <a:lnSpc>
                <a:spcPct val="150000"/>
              </a:lnSpc>
              <a:spcBef>
                <a:spcPts val="800"/>
              </a:spcBef>
              <a:spcAft>
                <a:spcPts val="0"/>
              </a:spcAft>
              <a:buSzPts val="1400"/>
              <a:buChar char="●"/>
            </a:pPr>
            <a:r>
              <a:rPr lang="en"/>
              <a:t>Capable of learning non-linear relationships, which is critical in handling the complexities of human speech </a:t>
            </a:r>
            <a:endParaRPr/>
          </a:p>
          <a:p>
            <a:pPr indent="-317500" lvl="0" marL="457200" rtl="0" algn="l">
              <a:lnSpc>
                <a:spcPct val="150000"/>
              </a:lnSpc>
              <a:spcBef>
                <a:spcPts val="0"/>
              </a:spcBef>
              <a:spcAft>
                <a:spcPts val="0"/>
              </a:spcAft>
              <a:buSzPts val="1400"/>
              <a:buChar char="●"/>
            </a:pPr>
            <a:r>
              <a:rPr lang="en"/>
              <a:t>Includes hidden layers, allowing it to learn a hierarchy of features</a:t>
            </a:r>
            <a:endParaRPr/>
          </a:p>
          <a:p>
            <a:pPr indent="-317500" lvl="0" marL="457200" rtl="0" algn="l">
              <a:lnSpc>
                <a:spcPct val="150000"/>
              </a:lnSpc>
              <a:spcBef>
                <a:spcPts val="0"/>
              </a:spcBef>
              <a:spcAft>
                <a:spcPts val="0"/>
              </a:spcAft>
              <a:buSzPts val="1400"/>
              <a:buChar char="●"/>
            </a:pPr>
            <a:r>
              <a:rPr lang="en"/>
              <a:t>Our model had 14 hidden layers and 131,688 trainable parameters, and achieved an accuracy of 56%.</a:t>
            </a:r>
            <a:endParaRPr/>
          </a:p>
          <a:p>
            <a:pPr indent="0" lvl="0" marL="457200" rtl="0" algn="l">
              <a:lnSpc>
                <a:spcPct val="150000"/>
              </a:lnSpc>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Convolutional Neural Network</a:t>
            </a:r>
            <a:endParaRPr/>
          </a:p>
        </p:txBody>
      </p:sp>
      <p:sp>
        <p:nvSpPr>
          <p:cNvPr id="245" name="Google Shape;245;p41"/>
          <p:cNvSpPr txBox="1"/>
          <p:nvPr>
            <p:ph idx="1" type="body"/>
          </p:nvPr>
        </p:nvSpPr>
        <p:spPr>
          <a:xfrm>
            <a:off x="628650" y="866469"/>
            <a:ext cx="7886700" cy="3263400"/>
          </a:xfrm>
          <a:prstGeom prst="rect">
            <a:avLst/>
          </a:prstGeom>
        </p:spPr>
        <p:txBody>
          <a:bodyPr anchorCtr="0" anchor="t" bIns="34275" lIns="68575" spcFirstLastPara="1" rIns="68575" wrap="square" tIns="34275">
            <a:normAutofit lnSpcReduction="20000"/>
          </a:bodyPr>
          <a:lstStyle/>
          <a:p>
            <a:pPr indent="0" lvl="0" marL="0" rtl="0" algn="l">
              <a:lnSpc>
                <a:spcPct val="150000"/>
              </a:lnSpc>
              <a:spcBef>
                <a:spcPts val="800"/>
              </a:spcBef>
              <a:spcAft>
                <a:spcPts val="0"/>
              </a:spcAft>
              <a:buNone/>
            </a:pPr>
            <a:r>
              <a:t/>
            </a:r>
            <a:endParaRPr/>
          </a:p>
          <a:p>
            <a:pPr indent="-317500" lvl="0" marL="457200" rtl="0" algn="l">
              <a:lnSpc>
                <a:spcPct val="150000"/>
              </a:lnSpc>
              <a:spcBef>
                <a:spcPts val="1200"/>
              </a:spcBef>
              <a:spcAft>
                <a:spcPts val="0"/>
              </a:spcAft>
              <a:buSzPts val="1400"/>
              <a:buChar char="●"/>
            </a:pPr>
            <a:r>
              <a:rPr lang="en"/>
              <a:t>H</a:t>
            </a:r>
            <a:r>
              <a:rPr lang="en"/>
              <a:t>ighly effective at recognizing patterns in spatial data. In speech recognition, converting audio into spectrograms transforms the problem into a 2D image recognition task</a:t>
            </a:r>
            <a:endParaRPr/>
          </a:p>
          <a:p>
            <a:pPr indent="-317500" lvl="0" marL="457200" rtl="0" algn="l">
              <a:lnSpc>
                <a:spcPct val="150000"/>
              </a:lnSpc>
              <a:spcBef>
                <a:spcPts val="0"/>
              </a:spcBef>
              <a:spcAft>
                <a:spcPts val="0"/>
              </a:spcAft>
              <a:buSzPts val="1400"/>
              <a:buChar char="●"/>
            </a:pPr>
            <a:r>
              <a:rPr lang="en"/>
              <a:t>Can automatically learn necessary features of raw data</a:t>
            </a:r>
            <a:endParaRPr/>
          </a:p>
          <a:p>
            <a:pPr indent="-317500" lvl="0" marL="457200" rtl="0" algn="l">
              <a:lnSpc>
                <a:spcPct val="150000"/>
              </a:lnSpc>
              <a:spcBef>
                <a:spcPts val="0"/>
              </a:spcBef>
              <a:spcAft>
                <a:spcPts val="0"/>
              </a:spcAft>
              <a:buSzPts val="1400"/>
              <a:buChar char="●"/>
            </a:pPr>
            <a:r>
              <a:rPr lang="en"/>
              <a:t>Our model has 18 hidden layers and 110,216 trainable parameters, achieving an accuracy of 45%</a:t>
            </a:r>
            <a:endParaRPr/>
          </a:p>
          <a:p>
            <a:pPr indent="0" lvl="0" marL="0" rtl="0" algn="l">
              <a:lnSpc>
                <a:spcPct val="150000"/>
              </a:lnSpc>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623900" y="515775"/>
            <a:ext cx="4110600" cy="6960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SzPts val="990"/>
              <a:buNone/>
            </a:pPr>
            <a:r>
              <a:rPr lang="en" sz="3050"/>
              <a:t>Advanced</a:t>
            </a:r>
            <a:r>
              <a:rPr lang="en" sz="3050"/>
              <a:t> Models</a:t>
            </a:r>
            <a:endParaRPr sz="3050"/>
          </a:p>
        </p:txBody>
      </p:sp>
      <p:sp>
        <p:nvSpPr>
          <p:cNvPr id="251" name="Google Shape;251;p42"/>
          <p:cNvSpPr txBox="1"/>
          <p:nvPr>
            <p:ph idx="1" type="body"/>
          </p:nvPr>
        </p:nvSpPr>
        <p:spPr>
          <a:xfrm>
            <a:off x="623898" y="1441575"/>
            <a:ext cx="6471600" cy="16425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Long-Short Term Memory Network</a:t>
            </a:r>
            <a:endParaRPr/>
          </a:p>
          <a:p>
            <a:pPr indent="0" lvl="0" marL="0" rtl="0" algn="l">
              <a:spcBef>
                <a:spcPts val="1200"/>
              </a:spcBef>
              <a:spcAft>
                <a:spcPts val="0"/>
              </a:spcAft>
              <a:buNone/>
            </a:pPr>
            <a:r>
              <a:rPr lang="en"/>
              <a:t>CNN + LSTM Network</a:t>
            </a:r>
            <a:endParaRPr/>
          </a:p>
          <a:p>
            <a:pPr indent="0" lvl="0" marL="0" rtl="0" algn="l">
              <a:spcBef>
                <a:spcPts val="1200"/>
              </a:spcBef>
              <a:spcAft>
                <a:spcPts val="1200"/>
              </a:spcAft>
              <a:buNone/>
            </a:pPr>
            <a:r>
              <a:rPr lang="en"/>
              <a:t>Bi-directional LSTM Network</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3"/>
          <p:cNvSpPr txBox="1"/>
          <p:nvPr/>
        </p:nvSpPr>
        <p:spPr>
          <a:xfrm>
            <a:off x="312325" y="312325"/>
            <a:ext cx="8268300" cy="835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2350">
                <a:solidFill>
                  <a:schemeClr val="accent3"/>
                </a:solidFill>
                <a:latin typeface="Alfa Slab One"/>
                <a:ea typeface="Alfa Slab One"/>
                <a:cs typeface="Alfa Slab One"/>
                <a:sym typeface="Alfa Slab One"/>
              </a:rPr>
              <a:t>Advanced Models - Long-Short Term Memory Layer</a:t>
            </a:r>
            <a:endParaRPr sz="2350">
              <a:solidFill>
                <a:schemeClr val="accent3"/>
              </a:solidFill>
              <a:latin typeface="Alfa Slab One"/>
              <a:ea typeface="Alfa Slab One"/>
              <a:cs typeface="Alfa Slab One"/>
              <a:sym typeface="Alfa Slab One"/>
            </a:endParaRPr>
          </a:p>
        </p:txBody>
      </p:sp>
      <p:sp>
        <p:nvSpPr>
          <p:cNvPr id="257" name="Google Shape;257;p43"/>
          <p:cNvSpPr txBox="1"/>
          <p:nvPr/>
        </p:nvSpPr>
        <p:spPr>
          <a:xfrm>
            <a:off x="289500" y="1148125"/>
            <a:ext cx="85650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LSTM: Effective in remembering important information from earlier parts of the sequence and use it to process later parts.</a:t>
            </a:r>
            <a:endParaRPr sz="1800">
              <a:solidFill>
                <a:schemeClr val="dk2"/>
              </a:solidFill>
              <a:latin typeface="Proxima Nova"/>
              <a:ea typeface="Proxima Nova"/>
              <a:cs typeface="Proxima Nova"/>
              <a:sym typeface="Proxima Nova"/>
            </a:endParaRPr>
          </a:p>
          <a:p>
            <a:pPr indent="-342900" lvl="0" marL="457200" rtl="0" algn="l">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Bi-Directional LSTM: not only it can learn from the earlier parts of the data, but also the </a:t>
            </a:r>
            <a:r>
              <a:rPr lang="en" sz="1800">
                <a:solidFill>
                  <a:schemeClr val="dk2"/>
                </a:solidFill>
                <a:latin typeface="Proxima Nova"/>
                <a:ea typeface="Proxima Nova"/>
                <a:cs typeface="Proxima Nova"/>
                <a:sym typeface="Proxima Nova"/>
              </a:rPr>
              <a:t>later parts</a:t>
            </a:r>
            <a:r>
              <a:rPr lang="en" sz="1800">
                <a:solidFill>
                  <a:schemeClr val="dk2"/>
                </a:solidFill>
                <a:latin typeface="Proxima Nova"/>
                <a:ea typeface="Proxima Nova"/>
                <a:cs typeface="Proxima Nova"/>
                <a:sym typeface="Proxima Nova"/>
              </a:rPr>
              <a:t>.</a:t>
            </a:r>
            <a:endParaRPr sz="1800">
              <a:solidFill>
                <a:schemeClr val="dk2"/>
              </a:solidFill>
              <a:latin typeface="Proxima Nova"/>
              <a:ea typeface="Proxima Nova"/>
              <a:cs typeface="Proxima Nova"/>
              <a:sym typeface="Proxima Nova"/>
            </a:endParaRPr>
          </a:p>
        </p:txBody>
      </p:sp>
      <p:pic>
        <p:nvPicPr>
          <p:cNvPr id="258" name="Google Shape;258;p43"/>
          <p:cNvPicPr preferRelativeResize="0"/>
          <p:nvPr/>
        </p:nvPicPr>
        <p:blipFill>
          <a:blip r:embed="rId3">
            <a:alphaModFix/>
          </a:blip>
          <a:stretch>
            <a:fillRect/>
          </a:stretch>
        </p:blipFill>
        <p:spPr>
          <a:xfrm>
            <a:off x="4458275" y="3321875"/>
            <a:ext cx="4685724" cy="1821625"/>
          </a:xfrm>
          <a:prstGeom prst="rect">
            <a:avLst/>
          </a:prstGeom>
          <a:noFill/>
          <a:ln>
            <a:noFill/>
          </a:ln>
        </p:spPr>
      </p:pic>
      <p:pic>
        <p:nvPicPr>
          <p:cNvPr id="259" name="Google Shape;259;p43"/>
          <p:cNvPicPr preferRelativeResize="0"/>
          <p:nvPr/>
        </p:nvPicPr>
        <p:blipFill rotWithShape="1">
          <a:blip r:embed="rId4">
            <a:alphaModFix/>
          </a:blip>
          <a:srcRect b="9453" l="0" r="4561" t="0"/>
          <a:stretch/>
        </p:blipFill>
        <p:spPr>
          <a:xfrm>
            <a:off x="0" y="2440250"/>
            <a:ext cx="5223401" cy="1293000"/>
          </a:xfrm>
          <a:prstGeom prst="rect">
            <a:avLst/>
          </a:prstGeom>
          <a:noFill/>
          <a:ln>
            <a:noFill/>
          </a:ln>
        </p:spPr>
      </p:pic>
      <p:sp>
        <p:nvSpPr>
          <p:cNvPr id="260" name="Google Shape;260;p43"/>
          <p:cNvSpPr txBox="1"/>
          <p:nvPr/>
        </p:nvSpPr>
        <p:spPr>
          <a:xfrm>
            <a:off x="5317100" y="3093025"/>
            <a:ext cx="110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LSTM</a:t>
            </a:r>
            <a:endParaRPr sz="1800">
              <a:solidFill>
                <a:schemeClr val="dk2"/>
              </a:solidFill>
              <a:latin typeface="Proxima Nova"/>
              <a:ea typeface="Proxima Nova"/>
              <a:cs typeface="Proxima Nova"/>
              <a:sym typeface="Proxima Nova"/>
            </a:endParaRPr>
          </a:p>
        </p:txBody>
      </p:sp>
      <p:sp>
        <p:nvSpPr>
          <p:cNvPr id="261" name="Google Shape;261;p43"/>
          <p:cNvSpPr txBox="1"/>
          <p:nvPr/>
        </p:nvSpPr>
        <p:spPr>
          <a:xfrm>
            <a:off x="2365900" y="4001850"/>
            <a:ext cx="227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Bi-Directional </a:t>
            </a:r>
            <a:r>
              <a:rPr lang="en" sz="1800">
                <a:solidFill>
                  <a:schemeClr val="dk2"/>
                </a:solidFill>
                <a:latin typeface="Proxima Nova"/>
                <a:ea typeface="Proxima Nova"/>
                <a:cs typeface="Proxima Nova"/>
                <a:sym typeface="Proxima Nova"/>
              </a:rPr>
              <a:t>LSTM</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4"/>
          <p:cNvSpPr txBox="1"/>
          <p:nvPr/>
        </p:nvSpPr>
        <p:spPr>
          <a:xfrm>
            <a:off x="312325" y="312325"/>
            <a:ext cx="8268300" cy="835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 sz="2350">
                <a:solidFill>
                  <a:schemeClr val="accent3"/>
                </a:solidFill>
                <a:latin typeface="Alfa Slab One"/>
                <a:ea typeface="Alfa Slab One"/>
                <a:cs typeface="Alfa Slab One"/>
                <a:sym typeface="Alfa Slab One"/>
              </a:rPr>
              <a:t>Advanced Models - Long-Short Term Memory Layer</a:t>
            </a:r>
            <a:endParaRPr sz="2350">
              <a:solidFill>
                <a:schemeClr val="accent3"/>
              </a:solidFill>
              <a:latin typeface="Alfa Slab One"/>
              <a:ea typeface="Alfa Slab One"/>
              <a:cs typeface="Alfa Slab One"/>
              <a:sym typeface="Alfa Slab One"/>
            </a:endParaRPr>
          </a:p>
        </p:txBody>
      </p:sp>
      <p:pic>
        <p:nvPicPr>
          <p:cNvPr id="267" name="Google Shape;267;p44"/>
          <p:cNvPicPr preferRelativeResize="0"/>
          <p:nvPr/>
        </p:nvPicPr>
        <p:blipFill>
          <a:blip r:embed="rId3">
            <a:alphaModFix/>
          </a:blip>
          <a:stretch>
            <a:fillRect/>
          </a:stretch>
        </p:blipFill>
        <p:spPr>
          <a:xfrm>
            <a:off x="26875" y="1419575"/>
            <a:ext cx="9144003" cy="3079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628650" y="545269"/>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Play"/>
              <a:buNone/>
            </a:pPr>
            <a:r>
              <a:rPr lang="en"/>
              <a:t>PROBLEM STATEMENT</a:t>
            </a:r>
            <a:endParaRPr/>
          </a:p>
        </p:txBody>
      </p:sp>
      <p:sp>
        <p:nvSpPr>
          <p:cNvPr id="88" name="Google Shape;88;p18"/>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38100" lvl="0" marL="177800" rtl="0" algn="ctr">
              <a:lnSpc>
                <a:spcPct val="90000"/>
              </a:lnSpc>
              <a:spcBef>
                <a:spcPts val="0"/>
              </a:spcBef>
              <a:spcAft>
                <a:spcPts val="0"/>
              </a:spcAft>
              <a:buClr>
                <a:schemeClr val="dk1"/>
              </a:buClr>
              <a:buSzPts val="2100"/>
              <a:buNone/>
            </a:pPr>
            <a:r>
              <a:t/>
            </a:r>
            <a:endParaRPr b="1"/>
          </a:p>
          <a:p>
            <a:pPr indent="-38100" lvl="0" marL="177800" rtl="0" algn="ctr">
              <a:lnSpc>
                <a:spcPct val="90000"/>
              </a:lnSpc>
              <a:spcBef>
                <a:spcPts val="800"/>
              </a:spcBef>
              <a:spcAft>
                <a:spcPts val="0"/>
              </a:spcAft>
              <a:buClr>
                <a:schemeClr val="dk1"/>
              </a:buClr>
              <a:buSzPts val="2100"/>
              <a:buNone/>
            </a:pPr>
            <a:r>
              <a:t/>
            </a:r>
            <a:endParaRPr b="1"/>
          </a:p>
          <a:p>
            <a:pPr indent="-38100" lvl="0" marL="177800" rtl="0" algn="ctr">
              <a:lnSpc>
                <a:spcPct val="90000"/>
              </a:lnSpc>
              <a:spcBef>
                <a:spcPts val="800"/>
              </a:spcBef>
              <a:spcAft>
                <a:spcPts val="0"/>
              </a:spcAft>
              <a:buClr>
                <a:schemeClr val="dk1"/>
              </a:buClr>
              <a:buSzPts val="2100"/>
              <a:buNone/>
            </a:pPr>
            <a:r>
              <a:t/>
            </a:r>
            <a:endParaRPr b="1"/>
          </a:p>
          <a:p>
            <a:pPr indent="0" lvl="0" marL="177800" rtl="0" algn="l">
              <a:lnSpc>
                <a:spcPct val="90000"/>
              </a:lnSpc>
              <a:spcBef>
                <a:spcPts val="800"/>
              </a:spcBef>
              <a:spcAft>
                <a:spcPts val="1200"/>
              </a:spcAft>
              <a:buNone/>
            </a:pPr>
            <a:r>
              <a:rPr b="1" lang="en"/>
              <a:t>Can we predict human emotion in speech?</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355500" y="0"/>
            <a:ext cx="8861700" cy="725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SzPts val="990"/>
              <a:buNone/>
            </a:pPr>
            <a:r>
              <a:rPr lang="en" sz="2350"/>
              <a:t>Advanced Models - LSTM Network</a:t>
            </a:r>
            <a:endParaRPr sz="2350"/>
          </a:p>
        </p:txBody>
      </p:sp>
      <p:sp>
        <p:nvSpPr>
          <p:cNvPr id="273" name="Google Shape;273;p45"/>
          <p:cNvSpPr txBox="1"/>
          <p:nvPr/>
        </p:nvSpPr>
        <p:spPr>
          <a:xfrm>
            <a:off x="0" y="725700"/>
            <a:ext cx="4464300" cy="1056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Model architecture: 1 layer of LSTM</a:t>
            </a:r>
            <a:endParaRPr sz="1800">
              <a:solidFill>
                <a:schemeClr val="dk2"/>
              </a:solidFill>
              <a:latin typeface="Proxima Nova"/>
              <a:ea typeface="Proxima Nova"/>
              <a:cs typeface="Proxima Nova"/>
              <a:sym typeface="Proxima Nova"/>
            </a:endParaRPr>
          </a:p>
          <a:p>
            <a:pPr indent="-342900" lvl="0" marL="457200" rtl="0" algn="l">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Parameters: 5,393,944</a:t>
            </a:r>
            <a:endParaRPr sz="1800">
              <a:solidFill>
                <a:schemeClr val="dk2"/>
              </a:solidFill>
              <a:latin typeface="Proxima Nova"/>
              <a:ea typeface="Proxima Nova"/>
              <a:cs typeface="Proxima Nova"/>
              <a:sym typeface="Proxima Nova"/>
            </a:endParaRPr>
          </a:p>
          <a:p>
            <a:pPr indent="-342900" lvl="0" marL="457200" rtl="0" algn="l">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Time to train: 2 minutes</a:t>
            </a:r>
            <a:endParaRPr sz="1800">
              <a:solidFill>
                <a:schemeClr val="dk2"/>
              </a:solidFill>
              <a:latin typeface="Proxima Nova"/>
              <a:ea typeface="Proxima Nova"/>
              <a:cs typeface="Proxima Nova"/>
              <a:sym typeface="Proxima Nova"/>
            </a:endParaRPr>
          </a:p>
        </p:txBody>
      </p:sp>
      <p:pic>
        <p:nvPicPr>
          <p:cNvPr id="274" name="Google Shape;274;p45"/>
          <p:cNvPicPr preferRelativeResize="0"/>
          <p:nvPr/>
        </p:nvPicPr>
        <p:blipFill>
          <a:blip r:embed="rId3">
            <a:alphaModFix/>
          </a:blip>
          <a:stretch>
            <a:fillRect/>
          </a:stretch>
        </p:blipFill>
        <p:spPr>
          <a:xfrm>
            <a:off x="0" y="2399975"/>
            <a:ext cx="4572000" cy="2750853"/>
          </a:xfrm>
          <a:prstGeom prst="rect">
            <a:avLst/>
          </a:prstGeom>
          <a:noFill/>
          <a:ln>
            <a:noFill/>
          </a:ln>
        </p:spPr>
      </p:pic>
      <p:pic>
        <p:nvPicPr>
          <p:cNvPr id="275" name="Google Shape;275;p45"/>
          <p:cNvPicPr preferRelativeResize="0"/>
          <p:nvPr/>
        </p:nvPicPr>
        <p:blipFill>
          <a:blip r:embed="rId4">
            <a:alphaModFix/>
          </a:blip>
          <a:stretch>
            <a:fillRect/>
          </a:stretch>
        </p:blipFill>
        <p:spPr>
          <a:xfrm>
            <a:off x="4572000" y="2399975"/>
            <a:ext cx="4572000" cy="2590795"/>
          </a:xfrm>
          <a:prstGeom prst="rect">
            <a:avLst/>
          </a:prstGeom>
          <a:noFill/>
          <a:ln>
            <a:noFill/>
          </a:ln>
        </p:spPr>
      </p:pic>
      <p:pic>
        <p:nvPicPr>
          <p:cNvPr id="276" name="Google Shape;276;p45"/>
          <p:cNvPicPr preferRelativeResize="0"/>
          <p:nvPr/>
        </p:nvPicPr>
        <p:blipFill>
          <a:blip r:embed="rId5">
            <a:alphaModFix/>
          </a:blip>
          <a:stretch>
            <a:fillRect/>
          </a:stretch>
        </p:blipFill>
        <p:spPr>
          <a:xfrm>
            <a:off x="4464298" y="725698"/>
            <a:ext cx="4572000" cy="146270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6"/>
          <p:cNvSpPr txBox="1"/>
          <p:nvPr>
            <p:ph type="title"/>
          </p:nvPr>
        </p:nvSpPr>
        <p:spPr>
          <a:xfrm>
            <a:off x="355500" y="0"/>
            <a:ext cx="8433000" cy="6915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SzPts val="990"/>
              <a:buNone/>
            </a:pPr>
            <a:r>
              <a:rPr lang="en" sz="2350"/>
              <a:t>Advanced Models - </a:t>
            </a:r>
            <a:r>
              <a:rPr lang="en" sz="2350"/>
              <a:t>CNN + LSTM Network</a:t>
            </a:r>
            <a:endParaRPr sz="2350"/>
          </a:p>
        </p:txBody>
      </p:sp>
      <p:sp>
        <p:nvSpPr>
          <p:cNvPr id="282" name="Google Shape;282;p46"/>
          <p:cNvSpPr txBox="1"/>
          <p:nvPr/>
        </p:nvSpPr>
        <p:spPr>
          <a:xfrm>
            <a:off x="355500" y="838563"/>
            <a:ext cx="8788500" cy="1054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Model architecture: Conv1D -&gt; LSTM</a:t>
            </a:r>
            <a:endParaRPr sz="1800">
              <a:solidFill>
                <a:schemeClr val="dk2"/>
              </a:solidFill>
              <a:latin typeface="Proxima Nova"/>
              <a:ea typeface="Proxima Nova"/>
              <a:cs typeface="Proxima Nova"/>
              <a:sym typeface="Proxima Nova"/>
            </a:endParaRPr>
          </a:p>
          <a:p>
            <a:pPr indent="-342900" lvl="0" marL="457200" rtl="0" algn="l">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Parameters: 4,210,696</a:t>
            </a:r>
            <a:endParaRPr sz="1800">
              <a:solidFill>
                <a:schemeClr val="dk2"/>
              </a:solidFill>
              <a:latin typeface="Proxima Nova"/>
              <a:ea typeface="Proxima Nova"/>
              <a:cs typeface="Proxima Nova"/>
              <a:sym typeface="Proxima Nova"/>
            </a:endParaRPr>
          </a:p>
          <a:p>
            <a:pPr indent="-342900" lvl="0" marL="457200" rtl="0" algn="l">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Time to train: 1.5 minutes</a:t>
            </a:r>
            <a:endParaRPr sz="1800">
              <a:solidFill>
                <a:schemeClr val="dk2"/>
              </a:solidFill>
              <a:latin typeface="Proxima Nova"/>
              <a:ea typeface="Proxima Nova"/>
              <a:cs typeface="Proxima Nova"/>
              <a:sym typeface="Proxima Nova"/>
            </a:endParaRPr>
          </a:p>
        </p:txBody>
      </p:sp>
      <p:pic>
        <p:nvPicPr>
          <p:cNvPr id="283" name="Google Shape;283;p46"/>
          <p:cNvPicPr preferRelativeResize="0"/>
          <p:nvPr/>
        </p:nvPicPr>
        <p:blipFill>
          <a:blip r:embed="rId3">
            <a:alphaModFix/>
          </a:blip>
          <a:stretch>
            <a:fillRect/>
          </a:stretch>
        </p:blipFill>
        <p:spPr>
          <a:xfrm>
            <a:off x="0" y="2039825"/>
            <a:ext cx="4876200" cy="3037325"/>
          </a:xfrm>
          <a:prstGeom prst="rect">
            <a:avLst/>
          </a:prstGeom>
          <a:noFill/>
          <a:ln>
            <a:noFill/>
          </a:ln>
        </p:spPr>
      </p:pic>
      <p:pic>
        <p:nvPicPr>
          <p:cNvPr id="284" name="Google Shape;284;p46"/>
          <p:cNvPicPr preferRelativeResize="0"/>
          <p:nvPr/>
        </p:nvPicPr>
        <p:blipFill>
          <a:blip r:embed="rId4">
            <a:alphaModFix/>
          </a:blip>
          <a:stretch>
            <a:fillRect/>
          </a:stretch>
        </p:blipFill>
        <p:spPr>
          <a:xfrm>
            <a:off x="4743425" y="2039825"/>
            <a:ext cx="4271625" cy="2729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7"/>
          <p:cNvSpPr txBox="1"/>
          <p:nvPr>
            <p:ph type="title"/>
          </p:nvPr>
        </p:nvSpPr>
        <p:spPr>
          <a:xfrm>
            <a:off x="355500" y="0"/>
            <a:ext cx="8433000" cy="7212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SzPts val="990"/>
              <a:buNone/>
            </a:pPr>
            <a:r>
              <a:rPr lang="en" sz="2350"/>
              <a:t>Advanced Models - </a:t>
            </a:r>
            <a:r>
              <a:rPr lang="en" sz="2350"/>
              <a:t>Bi-directional LSTM Network</a:t>
            </a:r>
            <a:endParaRPr sz="2350"/>
          </a:p>
        </p:txBody>
      </p:sp>
      <p:sp>
        <p:nvSpPr>
          <p:cNvPr id="290" name="Google Shape;290;p47"/>
          <p:cNvSpPr txBox="1"/>
          <p:nvPr/>
        </p:nvSpPr>
        <p:spPr>
          <a:xfrm>
            <a:off x="0" y="721200"/>
            <a:ext cx="4572000" cy="1119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Model architecture: 2 layer of Bi-Directional LSTM</a:t>
            </a:r>
            <a:endParaRPr sz="1800">
              <a:solidFill>
                <a:schemeClr val="dk2"/>
              </a:solidFill>
              <a:latin typeface="Proxima Nova"/>
              <a:ea typeface="Proxima Nova"/>
              <a:cs typeface="Proxima Nova"/>
              <a:sym typeface="Proxima Nova"/>
            </a:endParaRPr>
          </a:p>
          <a:p>
            <a:pPr indent="-342900" lvl="0" marL="457200" rtl="0" algn="l">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Parameters: </a:t>
            </a:r>
            <a:r>
              <a:rPr lang="en" sz="1800">
                <a:solidFill>
                  <a:schemeClr val="dk2"/>
                </a:solidFill>
                <a:latin typeface="Proxima Nova"/>
                <a:ea typeface="Proxima Nova"/>
                <a:cs typeface="Proxima Nova"/>
                <a:sym typeface="Proxima Nova"/>
              </a:rPr>
              <a:t>33,595,400</a:t>
            </a:r>
            <a:endParaRPr sz="1800">
              <a:solidFill>
                <a:schemeClr val="dk2"/>
              </a:solidFill>
              <a:latin typeface="Proxima Nova"/>
              <a:ea typeface="Proxima Nova"/>
              <a:cs typeface="Proxima Nova"/>
              <a:sym typeface="Proxima Nova"/>
            </a:endParaRPr>
          </a:p>
          <a:p>
            <a:pPr indent="-342900" lvl="0" marL="457200" rtl="0" algn="l">
              <a:spcBef>
                <a:spcPts val="0"/>
              </a:spcBef>
              <a:spcAft>
                <a:spcPts val="0"/>
              </a:spcAft>
              <a:buClr>
                <a:schemeClr val="dk2"/>
              </a:buClr>
              <a:buSzPts val="1800"/>
              <a:buFont typeface="Proxima Nova"/>
              <a:buChar char="●"/>
            </a:pPr>
            <a:r>
              <a:rPr lang="en" sz="1800">
                <a:solidFill>
                  <a:schemeClr val="dk2"/>
                </a:solidFill>
                <a:latin typeface="Proxima Nova"/>
                <a:ea typeface="Proxima Nova"/>
                <a:cs typeface="Proxima Nova"/>
                <a:sym typeface="Proxima Nova"/>
              </a:rPr>
              <a:t>Time to train: 13 minutes</a:t>
            </a:r>
            <a:endParaRPr sz="1800">
              <a:solidFill>
                <a:schemeClr val="dk2"/>
              </a:solidFill>
              <a:latin typeface="Proxima Nova"/>
              <a:ea typeface="Proxima Nova"/>
              <a:cs typeface="Proxima Nova"/>
              <a:sym typeface="Proxima Nova"/>
            </a:endParaRPr>
          </a:p>
        </p:txBody>
      </p:sp>
      <p:pic>
        <p:nvPicPr>
          <p:cNvPr id="291" name="Google Shape;291;p47"/>
          <p:cNvPicPr preferRelativeResize="0"/>
          <p:nvPr/>
        </p:nvPicPr>
        <p:blipFill>
          <a:blip r:embed="rId3">
            <a:alphaModFix/>
          </a:blip>
          <a:stretch>
            <a:fillRect/>
          </a:stretch>
        </p:blipFill>
        <p:spPr>
          <a:xfrm>
            <a:off x="66875" y="2127750"/>
            <a:ext cx="5068449" cy="3015749"/>
          </a:xfrm>
          <a:prstGeom prst="rect">
            <a:avLst/>
          </a:prstGeom>
          <a:noFill/>
          <a:ln>
            <a:noFill/>
          </a:ln>
        </p:spPr>
      </p:pic>
      <p:pic>
        <p:nvPicPr>
          <p:cNvPr id="292" name="Google Shape;292;p47"/>
          <p:cNvPicPr preferRelativeResize="0"/>
          <p:nvPr/>
        </p:nvPicPr>
        <p:blipFill>
          <a:blip r:embed="rId4">
            <a:alphaModFix/>
          </a:blip>
          <a:stretch>
            <a:fillRect/>
          </a:stretch>
        </p:blipFill>
        <p:spPr>
          <a:xfrm>
            <a:off x="4978425" y="2127750"/>
            <a:ext cx="4165575" cy="2720100"/>
          </a:xfrm>
          <a:prstGeom prst="rect">
            <a:avLst/>
          </a:prstGeom>
          <a:noFill/>
          <a:ln>
            <a:noFill/>
          </a:ln>
        </p:spPr>
      </p:pic>
      <p:pic>
        <p:nvPicPr>
          <p:cNvPr id="293" name="Google Shape;293;p47"/>
          <p:cNvPicPr preferRelativeResize="0"/>
          <p:nvPr/>
        </p:nvPicPr>
        <p:blipFill>
          <a:blip r:embed="rId5">
            <a:alphaModFix/>
          </a:blip>
          <a:stretch>
            <a:fillRect/>
          </a:stretch>
        </p:blipFill>
        <p:spPr>
          <a:xfrm>
            <a:off x="4075548" y="721200"/>
            <a:ext cx="5068450" cy="12763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4500"/>
              <a:buFont typeface="Play"/>
              <a:buNone/>
            </a:pPr>
            <a:r>
              <a:rPr lang="en"/>
              <a:t>EVALUATION</a:t>
            </a:r>
            <a:endParaRPr/>
          </a:p>
        </p:txBody>
      </p:sp>
      <p:sp>
        <p:nvSpPr>
          <p:cNvPr id="299" name="Google Shape;299;p48"/>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1200"/>
              </a:spcAft>
              <a:buClr>
                <a:srgbClr val="757575"/>
              </a:buClr>
              <a:buSzPts val="1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623900" y="367901"/>
            <a:ext cx="5469000" cy="554400"/>
          </a:xfrm>
          <a:prstGeom prst="rect">
            <a:avLst/>
          </a:prstGeom>
        </p:spPr>
        <p:txBody>
          <a:bodyPr anchorCtr="0" anchor="b" bIns="34275" lIns="68575" spcFirstLastPara="1" rIns="68575" wrap="square" tIns="34275">
            <a:normAutofit fontScale="90000"/>
          </a:bodyPr>
          <a:lstStyle/>
          <a:p>
            <a:pPr indent="0" lvl="0" marL="0" rtl="0" algn="l">
              <a:spcBef>
                <a:spcPts val="0"/>
              </a:spcBef>
              <a:spcAft>
                <a:spcPts val="0"/>
              </a:spcAft>
              <a:buNone/>
            </a:pPr>
            <a:r>
              <a:rPr lang="en"/>
              <a:t>Model Comparison</a:t>
            </a:r>
            <a:endParaRPr/>
          </a:p>
        </p:txBody>
      </p:sp>
      <p:pic>
        <p:nvPicPr>
          <p:cNvPr id="305" name="Google Shape;305;p49"/>
          <p:cNvPicPr preferRelativeResize="0"/>
          <p:nvPr/>
        </p:nvPicPr>
        <p:blipFill>
          <a:blip r:embed="rId3">
            <a:alphaModFix/>
          </a:blip>
          <a:stretch>
            <a:fillRect/>
          </a:stretch>
        </p:blipFill>
        <p:spPr>
          <a:xfrm>
            <a:off x="623901" y="1146325"/>
            <a:ext cx="6089499" cy="38533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673775" y="664750"/>
            <a:ext cx="1339500" cy="6033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SzPts val="990"/>
              <a:buNone/>
            </a:pPr>
            <a:r>
              <a:rPr lang="en" sz="2650"/>
              <a:t>Why?</a:t>
            </a:r>
            <a:endParaRPr sz="2650"/>
          </a:p>
        </p:txBody>
      </p:sp>
      <p:pic>
        <p:nvPicPr>
          <p:cNvPr id="311" name="Google Shape;311;p50"/>
          <p:cNvPicPr preferRelativeResize="0"/>
          <p:nvPr/>
        </p:nvPicPr>
        <p:blipFill>
          <a:blip r:embed="rId3">
            <a:alphaModFix/>
          </a:blip>
          <a:stretch>
            <a:fillRect/>
          </a:stretch>
        </p:blipFill>
        <p:spPr>
          <a:xfrm>
            <a:off x="673777" y="1431000"/>
            <a:ext cx="4173976" cy="35218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585575" y="540200"/>
            <a:ext cx="4195800" cy="6129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SzPts val="990"/>
              <a:buNone/>
            </a:pPr>
            <a:r>
              <a:rPr lang="en" sz="3250"/>
              <a:t>CNN Performance</a:t>
            </a:r>
            <a:endParaRPr sz="3250"/>
          </a:p>
        </p:txBody>
      </p:sp>
      <p:sp>
        <p:nvSpPr>
          <p:cNvPr id="317" name="Google Shape;317;p51"/>
          <p:cNvSpPr txBox="1"/>
          <p:nvPr>
            <p:ph idx="1" type="body"/>
          </p:nvPr>
        </p:nvSpPr>
        <p:spPr>
          <a:xfrm>
            <a:off x="719700" y="1344475"/>
            <a:ext cx="3573300" cy="3834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rPr lang="en"/>
              <a:t>Worse than kNN, worse than MLP.</a:t>
            </a:r>
            <a:endParaRPr/>
          </a:p>
        </p:txBody>
      </p:sp>
      <p:pic>
        <p:nvPicPr>
          <p:cNvPr id="318" name="Google Shape;318;p51"/>
          <p:cNvPicPr preferRelativeResize="0"/>
          <p:nvPr/>
        </p:nvPicPr>
        <p:blipFill>
          <a:blip r:embed="rId3">
            <a:alphaModFix/>
          </a:blip>
          <a:stretch>
            <a:fillRect/>
          </a:stretch>
        </p:blipFill>
        <p:spPr>
          <a:xfrm>
            <a:off x="1332650" y="1727875"/>
            <a:ext cx="6769749" cy="3463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2"/>
          <p:cNvSpPr txBox="1"/>
          <p:nvPr>
            <p:ph type="title"/>
          </p:nvPr>
        </p:nvSpPr>
        <p:spPr>
          <a:xfrm>
            <a:off x="585575" y="540200"/>
            <a:ext cx="4195800" cy="612900"/>
          </a:xfrm>
          <a:prstGeom prst="rect">
            <a:avLst/>
          </a:prstGeom>
        </p:spPr>
        <p:txBody>
          <a:bodyPr anchorCtr="0" anchor="b" bIns="34275" lIns="68575" spcFirstLastPara="1" rIns="68575" wrap="square" tIns="34275">
            <a:normAutofit fontScale="90000"/>
          </a:bodyPr>
          <a:lstStyle/>
          <a:p>
            <a:pPr indent="0" lvl="0" marL="0" rtl="0" algn="l">
              <a:spcBef>
                <a:spcPts val="0"/>
              </a:spcBef>
              <a:spcAft>
                <a:spcPts val="0"/>
              </a:spcAft>
              <a:buSzPct val="30461"/>
              <a:buNone/>
            </a:pPr>
            <a:r>
              <a:rPr lang="en" sz="3250"/>
              <a:t>LSTM</a:t>
            </a:r>
            <a:r>
              <a:rPr lang="en" sz="3250"/>
              <a:t> Performance</a:t>
            </a:r>
            <a:endParaRPr sz="3250"/>
          </a:p>
        </p:txBody>
      </p:sp>
      <p:sp>
        <p:nvSpPr>
          <p:cNvPr id="324" name="Google Shape;324;p52"/>
          <p:cNvSpPr txBox="1"/>
          <p:nvPr>
            <p:ph idx="1" type="body"/>
          </p:nvPr>
        </p:nvSpPr>
        <p:spPr>
          <a:xfrm>
            <a:off x="719700" y="1344475"/>
            <a:ext cx="3573300" cy="3834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rPr lang="en"/>
              <a:t>The best</a:t>
            </a:r>
            <a:r>
              <a:rPr lang="en"/>
              <a:t>.</a:t>
            </a:r>
            <a:endParaRPr/>
          </a:p>
        </p:txBody>
      </p:sp>
      <p:pic>
        <p:nvPicPr>
          <p:cNvPr id="325" name="Google Shape;325;p52"/>
          <p:cNvPicPr preferRelativeResize="0"/>
          <p:nvPr/>
        </p:nvPicPr>
        <p:blipFill>
          <a:blip r:embed="rId3">
            <a:alphaModFix/>
          </a:blip>
          <a:stretch>
            <a:fillRect/>
          </a:stretch>
        </p:blipFill>
        <p:spPr>
          <a:xfrm>
            <a:off x="1857388" y="1632875"/>
            <a:ext cx="4935926" cy="31108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625200" y="612225"/>
            <a:ext cx="7998300" cy="554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SzPts val="990"/>
              <a:buNone/>
            </a:pPr>
            <a:r>
              <a:rPr lang="en" sz="2550"/>
              <a:t>What emotion was easiest to recognise?</a:t>
            </a:r>
            <a:endParaRPr sz="2150"/>
          </a:p>
        </p:txBody>
      </p:sp>
      <p:sp>
        <p:nvSpPr>
          <p:cNvPr id="331" name="Google Shape;331;p53"/>
          <p:cNvSpPr txBox="1"/>
          <p:nvPr/>
        </p:nvSpPr>
        <p:spPr>
          <a:xfrm>
            <a:off x="736600" y="1377650"/>
            <a:ext cx="3040500" cy="3193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700">
                <a:solidFill>
                  <a:srgbClr val="757575"/>
                </a:solidFill>
                <a:latin typeface="Proxima Nova"/>
                <a:ea typeface="Proxima Nova"/>
                <a:cs typeface="Proxima Nova"/>
                <a:sym typeface="Proxima Nova"/>
              </a:rPr>
              <a:t>Happy</a:t>
            </a:r>
            <a:endParaRPr sz="1700">
              <a:solidFill>
                <a:srgbClr val="757575"/>
              </a:solidFill>
              <a:latin typeface="Proxima Nova"/>
              <a:ea typeface="Proxima Nova"/>
              <a:cs typeface="Proxima Nova"/>
              <a:sym typeface="Proxima Nova"/>
            </a:endParaRPr>
          </a:p>
          <a:p>
            <a:pPr indent="0" lvl="0" marL="0" rtl="0" algn="l">
              <a:lnSpc>
                <a:spcPct val="150000"/>
              </a:lnSpc>
              <a:spcBef>
                <a:spcPts val="0"/>
              </a:spcBef>
              <a:spcAft>
                <a:spcPts val="0"/>
              </a:spcAft>
              <a:buNone/>
            </a:pPr>
            <a:r>
              <a:rPr lang="en" sz="1700">
                <a:solidFill>
                  <a:srgbClr val="757575"/>
                </a:solidFill>
                <a:latin typeface="Proxima Nova"/>
                <a:ea typeface="Proxima Nova"/>
                <a:cs typeface="Proxima Nova"/>
                <a:sym typeface="Proxima Nova"/>
              </a:rPr>
              <a:t>Sad</a:t>
            </a:r>
            <a:endParaRPr sz="1700">
              <a:solidFill>
                <a:srgbClr val="757575"/>
              </a:solidFill>
              <a:latin typeface="Proxima Nova"/>
              <a:ea typeface="Proxima Nova"/>
              <a:cs typeface="Proxima Nova"/>
              <a:sym typeface="Proxima Nova"/>
            </a:endParaRPr>
          </a:p>
          <a:p>
            <a:pPr indent="0" lvl="0" marL="0" rtl="0" algn="l">
              <a:lnSpc>
                <a:spcPct val="150000"/>
              </a:lnSpc>
              <a:spcBef>
                <a:spcPts val="0"/>
              </a:spcBef>
              <a:spcAft>
                <a:spcPts val="0"/>
              </a:spcAft>
              <a:buNone/>
            </a:pPr>
            <a:r>
              <a:rPr lang="en" sz="1700">
                <a:solidFill>
                  <a:srgbClr val="757575"/>
                </a:solidFill>
                <a:latin typeface="Proxima Nova"/>
                <a:ea typeface="Proxima Nova"/>
                <a:cs typeface="Proxima Nova"/>
                <a:sym typeface="Proxima Nova"/>
              </a:rPr>
              <a:t>Angry</a:t>
            </a:r>
            <a:endParaRPr sz="1700">
              <a:solidFill>
                <a:srgbClr val="757575"/>
              </a:solidFill>
              <a:latin typeface="Proxima Nova"/>
              <a:ea typeface="Proxima Nova"/>
              <a:cs typeface="Proxima Nova"/>
              <a:sym typeface="Proxima Nova"/>
            </a:endParaRPr>
          </a:p>
          <a:p>
            <a:pPr indent="0" lvl="0" marL="0" rtl="0" algn="l">
              <a:lnSpc>
                <a:spcPct val="150000"/>
              </a:lnSpc>
              <a:spcBef>
                <a:spcPts val="0"/>
              </a:spcBef>
              <a:spcAft>
                <a:spcPts val="0"/>
              </a:spcAft>
              <a:buNone/>
            </a:pPr>
            <a:r>
              <a:rPr lang="en" sz="1700">
                <a:solidFill>
                  <a:srgbClr val="757575"/>
                </a:solidFill>
                <a:latin typeface="Proxima Nova"/>
                <a:ea typeface="Proxima Nova"/>
                <a:cs typeface="Proxima Nova"/>
                <a:sym typeface="Proxima Nova"/>
              </a:rPr>
              <a:t>Fearful</a:t>
            </a:r>
            <a:endParaRPr sz="1700">
              <a:solidFill>
                <a:srgbClr val="757575"/>
              </a:solidFill>
              <a:latin typeface="Proxima Nova"/>
              <a:ea typeface="Proxima Nova"/>
              <a:cs typeface="Proxima Nova"/>
              <a:sym typeface="Proxima Nova"/>
            </a:endParaRPr>
          </a:p>
          <a:p>
            <a:pPr indent="0" lvl="0" marL="0" rtl="0" algn="l">
              <a:lnSpc>
                <a:spcPct val="150000"/>
              </a:lnSpc>
              <a:spcBef>
                <a:spcPts val="0"/>
              </a:spcBef>
              <a:spcAft>
                <a:spcPts val="0"/>
              </a:spcAft>
              <a:buNone/>
            </a:pPr>
            <a:r>
              <a:rPr lang="en" sz="1700">
                <a:solidFill>
                  <a:srgbClr val="757575"/>
                </a:solidFill>
                <a:latin typeface="Proxima Nova"/>
                <a:ea typeface="Proxima Nova"/>
                <a:cs typeface="Proxima Nova"/>
                <a:sym typeface="Proxima Nova"/>
              </a:rPr>
              <a:t>Calm</a:t>
            </a:r>
            <a:endParaRPr sz="1700">
              <a:solidFill>
                <a:srgbClr val="757575"/>
              </a:solidFill>
              <a:latin typeface="Proxima Nova"/>
              <a:ea typeface="Proxima Nova"/>
              <a:cs typeface="Proxima Nova"/>
              <a:sym typeface="Proxima Nova"/>
            </a:endParaRPr>
          </a:p>
          <a:p>
            <a:pPr indent="0" lvl="0" marL="0" rtl="0" algn="l">
              <a:lnSpc>
                <a:spcPct val="150000"/>
              </a:lnSpc>
              <a:spcBef>
                <a:spcPts val="0"/>
              </a:spcBef>
              <a:spcAft>
                <a:spcPts val="0"/>
              </a:spcAft>
              <a:buNone/>
            </a:pPr>
            <a:r>
              <a:rPr lang="en" sz="1700">
                <a:solidFill>
                  <a:srgbClr val="757575"/>
                </a:solidFill>
                <a:latin typeface="Proxima Nova"/>
                <a:ea typeface="Proxima Nova"/>
                <a:cs typeface="Proxima Nova"/>
                <a:sym typeface="Proxima Nova"/>
              </a:rPr>
              <a:t>Neutral</a:t>
            </a:r>
            <a:endParaRPr sz="1700">
              <a:solidFill>
                <a:srgbClr val="757575"/>
              </a:solidFill>
              <a:latin typeface="Proxima Nova"/>
              <a:ea typeface="Proxima Nova"/>
              <a:cs typeface="Proxima Nova"/>
              <a:sym typeface="Proxima Nova"/>
            </a:endParaRPr>
          </a:p>
          <a:p>
            <a:pPr indent="0" lvl="0" marL="0" rtl="0" algn="l">
              <a:lnSpc>
                <a:spcPct val="150000"/>
              </a:lnSpc>
              <a:spcBef>
                <a:spcPts val="0"/>
              </a:spcBef>
              <a:spcAft>
                <a:spcPts val="0"/>
              </a:spcAft>
              <a:buNone/>
            </a:pPr>
            <a:r>
              <a:rPr lang="en" sz="1700">
                <a:solidFill>
                  <a:srgbClr val="757575"/>
                </a:solidFill>
                <a:latin typeface="Proxima Nova"/>
                <a:ea typeface="Proxima Nova"/>
                <a:cs typeface="Proxima Nova"/>
                <a:sym typeface="Proxima Nova"/>
              </a:rPr>
              <a:t>Surprised</a:t>
            </a:r>
            <a:endParaRPr sz="1700">
              <a:solidFill>
                <a:srgbClr val="757575"/>
              </a:solidFill>
              <a:latin typeface="Proxima Nova"/>
              <a:ea typeface="Proxima Nova"/>
              <a:cs typeface="Proxima Nova"/>
              <a:sym typeface="Proxima Nova"/>
            </a:endParaRPr>
          </a:p>
          <a:p>
            <a:pPr indent="0" lvl="0" marL="0" rtl="0" algn="l">
              <a:lnSpc>
                <a:spcPct val="150000"/>
              </a:lnSpc>
              <a:spcBef>
                <a:spcPts val="0"/>
              </a:spcBef>
              <a:spcAft>
                <a:spcPts val="0"/>
              </a:spcAft>
              <a:buNone/>
            </a:pPr>
            <a:r>
              <a:rPr lang="en" sz="1700">
                <a:solidFill>
                  <a:srgbClr val="757575"/>
                </a:solidFill>
                <a:latin typeface="Proxima Nova"/>
                <a:ea typeface="Proxima Nova"/>
                <a:cs typeface="Proxima Nova"/>
                <a:sym typeface="Proxima Nova"/>
              </a:rPr>
              <a:t>Disgusted</a:t>
            </a:r>
            <a:endParaRPr sz="1700">
              <a:solidFill>
                <a:srgbClr val="757575"/>
              </a:solidFill>
              <a:latin typeface="Proxima Nova"/>
              <a:ea typeface="Proxima Nova"/>
              <a:cs typeface="Proxima Nova"/>
              <a:sym typeface="Proxima Nov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4"/>
          <p:cNvSpPr txBox="1"/>
          <p:nvPr>
            <p:ph type="title"/>
          </p:nvPr>
        </p:nvSpPr>
        <p:spPr>
          <a:xfrm>
            <a:off x="625200" y="612225"/>
            <a:ext cx="7998300" cy="5547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SzPts val="990"/>
              <a:buNone/>
            </a:pPr>
            <a:r>
              <a:rPr lang="en" sz="2550"/>
              <a:t>What emotion was easiest to recognise?</a:t>
            </a:r>
            <a:endParaRPr sz="2150"/>
          </a:p>
        </p:txBody>
      </p:sp>
      <p:sp>
        <p:nvSpPr>
          <p:cNvPr id="337" name="Google Shape;337;p54"/>
          <p:cNvSpPr txBox="1"/>
          <p:nvPr/>
        </p:nvSpPr>
        <p:spPr>
          <a:xfrm>
            <a:off x="736600" y="1377650"/>
            <a:ext cx="3040500" cy="3193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700">
                <a:solidFill>
                  <a:srgbClr val="757575"/>
                </a:solidFill>
                <a:latin typeface="Proxima Nova"/>
                <a:ea typeface="Proxima Nova"/>
                <a:cs typeface="Proxima Nova"/>
                <a:sym typeface="Proxima Nova"/>
              </a:rPr>
              <a:t>Happy</a:t>
            </a:r>
            <a:endParaRPr sz="1700">
              <a:solidFill>
                <a:srgbClr val="757575"/>
              </a:solidFill>
              <a:latin typeface="Proxima Nova"/>
              <a:ea typeface="Proxima Nova"/>
              <a:cs typeface="Proxima Nova"/>
              <a:sym typeface="Proxima Nova"/>
            </a:endParaRPr>
          </a:p>
          <a:p>
            <a:pPr indent="0" lvl="0" marL="0" rtl="0" algn="l">
              <a:lnSpc>
                <a:spcPct val="150000"/>
              </a:lnSpc>
              <a:spcBef>
                <a:spcPts val="0"/>
              </a:spcBef>
              <a:spcAft>
                <a:spcPts val="0"/>
              </a:spcAft>
              <a:buNone/>
            </a:pPr>
            <a:r>
              <a:rPr lang="en" sz="1700">
                <a:solidFill>
                  <a:srgbClr val="757575"/>
                </a:solidFill>
                <a:latin typeface="Proxima Nova"/>
                <a:ea typeface="Proxima Nova"/>
                <a:cs typeface="Proxima Nova"/>
                <a:sym typeface="Proxima Nova"/>
              </a:rPr>
              <a:t>Sad</a:t>
            </a:r>
            <a:endParaRPr sz="1700">
              <a:solidFill>
                <a:srgbClr val="757575"/>
              </a:solidFill>
              <a:latin typeface="Proxima Nova"/>
              <a:ea typeface="Proxima Nova"/>
              <a:cs typeface="Proxima Nova"/>
              <a:sym typeface="Proxima Nova"/>
            </a:endParaRPr>
          </a:p>
          <a:p>
            <a:pPr indent="0" lvl="0" marL="0" rtl="0" algn="l">
              <a:lnSpc>
                <a:spcPct val="150000"/>
              </a:lnSpc>
              <a:spcBef>
                <a:spcPts val="0"/>
              </a:spcBef>
              <a:spcAft>
                <a:spcPts val="0"/>
              </a:spcAft>
              <a:buNone/>
            </a:pPr>
            <a:r>
              <a:rPr lang="en" sz="1700">
                <a:solidFill>
                  <a:srgbClr val="757575"/>
                </a:solidFill>
                <a:latin typeface="Proxima Nova"/>
                <a:ea typeface="Proxima Nova"/>
                <a:cs typeface="Proxima Nova"/>
                <a:sym typeface="Proxima Nova"/>
              </a:rPr>
              <a:t>Angry</a:t>
            </a:r>
            <a:endParaRPr sz="1700">
              <a:solidFill>
                <a:srgbClr val="757575"/>
              </a:solidFill>
              <a:latin typeface="Proxima Nova"/>
              <a:ea typeface="Proxima Nova"/>
              <a:cs typeface="Proxima Nova"/>
              <a:sym typeface="Proxima Nova"/>
            </a:endParaRPr>
          </a:p>
          <a:p>
            <a:pPr indent="0" lvl="0" marL="0" rtl="0" algn="l">
              <a:lnSpc>
                <a:spcPct val="150000"/>
              </a:lnSpc>
              <a:spcBef>
                <a:spcPts val="0"/>
              </a:spcBef>
              <a:spcAft>
                <a:spcPts val="0"/>
              </a:spcAft>
              <a:buNone/>
            </a:pPr>
            <a:r>
              <a:rPr lang="en" sz="1700">
                <a:solidFill>
                  <a:srgbClr val="757575"/>
                </a:solidFill>
                <a:latin typeface="Proxima Nova"/>
                <a:ea typeface="Proxima Nova"/>
                <a:cs typeface="Proxima Nova"/>
                <a:sym typeface="Proxima Nova"/>
              </a:rPr>
              <a:t>Fearful</a:t>
            </a:r>
            <a:endParaRPr sz="1700">
              <a:solidFill>
                <a:srgbClr val="757575"/>
              </a:solidFill>
              <a:latin typeface="Proxima Nova"/>
              <a:ea typeface="Proxima Nova"/>
              <a:cs typeface="Proxima Nova"/>
              <a:sym typeface="Proxima Nova"/>
            </a:endParaRPr>
          </a:p>
          <a:p>
            <a:pPr indent="0" lvl="0" marL="0" rtl="0" algn="l">
              <a:lnSpc>
                <a:spcPct val="150000"/>
              </a:lnSpc>
              <a:spcBef>
                <a:spcPts val="0"/>
              </a:spcBef>
              <a:spcAft>
                <a:spcPts val="0"/>
              </a:spcAft>
              <a:buNone/>
            </a:pPr>
            <a:r>
              <a:rPr lang="en" sz="1700">
                <a:solidFill>
                  <a:srgbClr val="757575"/>
                </a:solidFill>
                <a:latin typeface="Proxima Nova"/>
                <a:ea typeface="Proxima Nova"/>
                <a:cs typeface="Proxima Nova"/>
                <a:sym typeface="Proxima Nova"/>
              </a:rPr>
              <a:t>Calm</a:t>
            </a:r>
            <a:endParaRPr sz="1700">
              <a:solidFill>
                <a:srgbClr val="757575"/>
              </a:solidFill>
              <a:latin typeface="Proxima Nova"/>
              <a:ea typeface="Proxima Nova"/>
              <a:cs typeface="Proxima Nova"/>
              <a:sym typeface="Proxima Nova"/>
            </a:endParaRPr>
          </a:p>
          <a:p>
            <a:pPr indent="0" lvl="0" marL="0" rtl="0" algn="l">
              <a:lnSpc>
                <a:spcPct val="150000"/>
              </a:lnSpc>
              <a:spcBef>
                <a:spcPts val="0"/>
              </a:spcBef>
              <a:spcAft>
                <a:spcPts val="0"/>
              </a:spcAft>
              <a:buNone/>
            </a:pPr>
            <a:r>
              <a:rPr lang="en" sz="1700">
                <a:solidFill>
                  <a:srgbClr val="757575"/>
                </a:solidFill>
                <a:latin typeface="Proxima Nova"/>
                <a:ea typeface="Proxima Nova"/>
                <a:cs typeface="Proxima Nova"/>
                <a:sym typeface="Proxima Nova"/>
              </a:rPr>
              <a:t>Neutral</a:t>
            </a:r>
            <a:endParaRPr sz="1700">
              <a:solidFill>
                <a:srgbClr val="757575"/>
              </a:solidFill>
              <a:latin typeface="Proxima Nova"/>
              <a:ea typeface="Proxima Nova"/>
              <a:cs typeface="Proxima Nova"/>
              <a:sym typeface="Proxima Nova"/>
            </a:endParaRPr>
          </a:p>
          <a:p>
            <a:pPr indent="0" lvl="0" marL="0" rtl="0" algn="l">
              <a:lnSpc>
                <a:spcPct val="150000"/>
              </a:lnSpc>
              <a:spcBef>
                <a:spcPts val="0"/>
              </a:spcBef>
              <a:spcAft>
                <a:spcPts val="0"/>
              </a:spcAft>
              <a:buNone/>
            </a:pPr>
            <a:r>
              <a:rPr lang="en" sz="1700">
                <a:solidFill>
                  <a:srgbClr val="757575"/>
                </a:solidFill>
                <a:latin typeface="Proxima Nova"/>
                <a:ea typeface="Proxima Nova"/>
                <a:cs typeface="Proxima Nova"/>
                <a:sym typeface="Proxima Nova"/>
              </a:rPr>
              <a:t>Surprised</a:t>
            </a:r>
            <a:endParaRPr sz="1700">
              <a:solidFill>
                <a:srgbClr val="757575"/>
              </a:solidFill>
              <a:latin typeface="Proxima Nova"/>
              <a:ea typeface="Proxima Nova"/>
              <a:cs typeface="Proxima Nova"/>
              <a:sym typeface="Proxima Nova"/>
            </a:endParaRPr>
          </a:p>
          <a:p>
            <a:pPr indent="0" lvl="0" marL="0" rtl="0" algn="l">
              <a:lnSpc>
                <a:spcPct val="150000"/>
              </a:lnSpc>
              <a:spcBef>
                <a:spcPts val="0"/>
              </a:spcBef>
              <a:spcAft>
                <a:spcPts val="0"/>
              </a:spcAft>
              <a:buNone/>
            </a:pPr>
            <a:r>
              <a:rPr lang="en" sz="1700">
                <a:solidFill>
                  <a:srgbClr val="757575"/>
                </a:solidFill>
                <a:latin typeface="Proxima Nova"/>
                <a:ea typeface="Proxima Nova"/>
                <a:cs typeface="Proxima Nova"/>
                <a:sym typeface="Proxima Nova"/>
              </a:rPr>
              <a:t>Disgusted</a:t>
            </a:r>
            <a:endParaRPr sz="1700">
              <a:solidFill>
                <a:srgbClr val="757575"/>
              </a:solidFill>
              <a:latin typeface="Proxima Nova"/>
              <a:ea typeface="Proxima Nova"/>
              <a:cs typeface="Proxima Nova"/>
              <a:sym typeface="Proxima Nova"/>
            </a:endParaRPr>
          </a:p>
        </p:txBody>
      </p:sp>
      <p:cxnSp>
        <p:nvCxnSpPr>
          <p:cNvPr id="338" name="Google Shape;338;p54"/>
          <p:cNvCxnSpPr/>
          <p:nvPr/>
        </p:nvCxnSpPr>
        <p:spPr>
          <a:xfrm flipH="1">
            <a:off x="1451325" y="3155075"/>
            <a:ext cx="1226100" cy="9600"/>
          </a:xfrm>
          <a:prstGeom prst="straightConnector1">
            <a:avLst/>
          </a:prstGeom>
          <a:noFill/>
          <a:ln cap="flat" cmpd="sng" w="28575">
            <a:solidFill>
              <a:srgbClr val="0000FF"/>
            </a:solidFill>
            <a:prstDash val="solid"/>
            <a:round/>
            <a:headEnd len="med" w="med" type="none"/>
            <a:tailEnd len="med" w="med" type="triangle"/>
          </a:ln>
        </p:spPr>
      </p:cxnSp>
      <p:sp>
        <p:nvSpPr>
          <p:cNvPr id="339" name="Google Shape;339;p54"/>
          <p:cNvSpPr txBox="1"/>
          <p:nvPr/>
        </p:nvSpPr>
        <p:spPr>
          <a:xfrm>
            <a:off x="2760425" y="2967425"/>
            <a:ext cx="1973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roxima Nova"/>
                <a:ea typeface="Proxima Nova"/>
                <a:cs typeface="Proxima Nova"/>
                <a:sym typeface="Proxima Nova"/>
              </a:rPr>
              <a:t>87.89% accuracy</a:t>
            </a:r>
            <a:endParaRPr sz="1300">
              <a:latin typeface="Proxima Nova"/>
              <a:ea typeface="Proxima Nova"/>
              <a:cs typeface="Proxima Nova"/>
              <a:sym typeface="Proxima Nova"/>
            </a:endParaRPr>
          </a:p>
        </p:txBody>
      </p:sp>
      <p:cxnSp>
        <p:nvCxnSpPr>
          <p:cNvPr id="340" name="Google Shape;340;p54"/>
          <p:cNvCxnSpPr/>
          <p:nvPr/>
        </p:nvCxnSpPr>
        <p:spPr>
          <a:xfrm flipH="1">
            <a:off x="1919825" y="4256150"/>
            <a:ext cx="1226100" cy="9600"/>
          </a:xfrm>
          <a:prstGeom prst="straightConnector1">
            <a:avLst/>
          </a:prstGeom>
          <a:noFill/>
          <a:ln cap="flat" cmpd="sng" w="28575">
            <a:solidFill>
              <a:srgbClr val="0000FF"/>
            </a:solidFill>
            <a:prstDash val="solid"/>
            <a:round/>
            <a:headEnd len="med" w="med" type="none"/>
            <a:tailEnd len="med" w="med" type="triangle"/>
          </a:ln>
        </p:spPr>
      </p:cxnSp>
      <p:sp>
        <p:nvSpPr>
          <p:cNvPr id="341" name="Google Shape;341;p54"/>
          <p:cNvSpPr txBox="1"/>
          <p:nvPr/>
        </p:nvSpPr>
        <p:spPr>
          <a:xfrm>
            <a:off x="3145925" y="4068500"/>
            <a:ext cx="1400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Proxima Nova"/>
                <a:ea typeface="Proxima Nova"/>
                <a:cs typeface="Proxima Nova"/>
                <a:sym typeface="Proxima Nova"/>
              </a:rPr>
              <a:t>57.14% accuracy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4500"/>
              <a:buFont typeface="Play"/>
              <a:buNone/>
            </a:pPr>
            <a:r>
              <a:rPr lang="en"/>
              <a:t>DATA</a:t>
            </a:r>
            <a:endParaRPr/>
          </a:p>
        </p:txBody>
      </p:sp>
      <p:sp>
        <p:nvSpPr>
          <p:cNvPr id="94" name="Google Shape;94;p19"/>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1200"/>
              </a:spcAft>
              <a:buClr>
                <a:srgbClr val="757575"/>
              </a:buClr>
              <a:buSzPts val="1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5"/>
          <p:cNvSpPr txBox="1"/>
          <p:nvPr>
            <p:ph type="title"/>
          </p:nvPr>
        </p:nvSpPr>
        <p:spPr>
          <a:xfrm>
            <a:off x="1204750" y="1753350"/>
            <a:ext cx="6279000" cy="554400"/>
          </a:xfrm>
          <a:prstGeom prst="rect">
            <a:avLst/>
          </a:prstGeom>
        </p:spPr>
        <p:txBody>
          <a:bodyPr anchorCtr="0" anchor="b" bIns="34275" lIns="68575" spcFirstLastPara="1" rIns="68575" wrap="square" tIns="34275">
            <a:noAutofit/>
          </a:bodyPr>
          <a:lstStyle/>
          <a:p>
            <a:pPr indent="0" lvl="0" marL="0" rtl="0" algn="l">
              <a:spcBef>
                <a:spcPts val="0"/>
              </a:spcBef>
              <a:spcAft>
                <a:spcPts val="0"/>
              </a:spcAft>
              <a:buSzPts val="990"/>
              <a:buNone/>
            </a:pPr>
            <a:r>
              <a:rPr lang="en" sz="3050"/>
              <a:t>Project hosted at:</a:t>
            </a:r>
            <a:endParaRPr sz="2550"/>
          </a:p>
        </p:txBody>
      </p:sp>
      <p:sp>
        <p:nvSpPr>
          <p:cNvPr id="347" name="Google Shape;347;p55"/>
          <p:cNvSpPr txBox="1"/>
          <p:nvPr/>
        </p:nvSpPr>
        <p:spPr>
          <a:xfrm>
            <a:off x="1204750" y="2429475"/>
            <a:ext cx="5471100" cy="446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700" u="sng">
                <a:solidFill>
                  <a:srgbClr val="0000FF"/>
                </a:solidFill>
                <a:latin typeface="Proxima Nova"/>
                <a:ea typeface="Proxima Nova"/>
                <a:cs typeface="Proxima Nova"/>
                <a:sym typeface="Proxima Nova"/>
              </a:rPr>
              <a:t>https://github.com/sauryanshu55/Speech-Recognition/</a:t>
            </a:r>
            <a:endParaRPr u="sng">
              <a:solidFill>
                <a:srgbClr val="0000FF"/>
              </a:solidFill>
            </a:endParaRPr>
          </a:p>
        </p:txBody>
      </p:sp>
      <p:cxnSp>
        <p:nvCxnSpPr>
          <p:cNvPr id="348" name="Google Shape;348;p55"/>
          <p:cNvCxnSpPr/>
          <p:nvPr/>
        </p:nvCxnSpPr>
        <p:spPr>
          <a:xfrm flipH="1" rot="10800000">
            <a:off x="902275" y="1392550"/>
            <a:ext cx="7260300" cy="57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Play"/>
              <a:buNone/>
            </a:pPr>
            <a:r>
              <a:rPr lang="en"/>
              <a:t>DATA</a:t>
            </a:r>
            <a:endParaRPr/>
          </a:p>
        </p:txBody>
      </p:sp>
      <p:sp>
        <p:nvSpPr>
          <p:cNvPr id="100" name="Google Shape;100;p20"/>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fontScale="77500" lnSpcReduction="20000"/>
          </a:bodyPr>
          <a:lstStyle/>
          <a:p>
            <a:pPr indent="-366395" lvl="0" marL="457200" rtl="0" algn="l">
              <a:lnSpc>
                <a:spcPct val="115000"/>
              </a:lnSpc>
              <a:spcBef>
                <a:spcPts val="1000"/>
              </a:spcBef>
              <a:spcAft>
                <a:spcPts val="0"/>
              </a:spcAft>
              <a:buSzPct val="100000"/>
              <a:buChar char="●"/>
            </a:pPr>
            <a:r>
              <a:rPr lang="en" sz="2800"/>
              <a:t>1440 individual audio files = 1440 observations</a:t>
            </a:r>
            <a:endParaRPr sz="2800"/>
          </a:p>
          <a:p>
            <a:pPr indent="-366395" lvl="0" marL="457200" rtl="0" algn="l">
              <a:lnSpc>
                <a:spcPct val="115000"/>
              </a:lnSpc>
              <a:spcBef>
                <a:spcPts val="0"/>
              </a:spcBef>
              <a:spcAft>
                <a:spcPts val="0"/>
              </a:spcAft>
              <a:buSzPct val="100000"/>
              <a:buChar char="●"/>
            </a:pPr>
            <a:r>
              <a:rPr lang="en" sz="2800"/>
              <a:t>Spread evenly among 24 Voice actors, with 60 trials per actor.</a:t>
            </a:r>
            <a:endParaRPr sz="2800"/>
          </a:p>
          <a:p>
            <a:pPr indent="-366395" lvl="0" marL="457200" rtl="0" algn="l">
              <a:lnSpc>
                <a:spcPct val="115000"/>
              </a:lnSpc>
              <a:spcBef>
                <a:spcPts val="0"/>
              </a:spcBef>
              <a:spcAft>
                <a:spcPts val="0"/>
              </a:spcAft>
              <a:buSzPct val="100000"/>
              <a:buChar char="●"/>
            </a:pPr>
            <a:r>
              <a:rPr lang="en" sz="2800"/>
              <a:t>Gender balanced and Lexically matched statements.</a:t>
            </a:r>
            <a:endParaRPr sz="2800"/>
          </a:p>
          <a:p>
            <a:pPr indent="-366395" lvl="0" marL="457200" rtl="0" algn="l">
              <a:lnSpc>
                <a:spcPct val="115000"/>
              </a:lnSpc>
              <a:spcBef>
                <a:spcPts val="0"/>
              </a:spcBef>
              <a:spcAft>
                <a:spcPts val="0"/>
              </a:spcAft>
              <a:buSzPct val="100000"/>
              <a:buChar char="●"/>
            </a:pPr>
            <a:r>
              <a:rPr lang="en" sz="2800"/>
              <a:t>Either of the two statements:</a:t>
            </a:r>
            <a:endParaRPr sz="2800"/>
          </a:p>
          <a:p>
            <a:pPr indent="444500" lvl="0" marL="12700" rtl="0" algn="l">
              <a:spcBef>
                <a:spcPts val="1200"/>
              </a:spcBef>
              <a:spcAft>
                <a:spcPts val="0"/>
              </a:spcAft>
              <a:buClr>
                <a:schemeClr val="dk1"/>
              </a:buClr>
              <a:buSzPct val="45833"/>
              <a:buFont typeface="Arial"/>
              <a:buNone/>
            </a:pPr>
            <a:r>
              <a:rPr lang="en" sz="2400"/>
              <a:t>•Dogs are sitting by the door</a:t>
            </a:r>
            <a:endParaRPr sz="2400"/>
          </a:p>
          <a:p>
            <a:pPr indent="444500" lvl="0" marL="12700" rtl="0" algn="l">
              <a:spcBef>
                <a:spcPts val="1200"/>
              </a:spcBef>
              <a:spcAft>
                <a:spcPts val="0"/>
              </a:spcAft>
              <a:buClr>
                <a:schemeClr val="dk1"/>
              </a:buClr>
              <a:buSzPct val="45833"/>
              <a:buFont typeface="Arial"/>
              <a:buNone/>
            </a:pPr>
            <a:r>
              <a:rPr lang="en" sz="2400"/>
              <a:t>•Kids are talking by the door</a:t>
            </a:r>
            <a:endParaRPr sz="2400"/>
          </a:p>
          <a:p>
            <a:pPr indent="0" lvl="0" marL="0" rtl="0" algn="l">
              <a:spcBef>
                <a:spcPts val="1200"/>
              </a:spcBef>
              <a:spcAft>
                <a:spcPts val="0"/>
              </a:spcAft>
              <a:buClr>
                <a:schemeClr val="dk1"/>
              </a:buClr>
              <a:buSzPct val="39285"/>
              <a:buFont typeface="Arial"/>
              <a:buNone/>
            </a:pPr>
            <a:r>
              <a:t/>
            </a:r>
            <a:endParaRPr sz="2800"/>
          </a:p>
          <a:p>
            <a:pPr indent="-38100" lvl="0" marL="177800" rtl="0" algn="l">
              <a:lnSpc>
                <a:spcPct val="90000"/>
              </a:lnSpc>
              <a:spcBef>
                <a:spcPts val="1200"/>
              </a:spcBef>
              <a:spcAft>
                <a:spcPts val="1200"/>
              </a:spcAft>
              <a:buClr>
                <a:schemeClr val="dk1"/>
              </a:buClr>
              <a:buSzPct val="116666"/>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fontScale="32500" lnSpcReduction="10000"/>
          </a:bodyPr>
          <a:lstStyle/>
          <a:p>
            <a:pPr indent="0" lvl="0" marL="0" rtl="0" algn="l">
              <a:spcBef>
                <a:spcPts val="1000"/>
              </a:spcBef>
              <a:spcAft>
                <a:spcPts val="0"/>
              </a:spcAft>
              <a:buClr>
                <a:schemeClr val="dk1"/>
              </a:buClr>
              <a:buSzPct val="39285"/>
              <a:buFont typeface="Arial"/>
              <a:buNone/>
            </a:pPr>
            <a:r>
              <a:rPr lang="en" sz="2800"/>
              <a:t>•All individual audio files had 7 features:</a:t>
            </a:r>
            <a:endParaRPr sz="2800"/>
          </a:p>
          <a:p>
            <a:pPr indent="444500" lvl="0" marL="12700" rtl="0" algn="l">
              <a:spcBef>
                <a:spcPts val="1200"/>
              </a:spcBef>
              <a:spcAft>
                <a:spcPts val="0"/>
              </a:spcAft>
              <a:buClr>
                <a:schemeClr val="dk1"/>
              </a:buClr>
              <a:buSzPct val="45833"/>
              <a:buFont typeface="Arial"/>
              <a:buNone/>
            </a:pPr>
            <a:r>
              <a:rPr lang="en" sz="2400"/>
              <a:t>•Modality: AV or Audio Only</a:t>
            </a:r>
            <a:endParaRPr sz="2400"/>
          </a:p>
          <a:p>
            <a:pPr indent="444500" lvl="0" marL="12700" rtl="0" algn="l">
              <a:spcBef>
                <a:spcPts val="1200"/>
              </a:spcBef>
              <a:spcAft>
                <a:spcPts val="0"/>
              </a:spcAft>
              <a:buClr>
                <a:schemeClr val="dk1"/>
              </a:buClr>
              <a:buSzPct val="45833"/>
              <a:buFont typeface="Arial"/>
              <a:buNone/>
            </a:pPr>
            <a:r>
              <a:rPr lang="en" sz="2400"/>
              <a:t>•Vocal Chanel: Speech/ Song</a:t>
            </a:r>
            <a:endParaRPr sz="2400"/>
          </a:p>
          <a:p>
            <a:pPr indent="444500" lvl="0" marL="12700" rtl="0" algn="l">
              <a:spcBef>
                <a:spcPts val="1200"/>
              </a:spcBef>
              <a:spcAft>
                <a:spcPts val="0"/>
              </a:spcAft>
              <a:buClr>
                <a:schemeClr val="dk1"/>
              </a:buClr>
              <a:buSzPct val="45833"/>
              <a:buFont typeface="Arial"/>
              <a:buNone/>
            </a:pPr>
            <a:r>
              <a:rPr lang="en" sz="2400"/>
              <a:t>•Emotion: Neutral, Calm, Happy, Sad, Angry, Fearful, Disgust, Surprised</a:t>
            </a:r>
            <a:endParaRPr sz="2400"/>
          </a:p>
          <a:p>
            <a:pPr indent="444500" lvl="0" marL="12700" rtl="0" algn="l">
              <a:spcBef>
                <a:spcPts val="1200"/>
              </a:spcBef>
              <a:spcAft>
                <a:spcPts val="0"/>
              </a:spcAft>
              <a:buClr>
                <a:schemeClr val="dk1"/>
              </a:buClr>
              <a:buSzPct val="45833"/>
              <a:buFont typeface="Arial"/>
              <a:buNone/>
            </a:pPr>
            <a:r>
              <a:rPr lang="en" sz="2400"/>
              <a:t>•Emotional intensity: Normal, Strong</a:t>
            </a:r>
            <a:endParaRPr sz="2400"/>
          </a:p>
          <a:p>
            <a:pPr indent="444500" lvl="0" marL="12700" rtl="0" algn="l">
              <a:spcBef>
                <a:spcPts val="1200"/>
              </a:spcBef>
              <a:spcAft>
                <a:spcPts val="0"/>
              </a:spcAft>
              <a:buClr>
                <a:schemeClr val="dk1"/>
              </a:buClr>
              <a:buSzPct val="45833"/>
              <a:buNone/>
            </a:pPr>
            <a:r>
              <a:rPr lang="en" sz="2400"/>
              <a:t>•Statement: Kids are…, Dogs are…</a:t>
            </a:r>
            <a:endParaRPr sz="2400"/>
          </a:p>
          <a:p>
            <a:pPr indent="444500" lvl="0" marL="12700" rtl="0" algn="l">
              <a:spcBef>
                <a:spcPts val="1200"/>
              </a:spcBef>
              <a:spcAft>
                <a:spcPts val="0"/>
              </a:spcAft>
              <a:buClr>
                <a:schemeClr val="dk1"/>
              </a:buClr>
              <a:buSzPct val="45833"/>
              <a:buFont typeface="Arial"/>
              <a:buNone/>
            </a:pPr>
            <a:r>
              <a:rPr lang="en" sz="2400"/>
              <a:t>•Repetition: 1</a:t>
            </a:r>
            <a:r>
              <a:rPr baseline="30000" lang="en" sz="4000"/>
              <a:t>st</a:t>
            </a:r>
            <a:r>
              <a:rPr lang="en" sz="2400"/>
              <a:t> Repetition, or 2</a:t>
            </a:r>
            <a:r>
              <a:rPr baseline="30000" lang="en" sz="4000"/>
              <a:t>nd</a:t>
            </a:r>
            <a:r>
              <a:rPr lang="en" sz="2400"/>
              <a:t> Repetition</a:t>
            </a:r>
            <a:endParaRPr sz="2400"/>
          </a:p>
          <a:p>
            <a:pPr indent="444500" lvl="0" marL="12700" rtl="0" algn="l">
              <a:spcBef>
                <a:spcPts val="1200"/>
              </a:spcBef>
              <a:spcAft>
                <a:spcPts val="0"/>
              </a:spcAft>
              <a:buClr>
                <a:schemeClr val="dk1"/>
              </a:buClr>
              <a:buSzPct val="45833"/>
              <a:buFont typeface="Arial"/>
              <a:buNone/>
            </a:pPr>
            <a:r>
              <a:rPr lang="en" sz="2400"/>
              <a:t>•Actor: Male or Female</a:t>
            </a:r>
            <a:endParaRPr sz="2400"/>
          </a:p>
          <a:p>
            <a:pPr indent="0" lvl="0" marL="0" rtl="0" algn="l">
              <a:spcBef>
                <a:spcPts val="1200"/>
              </a:spcBef>
              <a:spcAft>
                <a:spcPts val="0"/>
              </a:spcAft>
              <a:buClr>
                <a:schemeClr val="dk1"/>
              </a:buClr>
              <a:buSzPct val="39285"/>
              <a:buFont typeface="Arial"/>
              <a:buNone/>
            </a:pPr>
            <a:r>
              <a:rPr lang="en" sz="2800"/>
              <a:t>•Emotion: Label</a:t>
            </a:r>
            <a:endParaRPr sz="2800"/>
          </a:p>
          <a:p>
            <a:pPr indent="0" lvl="0" marL="0" rtl="0" algn="l">
              <a:spcBef>
                <a:spcPts val="1200"/>
              </a:spcBef>
              <a:spcAft>
                <a:spcPts val="0"/>
              </a:spcAft>
              <a:buClr>
                <a:schemeClr val="dk1"/>
              </a:buClr>
              <a:buSzPct val="39285"/>
              <a:buFont typeface="Arial"/>
              <a:buNone/>
            </a:pPr>
            <a:r>
              <a:rPr lang="en" sz="2800"/>
              <a:t>•All of these could be our labels. Why? Because we use a Neural Network</a:t>
            </a:r>
            <a:endParaRPr sz="2800"/>
          </a:p>
          <a:p>
            <a:pPr indent="0" lvl="0" marL="0" rtl="0" algn="l">
              <a:spcBef>
                <a:spcPts val="1200"/>
              </a:spcBef>
              <a:spcAft>
                <a:spcPts val="0"/>
              </a:spcAft>
              <a:buClr>
                <a:schemeClr val="dk1"/>
              </a:buClr>
              <a:buSzPct val="39285"/>
              <a:buFont typeface="Arial"/>
              <a:buNone/>
            </a:pPr>
            <a:r>
              <a:rPr lang="en" sz="2800"/>
              <a:t>• Using a Neural network means that majority of our features are rendered irrelevant.</a:t>
            </a:r>
            <a:endParaRPr sz="2800"/>
          </a:p>
          <a:p>
            <a:pPr indent="-38100" lvl="0" marL="177800" rtl="0" algn="l">
              <a:lnSpc>
                <a:spcPct val="90000"/>
              </a:lnSpc>
              <a:spcBef>
                <a:spcPts val="1200"/>
              </a:spcBef>
              <a:spcAft>
                <a:spcPts val="1200"/>
              </a:spcAft>
              <a:buClr>
                <a:schemeClr val="dk1"/>
              </a:buClr>
              <a:buSzPct val="116666"/>
              <a:buNone/>
            </a:pPr>
            <a:r>
              <a:t/>
            </a:r>
            <a:endParaRPr/>
          </a:p>
        </p:txBody>
      </p:sp>
      <p:sp>
        <p:nvSpPr>
          <p:cNvPr id="106" name="Google Shape;106;p2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Play"/>
              <a:buNone/>
            </a:pPr>
            <a:r>
              <a:rPr lang="en"/>
              <a:t>FEATURES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Samples</a:t>
            </a:r>
            <a:endParaRPr/>
          </a:p>
        </p:txBody>
      </p:sp>
      <p:sp>
        <p:nvSpPr>
          <p:cNvPr id="112" name="Google Shape;112;p22"/>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17500" lvl="0" marL="457200" rtl="0" algn="l">
              <a:spcBef>
                <a:spcPts val="800"/>
              </a:spcBef>
              <a:spcAft>
                <a:spcPts val="0"/>
              </a:spcAft>
              <a:buSzPts val="1400"/>
              <a:buChar char="●"/>
            </a:pPr>
            <a:r>
              <a:rPr lang="en"/>
              <a:t>Anger</a:t>
            </a:r>
            <a:endParaRPr/>
          </a:p>
          <a:p>
            <a:pPr indent="-317500" lvl="0" marL="457200" rtl="0" algn="l">
              <a:spcBef>
                <a:spcPts val="0"/>
              </a:spcBef>
              <a:spcAft>
                <a:spcPts val="0"/>
              </a:spcAft>
              <a:buSzPts val="1400"/>
              <a:buChar char="●"/>
            </a:pPr>
            <a:r>
              <a:rPr lang="en"/>
              <a:t>Fear</a:t>
            </a:r>
            <a:endParaRPr/>
          </a:p>
          <a:p>
            <a:pPr indent="-317500" lvl="0" marL="457200" rtl="0" algn="l">
              <a:spcBef>
                <a:spcPts val="0"/>
              </a:spcBef>
              <a:spcAft>
                <a:spcPts val="0"/>
              </a:spcAft>
              <a:buSzPts val="1400"/>
              <a:buChar char="●"/>
            </a:pPr>
            <a:r>
              <a:rPr lang="en"/>
              <a:t>Happy</a:t>
            </a:r>
            <a:endParaRPr/>
          </a:p>
          <a:p>
            <a:pPr indent="-317500" lvl="0" marL="457200" rtl="0" algn="l">
              <a:spcBef>
                <a:spcPts val="0"/>
              </a:spcBef>
              <a:spcAft>
                <a:spcPts val="0"/>
              </a:spcAft>
              <a:buSzPts val="1400"/>
              <a:buChar char="●"/>
            </a:pPr>
            <a:r>
              <a:rPr lang="en"/>
              <a:t>Sad</a:t>
            </a:r>
            <a:endParaRPr/>
          </a:p>
        </p:txBody>
      </p:sp>
      <p:pic>
        <p:nvPicPr>
          <p:cNvPr id="113" name="Google Shape;113;p22" title="angry.wav">
            <a:hlinkClick r:id="rId3"/>
          </p:cNvPr>
          <p:cNvPicPr preferRelativeResize="0"/>
          <p:nvPr/>
        </p:nvPicPr>
        <p:blipFill>
          <a:blip r:embed="rId4">
            <a:alphaModFix/>
          </a:blip>
          <a:stretch>
            <a:fillRect/>
          </a:stretch>
        </p:blipFill>
        <p:spPr>
          <a:xfrm>
            <a:off x="152400" y="4785019"/>
            <a:ext cx="206081" cy="206081"/>
          </a:xfrm>
          <a:prstGeom prst="rect">
            <a:avLst/>
          </a:prstGeom>
          <a:noFill/>
          <a:ln>
            <a:noFill/>
          </a:ln>
        </p:spPr>
      </p:pic>
      <p:pic>
        <p:nvPicPr>
          <p:cNvPr id="114" name="Google Shape;114;p22" title="fear.wav">
            <a:hlinkClick r:id="rId5"/>
          </p:cNvPr>
          <p:cNvPicPr preferRelativeResize="0"/>
          <p:nvPr/>
        </p:nvPicPr>
        <p:blipFill>
          <a:blip r:embed="rId4">
            <a:alphaModFix/>
          </a:blip>
          <a:stretch>
            <a:fillRect/>
          </a:stretch>
        </p:blipFill>
        <p:spPr>
          <a:xfrm>
            <a:off x="510881" y="4785019"/>
            <a:ext cx="206081" cy="206081"/>
          </a:xfrm>
          <a:prstGeom prst="rect">
            <a:avLst/>
          </a:prstGeom>
          <a:noFill/>
          <a:ln>
            <a:noFill/>
          </a:ln>
        </p:spPr>
      </p:pic>
      <p:pic>
        <p:nvPicPr>
          <p:cNvPr id="115" name="Google Shape;115;p22" title="happy.wav">
            <a:hlinkClick r:id="rId6"/>
          </p:cNvPr>
          <p:cNvPicPr preferRelativeResize="0"/>
          <p:nvPr/>
        </p:nvPicPr>
        <p:blipFill>
          <a:blip r:embed="rId4">
            <a:alphaModFix/>
          </a:blip>
          <a:stretch>
            <a:fillRect/>
          </a:stretch>
        </p:blipFill>
        <p:spPr>
          <a:xfrm>
            <a:off x="869363" y="4785019"/>
            <a:ext cx="206081" cy="206081"/>
          </a:xfrm>
          <a:prstGeom prst="rect">
            <a:avLst/>
          </a:prstGeom>
          <a:noFill/>
          <a:ln>
            <a:noFill/>
          </a:ln>
        </p:spPr>
      </p:pic>
      <p:pic>
        <p:nvPicPr>
          <p:cNvPr id="116" name="Google Shape;116;p22" title="sad.wav">
            <a:hlinkClick r:id="rId7"/>
          </p:cNvPr>
          <p:cNvPicPr preferRelativeResize="0"/>
          <p:nvPr/>
        </p:nvPicPr>
        <p:blipFill>
          <a:blip r:embed="rId4">
            <a:alphaModFix/>
          </a:blip>
          <a:stretch>
            <a:fillRect/>
          </a:stretch>
        </p:blipFill>
        <p:spPr>
          <a:xfrm>
            <a:off x="1227844" y="4785019"/>
            <a:ext cx="206081" cy="2060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623888" y="1282303"/>
            <a:ext cx="7886700" cy="2139600"/>
          </a:xfrm>
          <a:prstGeom prst="rect">
            <a:avLst/>
          </a:prstGeom>
        </p:spPr>
        <p:txBody>
          <a:bodyPr anchorCtr="0" anchor="b" bIns="34275" lIns="68575" spcFirstLastPara="1" rIns="68575" wrap="square" tIns="34275">
            <a:normAutofit/>
          </a:bodyPr>
          <a:lstStyle/>
          <a:p>
            <a:pPr indent="0" lvl="0" marL="0" rtl="0" algn="l">
              <a:spcBef>
                <a:spcPts val="0"/>
              </a:spcBef>
              <a:spcAft>
                <a:spcPts val="0"/>
              </a:spcAft>
              <a:buNone/>
            </a:pPr>
            <a:r>
              <a:rPr lang="en"/>
              <a:t>Data Augmentation</a:t>
            </a:r>
            <a:endParaRPr/>
          </a:p>
        </p:txBody>
      </p:sp>
      <p:sp>
        <p:nvSpPr>
          <p:cNvPr id="122" name="Google Shape;122;p23"/>
          <p:cNvSpPr txBox="1"/>
          <p:nvPr>
            <p:ph idx="1" type="body"/>
          </p:nvPr>
        </p:nvSpPr>
        <p:spPr>
          <a:xfrm>
            <a:off x="623888" y="3442097"/>
            <a:ext cx="7886700" cy="11250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Objectives: Prevent overfitting, increase training set, increase test accuracy</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Examples of Augmentation techniques	</a:t>
            </a:r>
            <a:endParaRPr/>
          </a:p>
        </p:txBody>
      </p:sp>
      <p:sp>
        <p:nvSpPr>
          <p:cNvPr id="128" name="Google Shape;128;p24"/>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a:t>Stretching </a:t>
            </a:r>
            <a:endParaRPr/>
          </a:p>
          <a:p>
            <a:pPr indent="0" lvl="0" marL="0" rtl="0" algn="l">
              <a:spcBef>
                <a:spcPts val="1200"/>
              </a:spcBef>
              <a:spcAft>
                <a:spcPts val="0"/>
              </a:spcAft>
              <a:buNone/>
            </a:pPr>
            <a:r>
              <a:rPr lang="en"/>
              <a:t>Pitch</a:t>
            </a:r>
            <a:endParaRPr/>
          </a:p>
          <a:p>
            <a:pPr indent="0" lvl="0" marL="0" rtl="0" algn="l">
              <a:spcBef>
                <a:spcPts val="1200"/>
              </a:spcBef>
              <a:spcAft>
                <a:spcPts val="1200"/>
              </a:spcAft>
              <a:buNone/>
            </a:pPr>
            <a:r>
              <a:rPr lang="en"/>
              <a:t>Shifting</a:t>
            </a:r>
            <a:endParaRPr/>
          </a:p>
        </p:txBody>
      </p:sp>
      <p:pic>
        <p:nvPicPr>
          <p:cNvPr id="129" name="Google Shape;129;p24" title="stretching.wav">
            <a:hlinkClick r:id="rId3"/>
          </p:cNvPr>
          <p:cNvPicPr preferRelativeResize="0"/>
          <p:nvPr/>
        </p:nvPicPr>
        <p:blipFill>
          <a:blip r:embed="rId4">
            <a:alphaModFix/>
          </a:blip>
          <a:stretch>
            <a:fillRect/>
          </a:stretch>
        </p:blipFill>
        <p:spPr>
          <a:xfrm>
            <a:off x="152400" y="4785019"/>
            <a:ext cx="206081" cy="206081"/>
          </a:xfrm>
          <a:prstGeom prst="rect">
            <a:avLst/>
          </a:prstGeom>
          <a:noFill/>
          <a:ln>
            <a:noFill/>
          </a:ln>
        </p:spPr>
      </p:pic>
      <p:pic>
        <p:nvPicPr>
          <p:cNvPr id="130" name="Google Shape;130;p24" title="pitch.wav">
            <a:hlinkClick r:id="rId5"/>
          </p:cNvPr>
          <p:cNvPicPr preferRelativeResize="0"/>
          <p:nvPr/>
        </p:nvPicPr>
        <p:blipFill>
          <a:blip r:embed="rId4">
            <a:alphaModFix/>
          </a:blip>
          <a:stretch>
            <a:fillRect/>
          </a:stretch>
        </p:blipFill>
        <p:spPr>
          <a:xfrm>
            <a:off x="510881" y="4785019"/>
            <a:ext cx="206081" cy="206081"/>
          </a:xfrm>
          <a:prstGeom prst="rect">
            <a:avLst/>
          </a:prstGeom>
          <a:noFill/>
          <a:ln>
            <a:noFill/>
          </a:ln>
        </p:spPr>
      </p:pic>
      <p:pic>
        <p:nvPicPr>
          <p:cNvPr id="131" name="Google Shape;131;p24" title="shifting.wav">
            <a:hlinkClick r:id="rId6"/>
          </p:cNvPr>
          <p:cNvPicPr preferRelativeResize="0"/>
          <p:nvPr/>
        </p:nvPicPr>
        <p:blipFill>
          <a:blip r:embed="rId4">
            <a:alphaModFix/>
          </a:blip>
          <a:stretch>
            <a:fillRect/>
          </a:stretch>
        </p:blipFill>
        <p:spPr>
          <a:xfrm>
            <a:off x="869363" y="4785019"/>
            <a:ext cx="206081" cy="2060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