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webextensions/webextension2.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3.xml" ContentType="application/vnd.ms-office.webextension+xml"/>
  <Override PartName="/ppt/notesSlides/notesSlide9.xml" ContentType="application/vnd.openxmlformats-officedocument.presentationml.notesSlide+xml"/>
  <Override PartName="/ppt/webextensions/webextension4.xml" ContentType="application/vnd.ms-office.webextension+xml"/>
  <Override PartName="/ppt/notesSlides/notesSlide10.xml" ContentType="application/vnd.openxmlformats-officedocument.presentationml.notesSlide+xml"/>
  <Override PartName="/ppt/webextensions/webextension5.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6" r:id="rId3"/>
    <p:sldId id="258" r:id="rId4"/>
    <p:sldId id="257" r:id="rId5"/>
    <p:sldId id="267" r:id="rId6"/>
    <p:sldId id="259" r:id="rId7"/>
    <p:sldId id="273" r:id="rId8"/>
    <p:sldId id="268" r:id="rId9"/>
    <p:sldId id="269" r:id="rId10"/>
    <p:sldId id="270" r:id="rId11"/>
    <p:sldId id="271" r:id="rId12"/>
    <p:sldId id="272" r:id="rId13"/>
    <p:sldId id="274" r:id="rId14"/>
  </p:sldIdLst>
  <p:sldSz cx="21599525" cy="121507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49F59-6177-4B26-A91E-01607B688CAB}" v="2" dt="2023-05-08T08:39:41.281"/>
  </p1510:revLst>
</p1510:revInfo>
</file>

<file path=ppt/tableStyles.xml><?xml version="1.0" encoding="utf-8"?>
<a:tblStyleLst xmlns:a="http://schemas.openxmlformats.org/drawingml/2006/main" def="{9EB9C67C-A70B-4F1F-A9DF-F71BB267854D}">
  <a:tblStyle styleId="{9EB9C67C-A70B-4F1F-A9DF-F71BB26785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A95FAB-EBB0-4114-BE05-7FDBAFEDDA4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391" autoAdjust="0"/>
  </p:normalViewPr>
  <p:slideViewPr>
    <p:cSldViewPr snapToGrid="0">
      <p:cViewPr varScale="1">
        <p:scale>
          <a:sx n="47" d="100"/>
          <a:sy n="47" d="100"/>
        </p:scale>
        <p:origin x="590" y="29"/>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oler" userId="31a9c78d819b61ec" providerId="LiveId" clId="{C9849F59-6177-4B26-A91E-01607B688CAB}"/>
    <pc:docChg chg="modSld sldOrd">
      <pc:chgData name="Alex Koler" userId="31a9c78d819b61ec" providerId="LiveId" clId="{C9849F59-6177-4B26-A91E-01607B688CAB}" dt="2023-04-11T08:51:39.029" v="1"/>
      <pc:docMkLst>
        <pc:docMk/>
      </pc:docMkLst>
      <pc:sldChg chg="ord">
        <pc:chgData name="Alex Koler" userId="31a9c78d819b61ec" providerId="LiveId" clId="{C9849F59-6177-4B26-A91E-01607B688CAB}" dt="2023-04-11T08:51:39.029" v="1"/>
        <pc:sldMkLst>
          <pc:docMk/>
          <pc:sldMk cId="38933384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GB" dirty="0"/>
              <a:t>Hello, I’m Fawwaz and I am part of the Cyan data team. Today I will be talking about how we can grow prism using customer segmentation </a:t>
            </a:r>
          </a:p>
          <a:p>
            <a:pPr marL="171450" lvl="0" indent="-171450" algn="l" rtl="0">
              <a:spcBef>
                <a:spcPts val="0"/>
              </a:spcBef>
              <a:spcAft>
                <a:spcPts val="0"/>
              </a:spcAft>
              <a:buFontTx/>
              <a:buChar char="-"/>
            </a:pPr>
            <a:endParaRPr lang="en-GB"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dirty="0">
                <a:solidFill>
                  <a:schemeClr val="bg1"/>
                </a:solidFill>
              </a:rPr>
              <a:t>Increase opt ins:</a:t>
            </a:r>
          </a:p>
          <a:p>
            <a:pPr marL="171450" lvl="0" indent="-171450" algn="l" rtl="0">
              <a:spcBef>
                <a:spcPts val="0"/>
              </a:spcBef>
              <a:spcAft>
                <a:spcPts val="0"/>
              </a:spcAft>
              <a:buFontTx/>
              <a:buChar char="-"/>
            </a:pPr>
            <a:r>
              <a:rPr lang="en-US" sz="1200" b="1" dirty="0">
                <a:solidFill>
                  <a:schemeClr val="bg1"/>
                </a:solidFill>
              </a:rPr>
              <a:t>Opt-ins only account for 8% of registered</a:t>
            </a:r>
          </a:p>
          <a:p>
            <a:pPr marL="171450" lvl="0" indent="-171450" algn="l" rtl="0">
              <a:spcBef>
                <a:spcPts val="0"/>
              </a:spcBef>
              <a:spcAft>
                <a:spcPts val="0"/>
              </a:spcAft>
              <a:buFontTx/>
              <a:buChar char="-"/>
            </a:pPr>
            <a:r>
              <a:rPr lang="en-US" sz="1200" b="1" dirty="0">
                <a:solidFill>
                  <a:schemeClr val="bg1"/>
                </a:solidFill>
              </a:rPr>
              <a:t>Limited in Marketing due to reach</a:t>
            </a:r>
          </a:p>
          <a:p>
            <a:pPr marL="171450" lvl="0" indent="-171450" algn="l" rtl="0">
              <a:spcBef>
                <a:spcPts val="0"/>
              </a:spcBef>
              <a:spcAft>
                <a:spcPts val="0"/>
              </a:spcAft>
              <a:buFontTx/>
              <a:buChar char="-"/>
            </a:pPr>
            <a:r>
              <a:rPr lang="en-US" sz="1200" b="1" dirty="0">
                <a:solidFill>
                  <a:schemeClr val="bg1"/>
                </a:solidFill>
              </a:rPr>
              <a:t>Must increase this to have an impact</a:t>
            </a:r>
            <a:endParaRPr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45752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bg1"/>
                </a:solidFill>
              </a:rPr>
              <a:t>Increase Prism Plus memberships:</a:t>
            </a:r>
            <a:endParaRPr lang="en-US" dirty="0">
              <a:solidFill>
                <a:schemeClr val="bg1"/>
              </a:solidFill>
            </a:endParaRP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200" dirty="0">
                <a:solidFill>
                  <a:schemeClr val="bg1"/>
                </a:solidFill>
              </a:rPr>
              <a:t>Significant no. customers not part of Prism Plus</a:t>
            </a:r>
            <a:endParaRPr lang="en-US" sz="1200" dirty="0">
              <a:solidFill>
                <a:schemeClr val="bg1"/>
              </a:solidFill>
              <a:ea typeface="Calibri"/>
              <a:cs typeface="Calibri"/>
            </a:endParaRPr>
          </a:p>
          <a:p>
            <a:pPr marL="285750" indent="-285750">
              <a:buChar char="•"/>
            </a:pPr>
            <a:r>
              <a:rPr lang="en-US" sz="1200" dirty="0">
                <a:solidFill>
                  <a:schemeClr val="bg1"/>
                </a:solidFill>
                <a:ea typeface="Calibri"/>
                <a:cs typeface="Calibri"/>
              </a:rPr>
              <a:t>No new Prism Plus members in 2022</a:t>
            </a:r>
          </a:p>
          <a:p>
            <a:pPr marL="285750" indent="-285750">
              <a:buChar char="•"/>
            </a:pPr>
            <a:r>
              <a:rPr lang="en-US" sz="1200" dirty="0">
                <a:solidFill>
                  <a:schemeClr val="bg1"/>
                </a:solidFill>
                <a:ea typeface="Calibri"/>
                <a:cs typeface="Calibri"/>
              </a:rPr>
              <a:t>Area for development</a:t>
            </a:r>
          </a:p>
          <a:p>
            <a:pPr marL="0" lvl="0" indent="0" algn="l" rtl="0">
              <a:spcBef>
                <a:spcPts val="0"/>
              </a:spcBef>
              <a:spcAft>
                <a:spcPts val="0"/>
              </a:spcAft>
              <a:buNone/>
            </a:pPr>
            <a:endParaRPr lang="en-US"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6219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 In future we could Add further data to create more segments, demographics allowing us to better relate customer characteristics with shopping habits. Web analytics giving us more information on customer behaviour and the user journey and product attributes allowing us to narrow down on what is leading customers to buy a product.</a:t>
            </a:r>
          </a:p>
          <a:p>
            <a:pPr marL="0" lvl="0" indent="0" algn="l" rtl="0">
              <a:spcBef>
                <a:spcPts val="0"/>
              </a:spcBef>
              <a:spcAft>
                <a:spcPts val="0"/>
              </a:spcAft>
              <a:buNone/>
            </a:pPr>
            <a:r>
              <a:rPr lang="en-GB" dirty="0"/>
              <a:t>- Use AI software to ultra target out customers based on their behaviour and preferences</a:t>
            </a:r>
          </a:p>
          <a:p>
            <a:pPr marL="0" lvl="0" indent="0" algn="l" rtl="0">
              <a:spcBef>
                <a:spcPts val="0"/>
              </a:spcBef>
              <a:spcAft>
                <a:spcPts val="0"/>
              </a:spcAft>
              <a:buNone/>
            </a:pPr>
            <a:r>
              <a:rPr lang="en-GB" dirty="0"/>
              <a:t>- Finally look into web analytics and personalisation of our web and mobile apps. fresh relevance reported that uplift was 15% on average in 2022 for personalised web marketing which leads.</a:t>
            </a:r>
            <a:endParaRPr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111060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Thank you for listening, if you have any question we would be happy to answer them</a:t>
            </a: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20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FontTx/>
              <a:buChar char="-"/>
            </a:pPr>
            <a:r>
              <a:rPr lang="en-GB" sz="2800" dirty="0"/>
              <a:t>Growth, ultimately referring to increasing our revenue and profit which will allow us to expand further on a global scale</a:t>
            </a:r>
          </a:p>
          <a:p>
            <a:pPr marL="457200" lvl="0" indent="-457200" algn="l" rtl="0">
              <a:spcBef>
                <a:spcPts val="0"/>
              </a:spcBef>
              <a:spcAft>
                <a:spcPts val="0"/>
              </a:spcAft>
              <a:buFontTx/>
              <a:buChar char="-"/>
            </a:pPr>
            <a:r>
              <a:rPr lang="en-GB" sz="2800" dirty="0"/>
              <a:t>Aim to achieve this by…</a:t>
            </a:r>
          </a:p>
          <a:p>
            <a:pPr marL="457200" lvl="0" indent="-457200" algn="l" rtl="0">
              <a:spcBef>
                <a:spcPts val="0"/>
              </a:spcBef>
              <a:spcAft>
                <a:spcPts val="0"/>
              </a:spcAft>
              <a:buFontTx/>
              <a:buChar char="-"/>
            </a:pPr>
            <a:r>
              <a:rPr lang="en-GB" sz="2800" dirty="0"/>
              <a:t>Conversion – of emails through personalised targeting using our segments</a:t>
            </a:r>
          </a:p>
          <a:p>
            <a:pPr marL="457200" lvl="0" indent="-457200" algn="l" rtl="0">
              <a:spcBef>
                <a:spcPts val="0"/>
              </a:spcBef>
              <a:spcAft>
                <a:spcPts val="0"/>
              </a:spcAft>
              <a:buFontTx/>
              <a:buChar char="-"/>
            </a:pPr>
            <a:r>
              <a:rPr lang="en-GB" sz="2800" dirty="0"/>
              <a:t>Improve retention by building better relationships with out customers with emails</a:t>
            </a:r>
          </a:p>
          <a:p>
            <a:pPr marL="457200" lvl="0" indent="-457200" algn="l" rtl="0">
              <a:spcBef>
                <a:spcPts val="0"/>
              </a:spcBef>
              <a:spcAft>
                <a:spcPts val="0"/>
              </a:spcAft>
              <a:buFontTx/>
              <a:buChar char="-"/>
            </a:pPr>
            <a:r>
              <a:rPr lang="en-GB" sz="2800" dirty="0"/>
              <a:t>And off course, identifying our best customers and key groups of customers which we would like to take full advantage of but also keep happy</a:t>
            </a:r>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03677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We have 4 primary KPI’s which we measured our segments against. Overall cart abandonment has been the most consistent over the years, but is relatively high to the industry average. This is something we would definitely like to improve upon. Conversion rate and customer retention fell YoY whilst the Average Spend per customer grew by almost 50%. So why can we gain from marketing to our registered members </a:t>
            </a:r>
          </a:p>
          <a:p>
            <a:pPr marL="0" lvl="0" indent="0" algn="l" rtl="0">
              <a:spcBef>
                <a:spcPts val="0"/>
              </a:spcBef>
              <a:spcAft>
                <a:spcPts val="0"/>
              </a:spcAft>
              <a:buNone/>
            </a:pPr>
            <a:r>
              <a:rPr lang="en-GB" dirty="0"/>
              <a:t>Cart abandonment is significant! Highlight it.</a:t>
            </a:r>
            <a:endParaRPr dirty="0"/>
          </a:p>
          <a:p>
            <a:pPr marL="0" lvl="0" indent="0" algn="l" rtl="0">
              <a:spcBef>
                <a:spcPts val="0"/>
              </a:spcBef>
              <a:spcAft>
                <a:spcPts val="0"/>
              </a:spcAft>
              <a:buNone/>
            </a:pPr>
            <a:endParaRPr lang="en-GB"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72633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 Looking at the revenue split between members and non-member shoppers</a:t>
            </a:r>
          </a:p>
          <a:p>
            <a:pPr marL="171450" lvl="0" indent="-171450" algn="l" rtl="0">
              <a:spcBef>
                <a:spcPts val="0"/>
              </a:spcBef>
              <a:spcAft>
                <a:spcPts val="0"/>
              </a:spcAft>
              <a:buFontTx/>
              <a:buChar char="-"/>
            </a:pPr>
            <a:r>
              <a:rPr lang="en-GB" dirty="0"/>
              <a:t>68% of all revenue from members</a:t>
            </a:r>
          </a:p>
          <a:p>
            <a:pPr marL="171450" lvl="0" indent="-171450" algn="l" rtl="0">
              <a:spcBef>
                <a:spcPts val="0"/>
              </a:spcBef>
              <a:spcAft>
                <a:spcPts val="0"/>
              </a:spcAft>
              <a:buFontTx/>
              <a:buChar char="-"/>
            </a:pPr>
            <a:endParaRPr lang="en-GB"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40520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83759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33559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085850" lvl="1" indent="-171450">
              <a:buChar char="•"/>
            </a:pPr>
            <a:r>
              <a:rPr lang="en-US" dirty="0"/>
              <a:t>On this graph you can see the conversion rates for the different tiers within Prism plus. The conversion rates are higher than the overall conversion rate for prism because only customers were included in the calculations, people who were on the website but not customers are not included.</a:t>
            </a:r>
          </a:p>
          <a:p>
            <a:pPr marL="1085850" lvl="1" indent="-171450">
              <a:buChar char="•"/>
            </a:pPr>
            <a:r>
              <a:rPr lang="en-US" dirty="0"/>
              <a:t> Platinum customers have the highest conversion rate and are therefore most likely to proceed to purchase. They are the customers that would be most useful to target. </a:t>
            </a:r>
          </a:p>
          <a:p>
            <a:pPr marL="1543050" lvl="2" indent="-171450">
              <a:buChar char="•"/>
            </a:pPr>
            <a:r>
              <a:rPr lang="en-US" dirty="0"/>
              <a:t>Platinum customers account for only 8.6% of prism plus members so targeting them alone will not improve sales drastically. It is important to try to increase platinum prism plus members to </a:t>
            </a:r>
            <a:r>
              <a:rPr lang="en-US" dirty="0" err="1"/>
              <a:t>capitalise</a:t>
            </a:r>
            <a:r>
              <a:rPr lang="en-US" dirty="0"/>
              <a:t> on their conversion rate, however, there are also a significant number of customers who are not part of the scheme. It would be valuable to encourage them to join Prism Plus which would hopefully lead to an increase in conversion rate in line with the numbers we are already seeing.</a:t>
            </a:r>
          </a:p>
          <a:p>
            <a:pPr marL="1085850" lvl="1" indent="-171450">
              <a:buChar char="•"/>
            </a:pPr>
            <a:r>
              <a:rPr lang="en-US" dirty="0"/>
              <a:t>On average, non-members spend the most at prism. Targeting these members would allow us to </a:t>
            </a:r>
            <a:r>
              <a:rPr lang="en-US" dirty="0" err="1"/>
              <a:t>capitalise</a:t>
            </a:r>
            <a:r>
              <a:rPr lang="en-US" dirty="0"/>
              <a:t> on their higher spending. Although the difference in average is small, there are far more non-members than prism plus members.  </a:t>
            </a:r>
          </a:p>
          <a:p>
            <a:pPr marL="1085850" lvl="1" indent="-171450">
              <a:buChar char="•"/>
            </a:pPr>
            <a:r>
              <a:rPr lang="en-US" dirty="0"/>
              <a:t>It is interesting to note that there were no new prism plus members added in 2022, following on from a decline in 2021. We have seen that conversion rates are high amongst members so by not increasing their number we are losing out on valuable sales. We need to encourage customers to sign up for Prism Plus to increase the number of people who will likely have a high conversion rate.</a:t>
            </a:r>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6895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0d5b881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210d5b881b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085850" lvl="1" indent="-171450">
              <a:buChar char="•"/>
            </a:pPr>
            <a:r>
              <a:rPr lang="en-US" dirty="0"/>
              <a:t>We thought it would be interesting to look at what time of the day most purchases are made. As you can see from the graph, quarter 3, from 1200 until 1800, has the highest conversion rate. It is followed by quarter 4, from 1801-0000.</a:t>
            </a:r>
          </a:p>
          <a:p>
            <a:pPr marL="1543050" lvl="2" indent="-171450">
              <a:buChar char="•"/>
            </a:pPr>
            <a:r>
              <a:rPr lang="en-US" dirty="0"/>
              <a:t>So as to take advantage of this higher conversion rate and web traffic, I would suggest having targeted email send times. In the email we were sent, the initial plan for customer engagement was to start emailing. If we send emails at some time during quarter 3, we are more likely to reach our customers that have a higher conversion rate as they would be online anyway. Hopefully we would see an increase in clicks and sales. </a:t>
            </a:r>
          </a:p>
          <a:p>
            <a:pPr marL="1543050" lvl="2" indent="-171450">
              <a:buChar char="•"/>
            </a:pPr>
            <a:r>
              <a:rPr lang="en-US" dirty="0"/>
              <a:t>Following on from this,  when we looked at the conversion rate based on the way in which people accessed the site, there were three email companies within the top 10, including first and second. Again, we can see the opportunities within email. People are already using the emails we are sending to make purchases. If we target them at the correct time of day, we can increase this further.  </a:t>
            </a:r>
          </a:p>
          <a:p>
            <a:pPr marL="1085850" lvl="1" indent="-171450">
              <a:buChar char="•"/>
            </a:pPr>
            <a:r>
              <a:rPr lang="en-US" dirty="0"/>
              <a:t>The average annual spend was highest in quarter 4, between 1800 and 0000, followed by quarter 3. This links with what we know about conversion rates being higher at those times of day. </a:t>
            </a:r>
          </a:p>
          <a:p>
            <a:pPr marL="1543050" lvl="2" indent="-171450">
              <a:buChar char="•"/>
            </a:pPr>
            <a:r>
              <a:rPr lang="en-US" dirty="0"/>
              <a:t>Each quarter performed better in 2022 than in previous years which is a positive step that we should try to build upon.</a:t>
            </a:r>
          </a:p>
          <a:p>
            <a:pPr marL="0" indent="0"/>
            <a:endParaRPr lang="en-US" dirty="0"/>
          </a:p>
          <a:p>
            <a:pPr marL="0" lvl="0" indent="0" algn="l">
              <a:spcBef>
                <a:spcPts val="0"/>
              </a:spcBef>
              <a:spcAft>
                <a:spcPts val="0"/>
              </a:spcAft>
              <a:buNone/>
            </a:pPr>
            <a:r>
              <a:rPr lang="en-US" dirty="0"/>
              <a:t>3m – 4m</a:t>
            </a:r>
          </a:p>
          <a:p>
            <a:pPr marL="0" lvl="0" indent="0" algn="l" rtl="0">
              <a:spcBef>
                <a:spcPts val="0"/>
              </a:spcBef>
              <a:spcAft>
                <a:spcPts val="0"/>
              </a:spcAft>
              <a:buNone/>
            </a:pPr>
            <a:endParaRPr dirty="0"/>
          </a:p>
          <a:p>
            <a:pPr marL="0" lvl="0" indent="0" algn="l" rtl="0">
              <a:spcBef>
                <a:spcPts val="0"/>
              </a:spcBef>
              <a:spcAft>
                <a:spcPts val="0"/>
              </a:spcAft>
              <a:buNone/>
            </a:pPr>
            <a:r>
              <a:rPr lang="en-US" b="1" dirty="0">
                <a:solidFill>
                  <a:srgbClr val="4069B3"/>
                </a:solidFill>
                <a:latin typeface="Avenir"/>
                <a:ea typeface="Avenir"/>
                <a:cs typeface="Avenir"/>
                <a:sym typeface="Avenir"/>
              </a:rPr>
              <a:t>Key point</a:t>
            </a:r>
            <a:endParaRPr dirty="0"/>
          </a:p>
          <a:p>
            <a:pPr marL="171450" lvl="0" indent="-171450" algn="l" rtl="0">
              <a:spcBef>
                <a:spcPts val="0"/>
              </a:spcBef>
              <a:spcAft>
                <a:spcPts val="0"/>
              </a:spcAft>
              <a:buClr>
                <a:schemeClr val="dk1"/>
              </a:buClr>
              <a:buSzPts val="1200"/>
              <a:buFont typeface="Arial"/>
              <a:buChar char="•"/>
            </a:pPr>
            <a:r>
              <a:rPr lang="en-US" dirty="0">
                <a:latin typeface="Avenir"/>
                <a:ea typeface="Avenir"/>
                <a:cs typeface="Avenir"/>
                <a:sym typeface="Avenir"/>
              </a:rPr>
              <a:t>Provide an overview of the session</a:t>
            </a:r>
            <a:endParaRPr dirty="0"/>
          </a:p>
          <a:p>
            <a:pPr marL="0" lvl="0" indent="0" algn="l" rtl="0">
              <a:spcBef>
                <a:spcPts val="0"/>
              </a:spcBef>
              <a:spcAft>
                <a:spcPts val="0"/>
              </a:spcAft>
              <a:buNone/>
            </a:pPr>
            <a:endParaRPr dirty="0">
              <a:latin typeface="Avenir"/>
              <a:ea typeface="Avenir"/>
              <a:cs typeface="Avenir"/>
              <a:sym typeface="Avenir"/>
            </a:endParaRPr>
          </a:p>
          <a:p>
            <a:pPr marL="0" lvl="0" indent="0" algn="l" rtl="0">
              <a:spcBef>
                <a:spcPts val="0"/>
              </a:spcBef>
              <a:spcAft>
                <a:spcPts val="0"/>
              </a:spcAft>
              <a:buNone/>
            </a:pPr>
            <a:r>
              <a:rPr lang="en-US" b="1" dirty="0">
                <a:latin typeface="Avenir"/>
                <a:ea typeface="Avenir"/>
                <a:cs typeface="Avenir"/>
                <a:sym typeface="Avenir"/>
              </a:rPr>
              <a:t>Opening phrase</a:t>
            </a:r>
            <a:endParaRPr dirty="0"/>
          </a:p>
          <a:p>
            <a:pPr marL="171450" lvl="0" indent="-171450" algn="l" rtl="0">
              <a:spcBef>
                <a:spcPts val="0"/>
              </a:spcBef>
              <a:spcAft>
                <a:spcPts val="0"/>
              </a:spcAft>
              <a:buClr>
                <a:schemeClr val="dk1"/>
              </a:buClr>
              <a:buSzPts val="1200"/>
              <a:buFont typeface="Arial"/>
              <a:buChar char="•"/>
            </a:pPr>
            <a:r>
              <a:rPr lang="en-US" dirty="0">
                <a:latin typeface="Avenir"/>
                <a:ea typeface="Avenir"/>
                <a:cs typeface="Avenir"/>
                <a:sym typeface="Avenir"/>
              </a:rPr>
              <a:t>These are the main things we’ll be focusing on in today’s session. We’re going to start with a bit of speed networking so you can find out more about your fellow trainees. Then I’m going to provide you with an overview of the course…</a:t>
            </a:r>
            <a:endParaRPr dirty="0"/>
          </a:p>
          <a:p>
            <a:pPr marL="0" lvl="0" indent="0" algn="l" rtl="0">
              <a:spcBef>
                <a:spcPts val="0"/>
              </a:spcBef>
              <a:spcAft>
                <a:spcPts val="0"/>
              </a:spcAft>
              <a:buNone/>
            </a:pPr>
            <a:endParaRPr dirty="0">
              <a:latin typeface="Avenir"/>
              <a:ea typeface="Avenir"/>
              <a:cs typeface="Avenir"/>
              <a:sym typeface="Avenir"/>
            </a:endParaRPr>
          </a:p>
          <a:p>
            <a:pPr marL="0" lvl="0" indent="0" algn="l" rtl="0">
              <a:spcBef>
                <a:spcPts val="0"/>
              </a:spcBef>
              <a:spcAft>
                <a:spcPts val="0"/>
              </a:spcAft>
              <a:buNone/>
            </a:pPr>
            <a:r>
              <a:rPr lang="en-US" b="1" dirty="0">
                <a:latin typeface="Avenir"/>
                <a:ea typeface="Avenir"/>
                <a:cs typeface="Avenir"/>
                <a:sym typeface="Avenir"/>
              </a:rPr>
              <a:t>Delivery method</a:t>
            </a:r>
            <a:endParaRPr dirty="0"/>
          </a:p>
          <a:p>
            <a:pPr marL="171450" lvl="0" indent="-171450" algn="l" rtl="0">
              <a:spcBef>
                <a:spcPts val="0"/>
              </a:spcBef>
              <a:spcAft>
                <a:spcPts val="0"/>
              </a:spcAft>
              <a:buClr>
                <a:schemeClr val="dk1"/>
              </a:buClr>
              <a:buSzPts val="1200"/>
              <a:buFont typeface="Arial"/>
              <a:buChar char="•"/>
            </a:pPr>
            <a:r>
              <a:rPr lang="en-US" i="0" dirty="0">
                <a:latin typeface="Avenir"/>
                <a:ea typeface="Avenir"/>
                <a:cs typeface="Avenir"/>
                <a:sym typeface="Avenir"/>
              </a:rPr>
              <a:t>Read and adapt opening phrase as needed</a:t>
            </a:r>
            <a:endParaRPr dirty="0"/>
          </a:p>
          <a:p>
            <a:pPr marL="171450" lvl="0" indent="-171450" algn="l" rtl="0">
              <a:spcBef>
                <a:spcPts val="0"/>
              </a:spcBef>
              <a:spcAft>
                <a:spcPts val="0"/>
              </a:spcAft>
              <a:buClr>
                <a:schemeClr val="dk1"/>
              </a:buClr>
              <a:buSzPts val="1200"/>
              <a:buFont typeface="Arial"/>
              <a:buChar char="•"/>
            </a:pPr>
            <a:r>
              <a:rPr lang="en-US" i="0" dirty="0">
                <a:latin typeface="Avenir"/>
                <a:ea typeface="Avenir"/>
                <a:cs typeface="Avenir"/>
                <a:sym typeface="Avenir"/>
              </a:rPr>
              <a:t>Read each bullet point on the slide and elaborate as needed.</a:t>
            </a:r>
            <a:endParaRPr dirty="0"/>
          </a:p>
          <a:p>
            <a:pPr marL="0" lvl="0" indent="0" algn="l" rtl="0">
              <a:spcBef>
                <a:spcPts val="0"/>
              </a:spcBef>
              <a:spcAft>
                <a:spcPts val="0"/>
              </a:spcAft>
              <a:buNone/>
            </a:pPr>
            <a:endParaRPr dirty="0"/>
          </a:p>
        </p:txBody>
      </p:sp>
      <p:sp>
        <p:nvSpPr>
          <p:cNvPr id="95" name="Google Shape;95;g2210d5b881b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2470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699941" y="1988557"/>
            <a:ext cx="16199644" cy="4230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0630"/>
              <a:buFont typeface="Calibri"/>
              <a:buNone/>
              <a:defRPr sz="1063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2699941" y="6381944"/>
            <a:ext cx="16199644" cy="293361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772"/>
              </a:spcBef>
              <a:spcAft>
                <a:spcPts val="0"/>
              </a:spcAft>
              <a:buClr>
                <a:schemeClr val="dk1"/>
              </a:buClr>
              <a:buSzPts val="4252"/>
              <a:buNone/>
              <a:defRPr sz="4252"/>
            </a:lvl1pPr>
            <a:lvl2pPr lvl="1" algn="ctr">
              <a:lnSpc>
                <a:spcPct val="90000"/>
              </a:lnSpc>
              <a:spcBef>
                <a:spcPts val="886"/>
              </a:spcBef>
              <a:spcAft>
                <a:spcPts val="0"/>
              </a:spcAft>
              <a:buClr>
                <a:schemeClr val="dk1"/>
              </a:buClr>
              <a:buSzPts val="3543"/>
              <a:buNone/>
              <a:defRPr sz="3543"/>
            </a:lvl2pPr>
            <a:lvl3pPr lvl="2" algn="ctr">
              <a:lnSpc>
                <a:spcPct val="90000"/>
              </a:lnSpc>
              <a:spcBef>
                <a:spcPts val="886"/>
              </a:spcBef>
              <a:spcAft>
                <a:spcPts val="0"/>
              </a:spcAft>
              <a:buClr>
                <a:schemeClr val="dk1"/>
              </a:buClr>
              <a:buSzPts val="3189"/>
              <a:buNone/>
              <a:defRPr sz="3189"/>
            </a:lvl3pPr>
            <a:lvl4pPr lvl="3" algn="ctr">
              <a:lnSpc>
                <a:spcPct val="90000"/>
              </a:lnSpc>
              <a:spcBef>
                <a:spcPts val="886"/>
              </a:spcBef>
              <a:spcAft>
                <a:spcPts val="0"/>
              </a:spcAft>
              <a:buClr>
                <a:schemeClr val="dk1"/>
              </a:buClr>
              <a:buSzPts val="2835"/>
              <a:buNone/>
              <a:defRPr sz="2835"/>
            </a:lvl4pPr>
            <a:lvl5pPr lvl="4" algn="ctr">
              <a:lnSpc>
                <a:spcPct val="90000"/>
              </a:lnSpc>
              <a:spcBef>
                <a:spcPts val="886"/>
              </a:spcBef>
              <a:spcAft>
                <a:spcPts val="0"/>
              </a:spcAft>
              <a:buClr>
                <a:schemeClr val="dk1"/>
              </a:buClr>
              <a:buSzPts val="2835"/>
              <a:buNone/>
              <a:defRPr sz="2835"/>
            </a:lvl5pPr>
            <a:lvl6pPr lvl="5" algn="ctr">
              <a:lnSpc>
                <a:spcPct val="90000"/>
              </a:lnSpc>
              <a:spcBef>
                <a:spcPts val="886"/>
              </a:spcBef>
              <a:spcAft>
                <a:spcPts val="0"/>
              </a:spcAft>
              <a:buClr>
                <a:schemeClr val="dk1"/>
              </a:buClr>
              <a:buSzPts val="2835"/>
              <a:buNone/>
              <a:defRPr sz="2835"/>
            </a:lvl6pPr>
            <a:lvl7pPr lvl="6" algn="ctr">
              <a:lnSpc>
                <a:spcPct val="90000"/>
              </a:lnSpc>
              <a:spcBef>
                <a:spcPts val="886"/>
              </a:spcBef>
              <a:spcAft>
                <a:spcPts val="0"/>
              </a:spcAft>
              <a:buClr>
                <a:schemeClr val="dk1"/>
              </a:buClr>
              <a:buSzPts val="2835"/>
              <a:buNone/>
              <a:defRPr sz="2835"/>
            </a:lvl7pPr>
            <a:lvl8pPr lvl="7" algn="ctr">
              <a:lnSpc>
                <a:spcPct val="90000"/>
              </a:lnSpc>
              <a:spcBef>
                <a:spcPts val="886"/>
              </a:spcBef>
              <a:spcAft>
                <a:spcPts val="0"/>
              </a:spcAft>
              <a:buClr>
                <a:schemeClr val="dk1"/>
              </a:buClr>
              <a:buSzPts val="2835"/>
              <a:buNone/>
              <a:defRPr sz="2835"/>
            </a:lvl8pPr>
            <a:lvl9pPr lvl="8" algn="ctr">
              <a:lnSpc>
                <a:spcPct val="90000"/>
              </a:lnSpc>
              <a:spcBef>
                <a:spcPts val="886"/>
              </a:spcBef>
              <a:spcAft>
                <a:spcPts val="0"/>
              </a:spcAft>
              <a:buClr>
                <a:schemeClr val="dk1"/>
              </a:buClr>
              <a:buSzPts val="2835"/>
              <a:buNone/>
              <a:defRPr sz="2835"/>
            </a:lvl9pPr>
          </a:lstStyle>
          <a:p>
            <a:endParaRPr/>
          </a:p>
        </p:txBody>
      </p:sp>
      <p:sp>
        <p:nvSpPr>
          <p:cNvPr id="18" name="Google Shape;18;p2"/>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484968" y="646914"/>
            <a:ext cx="18629590" cy="23485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945001" y="-2225465"/>
            <a:ext cx="7709523" cy="1862959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2637270" y="3466803"/>
            <a:ext cx="10297178" cy="46573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187478" y="-1055597"/>
            <a:ext cx="10297178" cy="137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84968" y="646914"/>
            <a:ext cx="18629590" cy="23485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84968" y="3234568"/>
            <a:ext cx="18629590" cy="77095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473718" y="3029245"/>
            <a:ext cx="18629590" cy="50543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630"/>
              <a:buFont typeface="Calibri"/>
              <a:buNone/>
              <a:defRPr sz="1063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473718" y="8131425"/>
            <a:ext cx="18629590" cy="265797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72"/>
              </a:spcBef>
              <a:spcAft>
                <a:spcPts val="0"/>
              </a:spcAft>
              <a:buClr>
                <a:srgbClr val="888888"/>
              </a:buClr>
              <a:buSzPts val="4252"/>
              <a:buNone/>
              <a:defRPr sz="4252">
                <a:solidFill>
                  <a:srgbClr val="888888"/>
                </a:solidFill>
              </a:defRPr>
            </a:lvl1pPr>
            <a:lvl2pPr marL="914400" lvl="1" indent="-228600" algn="l">
              <a:lnSpc>
                <a:spcPct val="90000"/>
              </a:lnSpc>
              <a:spcBef>
                <a:spcPts val="886"/>
              </a:spcBef>
              <a:spcAft>
                <a:spcPts val="0"/>
              </a:spcAft>
              <a:buClr>
                <a:srgbClr val="888888"/>
              </a:buClr>
              <a:buSzPts val="3543"/>
              <a:buNone/>
              <a:defRPr sz="3543">
                <a:solidFill>
                  <a:srgbClr val="888888"/>
                </a:solidFill>
              </a:defRPr>
            </a:lvl2pPr>
            <a:lvl3pPr marL="1371600" lvl="2" indent="-228600" algn="l">
              <a:lnSpc>
                <a:spcPct val="90000"/>
              </a:lnSpc>
              <a:spcBef>
                <a:spcPts val="886"/>
              </a:spcBef>
              <a:spcAft>
                <a:spcPts val="0"/>
              </a:spcAft>
              <a:buClr>
                <a:srgbClr val="888888"/>
              </a:buClr>
              <a:buSzPts val="3189"/>
              <a:buNone/>
              <a:defRPr sz="3189">
                <a:solidFill>
                  <a:srgbClr val="888888"/>
                </a:solidFill>
              </a:defRPr>
            </a:lvl3pPr>
            <a:lvl4pPr marL="1828800" lvl="3" indent="-228600" algn="l">
              <a:lnSpc>
                <a:spcPct val="90000"/>
              </a:lnSpc>
              <a:spcBef>
                <a:spcPts val="886"/>
              </a:spcBef>
              <a:spcAft>
                <a:spcPts val="0"/>
              </a:spcAft>
              <a:buClr>
                <a:srgbClr val="888888"/>
              </a:buClr>
              <a:buSzPts val="2835"/>
              <a:buNone/>
              <a:defRPr sz="2835">
                <a:solidFill>
                  <a:srgbClr val="888888"/>
                </a:solidFill>
              </a:defRPr>
            </a:lvl4pPr>
            <a:lvl5pPr marL="2286000" lvl="4" indent="-228600" algn="l">
              <a:lnSpc>
                <a:spcPct val="90000"/>
              </a:lnSpc>
              <a:spcBef>
                <a:spcPts val="886"/>
              </a:spcBef>
              <a:spcAft>
                <a:spcPts val="0"/>
              </a:spcAft>
              <a:buClr>
                <a:srgbClr val="888888"/>
              </a:buClr>
              <a:buSzPts val="2835"/>
              <a:buNone/>
              <a:defRPr sz="2835">
                <a:solidFill>
                  <a:srgbClr val="888888"/>
                </a:solidFill>
              </a:defRPr>
            </a:lvl5pPr>
            <a:lvl6pPr marL="2743200" lvl="5" indent="-228600" algn="l">
              <a:lnSpc>
                <a:spcPct val="90000"/>
              </a:lnSpc>
              <a:spcBef>
                <a:spcPts val="886"/>
              </a:spcBef>
              <a:spcAft>
                <a:spcPts val="0"/>
              </a:spcAft>
              <a:buClr>
                <a:srgbClr val="888888"/>
              </a:buClr>
              <a:buSzPts val="2835"/>
              <a:buNone/>
              <a:defRPr sz="2835">
                <a:solidFill>
                  <a:srgbClr val="888888"/>
                </a:solidFill>
              </a:defRPr>
            </a:lvl6pPr>
            <a:lvl7pPr marL="3200400" lvl="6" indent="-228600" algn="l">
              <a:lnSpc>
                <a:spcPct val="90000"/>
              </a:lnSpc>
              <a:spcBef>
                <a:spcPts val="886"/>
              </a:spcBef>
              <a:spcAft>
                <a:spcPts val="0"/>
              </a:spcAft>
              <a:buClr>
                <a:srgbClr val="888888"/>
              </a:buClr>
              <a:buSzPts val="2835"/>
              <a:buNone/>
              <a:defRPr sz="2835">
                <a:solidFill>
                  <a:srgbClr val="888888"/>
                </a:solidFill>
              </a:defRPr>
            </a:lvl7pPr>
            <a:lvl8pPr marL="3657600" lvl="7" indent="-228600" algn="l">
              <a:lnSpc>
                <a:spcPct val="90000"/>
              </a:lnSpc>
              <a:spcBef>
                <a:spcPts val="886"/>
              </a:spcBef>
              <a:spcAft>
                <a:spcPts val="0"/>
              </a:spcAft>
              <a:buClr>
                <a:srgbClr val="888888"/>
              </a:buClr>
              <a:buSzPts val="2835"/>
              <a:buNone/>
              <a:defRPr sz="2835">
                <a:solidFill>
                  <a:srgbClr val="888888"/>
                </a:solidFill>
              </a:defRPr>
            </a:lvl8pPr>
            <a:lvl9pPr marL="4114800" lvl="8" indent="-228600" algn="l">
              <a:lnSpc>
                <a:spcPct val="90000"/>
              </a:lnSpc>
              <a:spcBef>
                <a:spcPts val="886"/>
              </a:spcBef>
              <a:spcAft>
                <a:spcPts val="0"/>
              </a:spcAft>
              <a:buClr>
                <a:srgbClr val="888888"/>
              </a:buClr>
              <a:buSzPts val="2835"/>
              <a:buNone/>
              <a:defRPr sz="2835">
                <a:solidFill>
                  <a:srgbClr val="888888"/>
                </a:solidFill>
              </a:defRPr>
            </a:lvl9pPr>
          </a:lstStyle>
          <a:p>
            <a:endParaRPr/>
          </a:p>
        </p:txBody>
      </p:sp>
      <p:sp>
        <p:nvSpPr>
          <p:cNvPr id="30" name="Google Shape;30;p4"/>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484968" y="646914"/>
            <a:ext cx="18629590" cy="23485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484967" y="3234568"/>
            <a:ext cx="9179798" cy="77095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10934760" y="3234568"/>
            <a:ext cx="9179798" cy="77095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487781" y="646914"/>
            <a:ext cx="18629590" cy="23485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487781" y="2978616"/>
            <a:ext cx="9137611" cy="145977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772"/>
              </a:spcBef>
              <a:spcAft>
                <a:spcPts val="0"/>
              </a:spcAft>
              <a:buClr>
                <a:schemeClr val="dk1"/>
              </a:buClr>
              <a:buSzPts val="4252"/>
              <a:buNone/>
              <a:defRPr sz="4252" b="1"/>
            </a:lvl1pPr>
            <a:lvl2pPr marL="914400" lvl="1" indent="-228600" algn="l">
              <a:lnSpc>
                <a:spcPct val="90000"/>
              </a:lnSpc>
              <a:spcBef>
                <a:spcPts val="886"/>
              </a:spcBef>
              <a:spcAft>
                <a:spcPts val="0"/>
              </a:spcAft>
              <a:buClr>
                <a:schemeClr val="dk1"/>
              </a:buClr>
              <a:buSzPts val="3543"/>
              <a:buNone/>
              <a:defRPr sz="3543" b="1"/>
            </a:lvl2pPr>
            <a:lvl3pPr marL="1371600" lvl="2" indent="-228600" algn="l">
              <a:lnSpc>
                <a:spcPct val="90000"/>
              </a:lnSpc>
              <a:spcBef>
                <a:spcPts val="886"/>
              </a:spcBef>
              <a:spcAft>
                <a:spcPts val="0"/>
              </a:spcAft>
              <a:buClr>
                <a:schemeClr val="dk1"/>
              </a:buClr>
              <a:buSzPts val="3189"/>
              <a:buNone/>
              <a:defRPr sz="3189" b="1"/>
            </a:lvl3pPr>
            <a:lvl4pPr marL="1828800" lvl="3" indent="-228600" algn="l">
              <a:lnSpc>
                <a:spcPct val="90000"/>
              </a:lnSpc>
              <a:spcBef>
                <a:spcPts val="886"/>
              </a:spcBef>
              <a:spcAft>
                <a:spcPts val="0"/>
              </a:spcAft>
              <a:buClr>
                <a:schemeClr val="dk1"/>
              </a:buClr>
              <a:buSzPts val="2835"/>
              <a:buNone/>
              <a:defRPr sz="2835" b="1"/>
            </a:lvl4pPr>
            <a:lvl5pPr marL="2286000" lvl="4" indent="-228600" algn="l">
              <a:lnSpc>
                <a:spcPct val="90000"/>
              </a:lnSpc>
              <a:spcBef>
                <a:spcPts val="886"/>
              </a:spcBef>
              <a:spcAft>
                <a:spcPts val="0"/>
              </a:spcAft>
              <a:buClr>
                <a:schemeClr val="dk1"/>
              </a:buClr>
              <a:buSzPts val="2835"/>
              <a:buNone/>
              <a:defRPr sz="2835" b="1"/>
            </a:lvl5pPr>
            <a:lvl6pPr marL="2743200" lvl="5" indent="-228600" algn="l">
              <a:lnSpc>
                <a:spcPct val="90000"/>
              </a:lnSpc>
              <a:spcBef>
                <a:spcPts val="886"/>
              </a:spcBef>
              <a:spcAft>
                <a:spcPts val="0"/>
              </a:spcAft>
              <a:buClr>
                <a:schemeClr val="dk1"/>
              </a:buClr>
              <a:buSzPts val="2835"/>
              <a:buNone/>
              <a:defRPr sz="2835" b="1"/>
            </a:lvl6pPr>
            <a:lvl7pPr marL="3200400" lvl="6" indent="-228600" algn="l">
              <a:lnSpc>
                <a:spcPct val="90000"/>
              </a:lnSpc>
              <a:spcBef>
                <a:spcPts val="886"/>
              </a:spcBef>
              <a:spcAft>
                <a:spcPts val="0"/>
              </a:spcAft>
              <a:buClr>
                <a:schemeClr val="dk1"/>
              </a:buClr>
              <a:buSzPts val="2835"/>
              <a:buNone/>
              <a:defRPr sz="2835" b="1"/>
            </a:lvl7pPr>
            <a:lvl8pPr marL="3657600" lvl="7" indent="-228600" algn="l">
              <a:lnSpc>
                <a:spcPct val="90000"/>
              </a:lnSpc>
              <a:spcBef>
                <a:spcPts val="886"/>
              </a:spcBef>
              <a:spcAft>
                <a:spcPts val="0"/>
              </a:spcAft>
              <a:buClr>
                <a:schemeClr val="dk1"/>
              </a:buClr>
              <a:buSzPts val="2835"/>
              <a:buNone/>
              <a:defRPr sz="2835" b="1"/>
            </a:lvl8pPr>
            <a:lvl9pPr marL="4114800" lvl="8" indent="-228600" algn="l">
              <a:lnSpc>
                <a:spcPct val="90000"/>
              </a:lnSpc>
              <a:spcBef>
                <a:spcPts val="886"/>
              </a:spcBef>
              <a:spcAft>
                <a:spcPts val="0"/>
              </a:spcAft>
              <a:buClr>
                <a:schemeClr val="dk1"/>
              </a:buClr>
              <a:buSzPts val="2835"/>
              <a:buNone/>
              <a:defRPr sz="2835" b="1"/>
            </a:lvl9pPr>
          </a:lstStyle>
          <a:p>
            <a:endParaRPr/>
          </a:p>
        </p:txBody>
      </p:sp>
      <p:sp>
        <p:nvSpPr>
          <p:cNvPr id="43" name="Google Shape;43;p6"/>
          <p:cNvSpPr txBox="1">
            <a:spLocks noGrp="1"/>
          </p:cNvSpPr>
          <p:nvPr>
            <p:ph type="body" idx="2"/>
          </p:nvPr>
        </p:nvSpPr>
        <p:spPr>
          <a:xfrm>
            <a:off x="1487781" y="4438390"/>
            <a:ext cx="9137611" cy="65282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10934760" y="2978616"/>
            <a:ext cx="9182611" cy="145977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772"/>
              </a:spcBef>
              <a:spcAft>
                <a:spcPts val="0"/>
              </a:spcAft>
              <a:buClr>
                <a:schemeClr val="dk1"/>
              </a:buClr>
              <a:buSzPts val="4252"/>
              <a:buNone/>
              <a:defRPr sz="4252" b="1"/>
            </a:lvl1pPr>
            <a:lvl2pPr marL="914400" lvl="1" indent="-228600" algn="l">
              <a:lnSpc>
                <a:spcPct val="90000"/>
              </a:lnSpc>
              <a:spcBef>
                <a:spcPts val="886"/>
              </a:spcBef>
              <a:spcAft>
                <a:spcPts val="0"/>
              </a:spcAft>
              <a:buClr>
                <a:schemeClr val="dk1"/>
              </a:buClr>
              <a:buSzPts val="3543"/>
              <a:buNone/>
              <a:defRPr sz="3543" b="1"/>
            </a:lvl2pPr>
            <a:lvl3pPr marL="1371600" lvl="2" indent="-228600" algn="l">
              <a:lnSpc>
                <a:spcPct val="90000"/>
              </a:lnSpc>
              <a:spcBef>
                <a:spcPts val="886"/>
              </a:spcBef>
              <a:spcAft>
                <a:spcPts val="0"/>
              </a:spcAft>
              <a:buClr>
                <a:schemeClr val="dk1"/>
              </a:buClr>
              <a:buSzPts val="3189"/>
              <a:buNone/>
              <a:defRPr sz="3189" b="1"/>
            </a:lvl3pPr>
            <a:lvl4pPr marL="1828800" lvl="3" indent="-228600" algn="l">
              <a:lnSpc>
                <a:spcPct val="90000"/>
              </a:lnSpc>
              <a:spcBef>
                <a:spcPts val="886"/>
              </a:spcBef>
              <a:spcAft>
                <a:spcPts val="0"/>
              </a:spcAft>
              <a:buClr>
                <a:schemeClr val="dk1"/>
              </a:buClr>
              <a:buSzPts val="2835"/>
              <a:buNone/>
              <a:defRPr sz="2835" b="1"/>
            </a:lvl4pPr>
            <a:lvl5pPr marL="2286000" lvl="4" indent="-228600" algn="l">
              <a:lnSpc>
                <a:spcPct val="90000"/>
              </a:lnSpc>
              <a:spcBef>
                <a:spcPts val="886"/>
              </a:spcBef>
              <a:spcAft>
                <a:spcPts val="0"/>
              </a:spcAft>
              <a:buClr>
                <a:schemeClr val="dk1"/>
              </a:buClr>
              <a:buSzPts val="2835"/>
              <a:buNone/>
              <a:defRPr sz="2835" b="1"/>
            </a:lvl5pPr>
            <a:lvl6pPr marL="2743200" lvl="5" indent="-228600" algn="l">
              <a:lnSpc>
                <a:spcPct val="90000"/>
              </a:lnSpc>
              <a:spcBef>
                <a:spcPts val="886"/>
              </a:spcBef>
              <a:spcAft>
                <a:spcPts val="0"/>
              </a:spcAft>
              <a:buClr>
                <a:schemeClr val="dk1"/>
              </a:buClr>
              <a:buSzPts val="2835"/>
              <a:buNone/>
              <a:defRPr sz="2835" b="1"/>
            </a:lvl6pPr>
            <a:lvl7pPr marL="3200400" lvl="6" indent="-228600" algn="l">
              <a:lnSpc>
                <a:spcPct val="90000"/>
              </a:lnSpc>
              <a:spcBef>
                <a:spcPts val="886"/>
              </a:spcBef>
              <a:spcAft>
                <a:spcPts val="0"/>
              </a:spcAft>
              <a:buClr>
                <a:schemeClr val="dk1"/>
              </a:buClr>
              <a:buSzPts val="2835"/>
              <a:buNone/>
              <a:defRPr sz="2835" b="1"/>
            </a:lvl7pPr>
            <a:lvl8pPr marL="3657600" lvl="7" indent="-228600" algn="l">
              <a:lnSpc>
                <a:spcPct val="90000"/>
              </a:lnSpc>
              <a:spcBef>
                <a:spcPts val="886"/>
              </a:spcBef>
              <a:spcAft>
                <a:spcPts val="0"/>
              </a:spcAft>
              <a:buClr>
                <a:schemeClr val="dk1"/>
              </a:buClr>
              <a:buSzPts val="2835"/>
              <a:buNone/>
              <a:defRPr sz="2835" b="1"/>
            </a:lvl8pPr>
            <a:lvl9pPr marL="4114800" lvl="8" indent="-228600" algn="l">
              <a:lnSpc>
                <a:spcPct val="90000"/>
              </a:lnSpc>
              <a:spcBef>
                <a:spcPts val="886"/>
              </a:spcBef>
              <a:spcAft>
                <a:spcPts val="0"/>
              </a:spcAft>
              <a:buClr>
                <a:schemeClr val="dk1"/>
              </a:buClr>
              <a:buSzPts val="2835"/>
              <a:buNone/>
              <a:defRPr sz="2835" b="1"/>
            </a:lvl9pPr>
          </a:lstStyle>
          <a:p>
            <a:endParaRPr/>
          </a:p>
        </p:txBody>
      </p:sp>
      <p:sp>
        <p:nvSpPr>
          <p:cNvPr id="45" name="Google Shape;45;p6"/>
          <p:cNvSpPr txBox="1">
            <a:spLocks noGrp="1"/>
          </p:cNvSpPr>
          <p:nvPr>
            <p:ph type="body" idx="4"/>
          </p:nvPr>
        </p:nvSpPr>
        <p:spPr>
          <a:xfrm>
            <a:off x="10934760" y="4438390"/>
            <a:ext cx="9182611" cy="65282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72"/>
              </a:spcBef>
              <a:spcAft>
                <a:spcPts val="0"/>
              </a:spcAft>
              <a:buClr>
                <a:schemeClr val="dk1"/>
              </a:buClr>
              <a:buSzPts val="1800"/>
              <a:buChar char="•"/>
              <a:defRPr/>
            </a:lvl1pPr>
            <a:lvl2pPr marL="914400" lvl="1" indent="-342900" algn="l">
              <a:lnSpc>
                <a:spcPct val="90000"/>
              </a:lnSpc>
              <a:spcBef>
                <a:spcPts val="886"/>
              </a:spcBef>
              <a:spcAft>
                <a:spcPts val="0"/>
              </a:spcAft>
              <a:buClr>
                <a:schemeClr val="dk1"/>
              </a:buClr>
              <a:buSzPts val="1800"/>
              <a:buChar char="•"/>
              <a:defRPr/>
            </a:lvl2pPr>
            <a:lvl3pPr marL="1371600" lvl="2" indent="-342900" algn="l">
              <a:lnSpc>
                <a:spcPct val="90000"/>
              </a:lnSpc>
              <a:spcBef>
                <a:spcPts val="886"/>
              </a:spcBef>
              <a:spcAft>
                <a:spcPts val="0"/>
              </a:spcAft>
              <a:buClr>
                <a:schemeClr val="dk1"/>
              </a:buClr>
              <a:buSzPts val="1800"/>
              <a:buChar char="•"/>
              <a:defRPr/>
            </a:lvl3pPr>
            <a:lvl4pPr marL="1828800" lvl="3" indent="-342900" algn="l">
              <a:lnSpc>
                <a:spcPct val="90000"/>
              </a:lnSpc>
              <a:spcBef>
                <a:spcPts val="886"/>
              </a:spcBef>
              <a:spcAft>
                <a:spcPts val="0"/>
              </a:spcAft>
              <a:buClr>
                <a:schemeClr val="dk1"/>
              </a:buClr>
              <a:buSzPts val="1800"/>
              <a:buChar char="•"/>
              <a:defRPr/>
            </a:lvl4pPr>
            <a:lvl5pPr marL="2286000" lvl="4" indent="-342900" algn="l">
              <a:lnSpc>
                <a:spcPct val="90000"/>
              </a:lnSpc>
              <a:spcBef>
                <a:spcPts val="886"/>
              </a:spcBef>
              <a:spcAft>
                <a:spcPts val="0"/>
              </a:spcAft>
              <a:buClr>
                <a:schemeClr val="dk1"/>
              </a:buClr>
              <a:buSzPts val="1800"/>
              <a:buChar char="•"/>
              <a:defRPr/>
            </a:lvl5pPr>
            <a:lvl6pPr marL="2743200" lvl="5" indent="-342900" algn="l">
              <a:lnSpc>
                <a:spcPct val="90000"/>
              </a:lnSpc>
              <a:spcBef>
                <a:spcPts val="886"/>
              </a:spcBef>
              <a:spcAft>
                <a:spcPts val="0"/>
              </a:spcAft>
              <a:buClr>
                <a:schemeClr val="dk1"/>
              </a:buClr>
              <a:buSzPts val="1800"/>
              <a:buChar char="•"/>
              <a:defRPr/>
            </a:lvl6pPr>
            <a:lvl7pPr marL="3200400" lvl="6" indent="-342900" algn="l">
              <a:lnSpc>
                <a:spcPct val="90000"/>
              </a:lnSpc>
              <a:spcBef>
                <a:spcPts val="886"/>
              </a:spcBef>
              <a:spcAft>
                <a:spcPts val="0"/>
              </a:spcAft>
              <a:buClr>
                <a:schemeClr val="dk1"/>
              </a:buClr>
              <a:buSzPts val="1800"/>
              <a:buChar char="•"/>
              <a:defRPr/>
            </a:lvl7pPr>
            <a:lvl8pPr marL="3657600" lvl="7" indent="-342900" algn="l">
              <a:lnSpc>
                <a:spcPct val="90000"/>
              </a:lnSpc>
              <a:spcBef>
                <a:spcPts val="886"/>
              </a:spcBef>
              <a:spcAft>
                <a:spcPts val="0"/>
              </a:spcAft>
              <a:buClr>
                <a:schemeClr val="dk1"/>
              </a:buClr>
              <a:buSzPts val="1800"/>
              <a:buChar char="•"/>
              <a:defRPr/>
            </a:lvl8pPr>
            <a:lvl9pPr marL="4114800" lvl="8" indent="-342900" algn="l">
              <a:lnSpc>
                <a:spcPct val="90000"/>
              </a:lnSpc>
              <a:spcBef>
                <a:spcPts val="886"/>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484968" y="646914"/>
            <a:ext cx="18629590" cy="23485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487782" y="810048"/>
            <a:ext cx="6966408" cy="283516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669"/>
              <a:buFont typeface="Calibri"/>
              <a:buNone/>
              <a:defRPr sz="566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9182611" y="1749480"/>
            <a:ext cx="10934760" cy="8634890"/>
          </a:xfrm>
          <a:prstGeom prst="rect">
            <a:avLst/>
          </a:prstGeom>
          <a:noFill/>
          <a:ln>
            <a:noFill/>
          </a:ln>
        </p:spPr>
        <p:txBody>
          <a:bodyPr spcFirstLastPara="1" wrap="square" lIns="91425" tIns="45700" rIns="91425" bIns="45700" anchor="t" anchorCtr="0">
            <a:normAutofit/>
          </a:bodyPr>
          <a:lstStyle>
            <a:lvl1pPr marL="457200" lvl="0" indent="-588581" algn="l">
              <a:lnSpc>
                <a:spcPct val="90000"/>
              </a:lnSpc>
              <a:spcBef>
                <a:spcPts val="1772"/>
              </a:spcBef>
              <a:spcAft>
                <a:spcPts val="0"/>
              </a:spcAft>
              <a:buClr>
                <a:schemeClr val="dk1"/>
              </a:buClr>
              <a:buSzPts val="5669"/>
              <a:buChar char="•"/>
              <a:defRPr sz="5669"/>
            </a:lvl1pPr>
            <a:lvl2pPr marL="914400" lvl="1" indent="-543560" algn="l">
              <a:lnSpc>
                <a:spcPct val="90000"/>
              </a:lnSpc>
              <a:spcBef>
                <a:spcPts val="886"/>
              </a:spcBef>
              <a:spcAft>
                <a:spcPts val="0"/>
              </a:spcAft>
              <a:buClr>
                <a:schemeClr val="dk1"/>
              </a:buClr>
              <a:buSzPts val="4960"/>
              <a:buChar char="•"/>
              <a:defRPr sz="4960"/>
            </a:lvl2pPr>
            <a:lvl3pPr marL="1371600" lvl="2" indent="-498602" algn="l">
              <a:lnSpc>
                <a:spcPct val="90000"/>
              </a:lnSpc>
              <a:spcBef>
                <a:spcPts val="886"/>
              </a:spcBef>
              <a:spcAft>
                <a:spcPts val="0"/>
              </a:spcAft>
              <a:buClr>
                <a:schemeClr val="dk1"/>
              </a:buClr>
              <a:buSzPts val="4252"/>
              <a:buChar char="•"/>
              <a:defRPr sz="4252"/>
            </a:lvl3pPr>
            <a:lvl4pPr marL="1828800" lvl="3" indent="-453580" algn="l">
              <a:lnSpc>
                <a:spcPct val="90000"/>
              </a:lnSpc>
              <a:spcBef>
                <a:spcPts val="886"/>
              </a:spcBef>
              <a:spcAft>
                <a:spcPts val="0"/>
              </a:spcAft>
              <a:buClr>
                <a:schemeClr val="dk1"/>
              </a:buClr>
              <a:buSzPts val="3543"/>
              <a:buChar char="•"/>
              <a:defRPr sz="3543"/>
            </a:lvl4pPr>
            <a:lvl5pPr marL="2286000" lvl="4" indent="-453580" algn="l">
              <a:lnSpc>
                <a:spcPct val="90000"/>
              </a:lnSpc>
              <a:spcBef>
                <a:spcPts val="886"/>
              </a:spcBef>
              <a:spcAft>
                <a:spcPts val="0"/>
              </a:spcAft>
              <a:buClr>
                <a:schemeClr val="dk1"/>
              </a:buClr>
              <a:buSzPts val="3543"/>
              <a:buChar char="•"/>
              <a:defRPr sz="3543"/>
            </a:lvl5pPr>
            <a:lvl6pPr marL="2743200" lvl="5" indent="-453580" algn="l">
              <a:lnSpc>
                <a:spcPct val="90000"/>
              </a:lnSpc>
              <a:spcBef>
                <a:spcPts val="886"/>
              </a:spcBef>
              <a:spcAft>
                <a:spcPts val="0"/>
              </a:spcAft>
              <a:buClr>
                <a:schemeClr val="dk1"/>
              </a:buClr>
              <a:buSzPts val="3543"/>
              <a:buChar char="•"/>
              <a:defRPr sz="3543"/>
            </a:lvl6pPr>
            <a:lvl7pPr marL="3200400" lvl="6" indent="-453580" algn="l">
              <a:lnSpc>
                <a:spcPct val="90000"/>
              </a:lnSpc>
              <a:spcBef>
                <a:spcPts val="886"/>
              </a:spcBef>
              <a:spcAft>
                <a:spcPts val="0"/>
              </a:spcAft>
              <a:buClr>
                <a:schemeClr val="dk1"/>
              </a:buClr>
              <a:buSzPts val="3543"/>
              <a:buChar char="•"/>
              <a:defRPr sz="3543"/>
            </a:lvl7pPr>
            <a:lvl8pPr marL="3657600" lvl="7" indent="-453580" algn="l">
              <a:lnSpc>
                <a:spcPct val="90000"/>
              </a:lnSpc>
              <a:spcBef>
                <a:spcPts val="886"/>
              </a:spcBef>
              <a:spcAft>
                <a:spcPts val="0"/>
              </a:spcAft>
              <a:buClr>
                <a:schemeClr val="dk1"/>
              </a:buClr>
              <a:buSzPts val="3543"/>
              <a:buChar char="•"/>
              <a:defRPr sz="3543"/>
            </a:lvl8pPr>
            <a:lvl9pPr marL="4114800" lvl="8" indent="-453580" algn="l">
              <a:lnSpc>
                <a:spcPct val="90000"/>
              </a:lnSpc>
              <a:spcBef>
                <a:spcPts val="886"/>
              </a:spcBef>
              <a:spcAft>
                <a:spcPts val="0"/>
              </a:spcAft>
              <a:buClr>
                <a:schemeClr val="dk1"/>
              </a:buClr>
              <a:buSzPts val="3543"/>
              <a:buChar char="•"/>
              <a:defRPr sz="3543"/>
            </a:lvl9pPr>
          </a:lstStyle>
          <a:p>
            <a:endParaRPr/>
          </a:p>
        </p:txBody>
      </p:sp>
      <p:sp>
        <p:nvSpPr>
          <p:cNvPr id="61" name="Google Shape;61;p9"/>
          <p:cNvSpPr txBox="1">
            <a:spLocks noGrp="1"/>
          </p:cNvSpPr>
          <p:nvPr>
            <p:ph type="body" idx="2"/>
          </p:nvPr>
        </p:nvSpPr>
        <p:spPr>
          <a:xfrm>
            <a:off x="1487782" y="3645218"/>
            <a:ext cx="6966408" cy="675321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72"/>
              </a:spcBef>
              <a:spcAft>
                <a:spcPts val="0"/>
              </a:spcAft>
              <a:buClr>
                <a:schemeClr val="dk1"/>
              </a:buClr>
              <a:buSzPts val="2835"/>
              <a:buNone/>
              <a:defRPr sz="2835"/>
            </a:lvl1pPr>
            <a:lvl2pPr marL="914400" lvl="1" indent="-228600" algn="l">
              <a:lnSpc>
                <a:spcPct val="90000"/>
              </a:lnSpc>
              <a:spcBef>
                <a:spcPts val="886"/>
              </a:spcBef>
              <a:spcAft>
                <a:spcPts val="0"/>
              </a:spcAft>
              <a:buClr>
                <a:schemeClr val="dk1"/>
              </a:buClr>
              <a:buSzPts val="2480"/>
              <a:buNone/>
              <a:defRPr sz="2480"/>
            </a:lvl2pPr>
            <a:lvl3pPr marL="1371600" lvl="2" indent="-228600" algn="l">
              <a:lnSpc>
                <a:spcPct val="90000"/>
              </a:lnSpc>
              <a:spcBef>
                <a:spcPts val="886"/>
              </a:spcBef>
              <a:spcAft>
                <a:spcPts val="0"/>
              </a:spcAft>
              <a:buClr>
                <a:schemeClr val="dk1"/>
              </a:buClr>
              <a:buSzPts val="2126"/>
              <a:buNone/>
              <a:defRPr sz="2126"/>
            </a:lvl3pPr>
            <a:lvl4pPr marL="1828800" lvl="3" indent="-228600" algn="l">
              <a:lnSpc>
                <a:spcPct val="90000"/>
              </a:lnSpc>
              <a:spcBef>
                <a:spcPts val="886"/>
              </a:spcBef>
              <a:spcAft>
                <a:spcPts val="0"/>
              </a:spcAft>
              <a:buClr>
                <a:schemeClr val="dk1"/>
              </a:buClr>
              <a:buSzPts val="1772"/>
              <a:buNone/>
              <a:defRPr sz="1771"/>
            </a:lvl4pPr>
            <a:lvl5pPr marL="2286000" lvl="4" indent="-228600" algn="l">
              <a:lnSpc>
                <a:spcPct val="90000"/>
              </a:lnSpc>
              <a:spcBef>
                <a:spcPts val="886"/>
              </a:spcBef>
              <a:spcAft>
                <a:spcPts val="0"/>
              </a:spcAft>
              <a:buClr>
                <a:schemeClr val="dk1"/>
              </a:buClr>
              <a:buSzPts val="1772"/>
              <a:buNone/>
              <a:defRPr sz="1771"/>
            </a:lvl5pPr>
            <a:lvl6pPr marL="2743200" lvl="5" indent="-228600" algn="l">
              <a:lnSpc>
                <a:spcPct val="90000"/>
              </a:lnSpc>
              <a:spcBef>
                <a:spcPts val="886"/>
              </a:spcBef>
              <a:spcAft>
                <a:spcPts val="0"/>
              </a:spcAft>
              <a:buClr>
                <a:schemeClr val="dk1"/>
              </a:buClr>
              <a:buSzPts val="1772"/>
              <a:buNone/>
              <a:defRPr sz="1771"/>
            </a:lvl6pPr>
            <a:lvl7pPr marL="3200400" lvl="6" indent="-228600" algn="l">
              <a:lnSpc>
                <a:spcPct val="90000"/>
              </a:lnSpc>
              <a:spcBef>
                <a:spcPts val="886"/>
              </a:spcBef>
              <a:spcAft>
                <a:spcPts val="0"/>
              </a:spcAft>
              <a:buClr>
                <a:schemeClr val="dk1"/>
              </a:buClr>
              <a:buSzPts val="1772"/>
              <a:buNone/>
              <a:defRPr sz="1771"/>
            </a:lvl7pPr>
            <a:lvl8pPr marL="3657600" lvl="7" indent="-228600" algn="l">
              <a:lnSpc>
                <a:spcPct val="90000"/>
              </a:lnSpc>
              <a:spcBef>
                <a:spcPts val="886"/>
              </a:spcBef>
              <a:spcAft>
                <a:spcPts val="0"/>
              </a:spcAft>
              <a:buClr>
                <a:schemeClr val="dk1"/>
              </a:buClr>
              <a:buSzPts val="1772"/>
              <a:buNone/>
              <a:defRPr sz="1771"/>
            </a:lvl8pPr>
            <a:lvl9pPr marL="4114800" lvl="8" indent="-228600" algn="l">
              <a:lnSpc>
                <a:spcPct val="90000"/>
              </a:lnSpc>
              <a:spcBef>
                <a:spcPts val="886"/>
              </a:spcBef>
              <a:spcAft>
                <a:spcPts val="0"/>
              </a:spcAft>
              <a:buClr>
                <a:schemeClr val="dk1"/>
              </a:buClr>
              <a:buSzPts val="1772"/>
              <a:buNone/>
              <a:defRPr sz="1771"/>
            </a:lvl9pPr>
          </a:lstStyle>
          <a:p>
            <a:endParaRPr/>
          </a:p>
        </p:txBody>
      </p:sp>
      <p:sp>
        <p:nvSpPr>
          <p:cNvPr id="62" name="Google Shape;62;p9"/>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487782" y="810048"/>
            <a:ext cx="6966408" cy="283516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669"/>
              <a:buFont typeface="Calibri"/>
              <a:buNone/>
              <a:defRPr sz="566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9182611" y="1749480"/>
            <a:ext cx="10934760" cy="8634890"/>
          </a:xfrm>
          <a:prstGeom prst="rect">
            <a:avLst/>
          </a:prstGeom>
          <a:noFill/>
          <a:ln>
            <a:noFill/>
          </a:ln>
        </p:spPr>
      </p:sp>
      <p:sp>
        <p:nvSpPr>
          <p:cNvPr id="68" name="Google Shape;68;p10"/>
          <p:cNvSpPr txBox="1">
            <a:spLocks noGrp="1"/>
          </p:cNvSpPr>
          <p:nvPr>
            <p:ph type="body" idx="1"/>
          </p:nvPr>
        </p:nvSpPr>
        <p:spPr>
          <a:xfrm>
            <a:off x="1487782" y="3645218"/>
            <a:ext cx="6966408" cy="675321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72"/>
              </a:spcBef>
              <a:spcAft>
                <a:spcPts val="0"/>
              </a:spcAft>
              <a:buClr>
                <a:schemeClr val="dk1"/>
              </a:buClr>
              <a:buSzPts val="2835"/>
              <a:buNone/>
              <a:defRPr sz="2835"/>
            </a:lvl1pPr>
            <a:lvl2pPr marL="914400" lvl="1" indent="-228600" algn="l">
              <a:lnSpc>
                <a:spcPct val="90000"/>
              </a:lnSpc>
              <a:spcBef>
                <a:spcPts val="886"/>
              </a:spcBef>
              <a:spcAft>
                <a:spcPts val="0"/>
              </a:spcAft>
              <a:buClr>
                <a:schemeClr val="dk1"/>
              </a:buClr>
              <a:buSzPts val="2480"/>
              <a:buNone/>
              <a:defRPr sz="2480"/>
            </a:lvl2pPr>
            <a:lvl3pPr marL="1371600" lvl="2" indent="-228600" algn="l">
              <a:lnSpc>
                <a:spcPct val="90000"/>
              </a:lnSpc>
              <a:spcBef>
                <a:spcPts val="886"/>
              </a:spcBef>
              <a:spcAft>
                <a:spcPts val="0"/>
              </a:spcAft>
              <a:buClr>
                <a:schemeClr val="dk1"/>
              </a:buClr>
              <a:buSzPts val="2126"/>
              <a:buNone/>
              <a:defRPr sz="2126"/>
            </a:lvl3pPr>
            <a:lvl4pPr marL="1828800" lvl="3" indent="-228600" algn="l">
              <a:lnSpc>
                <a:spcPct val="90000"/>
              </a:lnSpc>
              <a:spcBef>
                <a:spcPts val="886"/>
              </a:spcBef>
              <a:spcAft>
                <a:spcPts val="0"/>
              </a:spcAft>
              <a:buClr>
                <a:schemeClr val="dk1"/>
              </a:buClr>
              <a:buSzPts val="1772"/>
              <a:buNone/>
              <a:defRPr sz="1771"/>
            </a:lvl4pPr>
            <a:lvl5pPr marL="2286000" lvl="4" indent="-228600" algn="l">
              <a:lnSpc>
                <a:spcPct val="90000"/>
              </a:lnSpc>
              <a:spcBef>
                <a:spcPts val="886"/>
              </a:spcBef>
              <a:spcAft>
                <a:spcPts val="0"/>
              </a:spcAft>
              <a:buClr>
                <a:schemeClr val="dk1"/>
              </a:buClr>
              <a:buSzPts val="1772"/>
              <a:buNone/>
              <a:defRPr sz="1771"/>
            </a:lvl5pPr>
            <a:lvl6pPr marL="2743200" lvl="5" indent="-228600" algn="l">
              <a:lnSpc>
                <a:spcPct val="90000"/>
              </a:lnSpc>
              <a:spcBef>
                <a:spcPts val="886"/>
              </a:spcBef>
              <a:spcAft>
                <a:spcPts val="0"/>
              </a:spcAft>
              <a:buClr>
                <a:schemeClr val="dk1"/>
              </a:buClr>
              <a:buSzPts val="1772"/>
              <a:buNone/>
              <a:defRPr sz="1771"/>
            </a:lvl6pPr>
            <a:lvl7pPr marL="3200400" lvl="6" indent="-228600" algn="l">
              <a:lnSpc>
                <a:spcPct val="90000"/>
              </a:lnSpc>
              <a:spcBef>
                <a:spcPts val="886"/>
              </a:spcBef>
              <a:spcAft>
                <a:spcPts val="0"/>
              </a:spcAft>
              <a:buClr>
                <a:schemeClr val="dk1"/>
              </a:buClr>
              <a:buSzPts val="1772"/>
              <a:buNone/>
              <a:defRPr sz="1771"/>
            </a:lvl7pPr>
            <a:lvl8pPr marL="3657600" lvl="7" indent="-228600" algn="l">
              <a:lnSpc>
                <a:spcPct val="90000"/>
              </a:lnSpc>
              <a:spcBef>
                <a:spcPts val="886"/>
              </a:spcBef>
              <a:spcAft>
                <a:spcPts val="0"/>
              </a:spcAft>
              <a:buClr>
                <a:schemeClr val="dk1"/>
              </a:buClr>
              <a:buSzPts val="1772"/>
              <a:buNone/>
              <a:defRPr sz="1771"/>
            </a:lvl8pPr>
            <a:lvl9pPr marL="4114800" lvl="8" indent="-228600" algn="l">
              <a:lnSpc>
                <a:spcPct val="90000"/>
              </a:lnSpc>
              <a:spcBef>
                <a:spcPts val="886"/>
              </a:spcBef>
              <a:spcAft>
                <a:spcPts val="0"/>
              </a:spcAft>
              <a:buClr>
                <a:schemeClr val="dk1"/>
              </a:buClr>
              <a:buSzPts val="1772"/>
              <a:buNone/>
              <a:defRPr sz="1771"/>
            </a:lvl9pPr>
          </a:lstStyle>
          <a:p>
            <a:endParaRPr/>
          </a:p>
        </p:txBody>
      </p:sp>
      <p:sp>
        <p:nvSpPr>
          <p:cNvPr id="69" name="Google Shape;69;p10"/>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484968" y="646914"/>
            <a:ext cx="18629590" cy="23485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795"/>
              <a:buFont typeface="Calibri"/>
              <a:buNone/>
              <a:defRPr sz="779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84968" y="3234568"/>
            <a:ext cx="18629590" cy="7709523"/>
          </a:xfrm>
          <a:prstGeom prst="rect">
            <a:avLst/>
          </a:prstGeom>
          <a:noFill/>
          <a:ln>
            <a:noFill/>
          </a:ln>
        </p:spPr>
        <p:txBody>
          <a:bodyPr spcFirstLastPara="1" wrap="square" lIns="91425" tIns="45700" rIns="91425" bIns="45700" anchor="t" anchorCtr="0">
            <a:normAutofit/>
          </a:bodyPr>
          <a:lstStyle>
            <a:lvl1pPr marL="457200" marR="0" lvl="0" indent="-543560" algn="l" rtl="0">
              <a:lnSpc>
                <a:spcPct val="90000"/>
              </a:lnSpc>
              <a:spcBef>
                <a:spcPts val="1772"/>
              </a:spcBef>
              <a:spcAft>
                <a:spcPts val="0"/>
              </a:spcAft>
              <a:buClr>
                <a:schemeClr val="dk1"/>
              </a:buClr>
              <a:buSzPts val="4960"/>
              <a:buFont typeface="Arial"/>
              <a:buChar char="•"/>
              <a:defRPr sz="4960" b="0" i="0" u="none" strike="noStrike" cap="none">
                <a:solidFill>
                  <a:schemeClr val="dk1"/>
                </a:solidFill>
                <a:latin typeface="Calibri"/>
                <a:ea typeface="Calibri"/>
                <a:cs typeface="Calibri"/>
                <a:sym typeface="Calibri"/>
              </a:defRPr>
            </a:lvl1pPr>
            <a:lvl2pPr marL="914400" marR="0" lvl="1" indent="-498602" algn="l" rtl="0">
              <a:lnSpc>
                <a:spcPct val="90000"/>
              </a:lnSpc>
              <a:spcBef>
                <a:spcPts val="886"/>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2pPr>
            <a:lvl3pPr marL="1371600" marR="0" lvl="2" indent="-453580" algn="l" rtl="0">
              <a:lnSpc>
                <a:spcPct val="90000"/>
              </a:lnSpc>
              <a:spcBef>
                <a:spcPts val="886"/>
              </a:spcBef>
              <a:spcAft>
                <a:spcPts val="0"/>
              </a:spcAft>
              <a:buClr>
                <a:schemeClr val="dk1"/>
              </a:buClr>
              <a:buSzPts val="3543"/>
              <a:buFont typeface="Arial"/>
              <a:buChar char="•"/>
              <a:defRPr sz="3543" b="0" i="0" u="none" strike="noStrike" cap="none">
                <a:solidFill>
                  <a:schemeClr val="dk1"/>
                </a:solidFill>
                <a:latin typeface="Calibri"/>
                <a:ea typeface="Calibri"/>
                <a:cs typeface="Calibri"/>
                <a:sym typeface="Calibri"/>
              </a:defRPr>
            </a:lvl3pPr>
            <a:lvl4pPr marL="1828800" marR="0" lvl="3" indent="-431101" algn="l" rtl="0">
              <a:lnSpc>
                <a:spcPct val="90000"/>
              </a:lnSpc>
              <a:spcBef>
                <a:spcPts val="886"/>
              </a:spcBef>
              <a:spcAft>
                <a:spcPts val="0"/>
              </a:spcAft>
              <a:buClr>
                <a:schemeClr val="dk1"/>
              </a:buClr>
              <a:buSzPts val="3189"/>
              <a:buFont typeface="Arial"/>
              <a:buChar char="•"/>
              <a:defRPr sz="3189" b="0" i="0" u="none" strike="noStrike" cap="none">
                <a:solidFill>
                  <a:schemeClr val="dk1"/>
                </a:solidFill>
                <a:latin typeface="Calibri"/>
                <a:ea typeface="Calibri"/>
                <a:cs typeface="Calibri"/>
                <a:sym typeface="Calibri"/>
              </a:defRPr>
            </a:lvl4pPr>
            <a:lvl5pPr marL="2286000" marR="0" lvl="4" indent="-431101" algn="l" rtl="0">
              <a:lnSpc>
                <a:spcPct val="90000"/>
              </a:lnSpc>
              <a:spcBef>
                <a:spcPts val="886"/>
              </a:spcBef>
              <a:spcAft>
                <a:spcPts val="0"/>
              </a:spcAft>
              <a:buClr>
                <a:schemeClr val="dk1"/>
              </a:buClr>
              <a:buSzPts val="3189"/>
              <a:buFont typeface="Arial"/>
              <a:buChar char="•"/>
              <a:defRPr sz="3189" b="0" i="0" u="none" strike="noStrike" cap="none">
                <a:solidFill>
                  <a:schemeClr val="dk1"/>
                </a:solidFill>
                <a:latin typeface="Calibri"/>
                <a:ea typeface="Calibri"/>
                <a:cs typeface="Calibri"/>
                <a:sym typeface="Calibri"/>
              </a:defRPr>
            </a:lvl5pPr>
            <a:lvl6pPr marL="2743200" marR="0" lvl="5" indent="-431101" algn="l" rtl="0">
              <a:lnSpc>
                <a:spcPct val="90000"/>
              </a:lnSpc>
              <a:spcBef>
                <a:spcPts val="886"/>
              </a:spcBef>
              <a:spcAft>
                <a:spcPts val="0"/>
              </a:spcAft>
              <a:buClr>
                <a:schemeClr val="dk1"/>
              </a:buClr>
              <a:buSzPts val="3189"/>
              <a:buFont typeface="Arial"/>
              <a:buChar char="•"/>
              <a:defRPr sz="3189" b="0" i="0" u="none" strike="noStrike" cap="none">
                <a:solidFill>
                  <a:schemeClr val="dk1"/>
                </a:solidFill>
                <a:latin typeface="Calibri"/>
                <a:ea typeface="Calibri"/>
                <a:cs typeface="Calibri"/>
                <a:sym typeface="Calibri"/>
              </a:defRPr>
            </a:lvl6pPr>
            <a:lvl7pPr marL="3200400" marR="0" lvl="6" indent="-431101" algn="l" rtl="0">
              <a:lnSpc>
                <a:spcPct val="90000"/>
              </a:lnSpc>
              <a:spcBef>
                <a:spcPts val="886"/>
              </a:spcBef>
              <a:spcAft>
                <a:spcPts val="0"/>
              </a:spcAft>
              <a:buClr>
                <a:schemeClr val="dk1"/>
              </a:buClr>
              <a:buSzPts val="3189"/>
              <a:buFont typeface="Arial"/>
              <a:buChar char="•"/>
              <a:defRPr sz="3189" b="0" i="0" u="none" strike="noStrike" cap="none">
                <a:solidFill>
                  <a:schemeClr val="dk1"/>
                </a:solidFill>
                <a:latin typeface="Calibri"/>
                <a:ea typeface="Calibri"/>
                <a:cs typeface="Calibri"/>
                <a:sym typeface="Calibri"/>
              </a:defRPr>
            </a:lvl7pPr>
            <a:lvl8pPr marL="3657600" marR="0" lvl="7" indent="-431101" algn="l" rtl="0">
              <a:lnSpc>
                <a:spcPct val="90000"/>
              </a:lnSpc>
              <a:spcBef>
                <a:spcPts val="886"/>
              </a:spcBef>
              <a:spcAft>
                <a:spcPts val="0"/>
              </a:spcAft>
              <a:buClr>
                <a:schemeClr val="dk1"/>
              </a:buClr>
              <a:buSzPts val="3189"/>
              <a:buFont typeface="Arial"/>
              <a:buChar char="•"/>
              <a:defRPr sz="3189" b="0" i="0" u="none" strike="noStrike" cap="none">
                <a:solidFill>
                  <a:schemeClr val="dk1"/>
                </a:solidFill>
                <a:latin typeface="Calibri"/>
                <a:ea typeface="Calibri"/>
                <a:cs typeface="Calibri"/>
                <a:sym typeface="Calibri"/>
              </a:defRPr>
            </a:lvl8pPr>
            <a:lvl9pPr marL="4114800" marR="0" lvl="8" indent="-431101" algn="l" rtl="0">
              <a:lnSpc>
                <a:spcPct val="90000"/>
              </a:lnSpc>
              <a:spcBef>
                <a:spcPts val="886"/>
              </a:spcBef>
              <a:spcAft>
                <a:spcPts val="0"/>
              </a:spcAft>
              <a:buClr>
                <a:schemeClr val="dk1"/>
              </a:buClr>
              <a:buSzPts val="3189"/>
              <a:buFont typeface="Arial"/>
              <a:buChar char="•"/>
              <a:defRPr sz="3189"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484967" y="11261923"/>
            <a:ext cx="4859893" cy="6469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12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7154843" y="11261923"/>
            <a:ext cx="7289840" cy="64691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12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5254665" y="11261923"/>
            <a:ext cx="4859893" cy="6469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126" b="0" i="0" u="none" strike="noStrike" cap="none">
                <a:solidFill>
                  <a:srgbClr val="888888"/>
                </a:solidFill>
                <a:latin typeface="Calibri"/>
                <a:ea typeface="Calibri"/>
                <a:cs typeface="Calibri"/>
                <a:sym typeface="Calibri"/>
              </a:defRPr>
            </a:lvl1pPr>
            <a:lvl2pPr marL="0" marR="0" lvl="1" indent="0" algn="r" rtl="0">
              <a:spcBef>
                <a:spcPts val="0"/>
              </a:spcBef>
              <a:buNone/>
              <a:defRPr sz="2126" b="0" i="0" u="none" strike="noStrike" cap="none">
                <a:solidFill>
                  <a:srgbClr val="888888"/>
                </a:solidFill>
                <a:latin typeface="Calibri"/>
                <a:ea typeface="Calibri"/>
                <a:cs typeface="Calibri"/>
                <a:sym typeface="Calibri"/>
              </a:defRPr>
            </a:lvl2pPr>
            <a:lvl3pPr marL="0" marR="0" lvl="2" indent="0" algn="r" rtl="0">
              <a:spcBef>
                <a:spcPts val="0"/>
              </a:spcBef>
              <a:buNone/>
              <a:defRPr sz="2126" b="0" i="0" u="none" strike="noStrike" cap="none">
                <a:solidFill>
                  <a:srgbClr val="888888"/>
                </a:solidFill>
                <a:latin typeface="Calibri"/>
                <a:ea typeface="Calibri"/>
                <a:cs typeface="Calibri"/>
                <a:sym typeface="Calibri"/>
              </a:defRPr>
            </a:lvl3pPr>
            <a:lvl4pPr marL="0" marR="0" lvl="3" indent="0" algn="r" rtl="0">
              <a:spcBef>
                <a:spcPts val="0"/>
              </a:spcBef>
              <a:buNone/>
              <a:defRPr sz="2126" b="0" i="0" u="none" strike="noStrike" cap="none">
                <a:solidFill>
                  <a:srgbClr val="888888"/>
                </a:solidFill>
                <a:latin typeface="Calibri"/>
                <a:ea typeface="Calibri"/>
                <a:cs typeface="Calibri"/>
                <a:sym typeface="Calibri"/>
              </a:defRPr>
            </a:lvl4pPr>
            <a:lvl5pPr marL="0" marR="0" lvl="4" indent="0" algn="r" rtl="0">
              <a:spcBef>
                <a:spcPts val="0"/>
              </a:spcBef>
              <a:buNone/>
              <a:defRPr sz="2126" b="0" i="0" u="none" strike="noStrike" cap="none">
                <a:solidFill>
                  <a:srgbClr val="888888"/>
                </a:solidFill>
                <a:latin typeface="Calibri"/>
                <a:ea typeface="Calibri"/>
                <a:cs typeface="Calibri"/>
                <a:sym typeface="Calibri"/>
              </a:defRPr>
            </a:lvl5pPr>
            <a:lvl6pPr marL="0" marR="0" lvl="5" indent="0" algn="r" rtl="0">
              <a:spcBef>
                <a:spcPts val="0"/>
              </a:spcBef>
              <a:buNone/>
              <a:defRPr sz="2126" b="0" i="0" u="none" strike="noStrike" cap="none">
                <a:solidFill>
                  <a:srgbClr val="888888"/>
                </a:solidFill>
                <a:latin typeface="Calibri"/>
                <a:ea typeface="Calibri"/>
                <a:cs typeface="Calibri"/>
                <a:sym typeface="Calibri"/>
              </a:defRPr>
            </a:lvl6pPr>
            <a:lvl7pPr marL="0" marR="0" lvl="6" indent="0" algn="r" rtl="0">
              <a:spcBef>
                <a:spcPts val="0"/>
              </a:spcBef>
              <a:buNone/>
              <a:defRPr sz="2126" b="0" i="0" u="none" strike="noStrike" cap="none">
                <a:solidFill>
                  <a:srgbClr val="888888"/>
                </a:solidFill>
                <a:latin typeface="Calibri"/>
                <a:ea typeface="Calibri"/>
                <a:cs typeface="Calibri"/>
                <a:sym typeface="Calibri"/>
              </a:defRPr>
            </a:lvl7pPr>
            <a:lvl8pPr marL="0" marR="0" lvl="7" indent="0" algn="r" rtl="0">
              <a:spcBef>
                <a:spcPts val="0"/>
              </a:spcBef>
              <a:buNone/>
              <a:defRPr sz="2126" b="0" i="0" u="none" strike="noStrike" cap="none">
                <a:solidFill>
                  <a:srgbClr val="888888"/>
                </a:solidFill>
                <a:latin typeface="Calibri"/>
                <a:ea typeface="Calibri"/>
                <a:cs typeface="Calibri"/>
                <a:sym typeface="Calibri"/>
              </a:defRPr>
            </a:lvl8pPr>
            <a:lvl9pPr marL="0" marR="0" lvl="8" indent="0" algn="r" rtl="0">
              <a:spcBef>
                <a:spcPts val="0"/>
              </a:spcBef>
              <a:buNone/>
              <a:defRPr sz="212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11/relationships/webextension" Target="../webextensions/webextension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1/relationships/webextension" Target="../webextensions/webextension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11/relationships/webextension" Target="../webextensions/webextension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11/relationships/webextension" Target="../webextensions/webextension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11/relationships/webextension" Target="../webextensions/webextension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A9BEE4"/>
            </a:gs>
            <a:gs pos="83000">
              <a:srgbClr val="A9BEE4"/>
            </a:gs>
            <a:gs pos="100000">
              <a:srgbClr val="C5D3ED"/>
            </a:gs>
          </a:gsLst>
          <a:lin ang="5400000" scaled="0"/>
        </a:gradFill>
        <a:effectLst/>
      </p:bgPr>
    </p:bg>
    <p:spTree>
      <p:nvGrpSpPr>
        <p:cNvPr id="1" name="Shape 87"/>
        <p:cNvGrpSpPr/>
        <p:nvPr/>
      </p:nvGrpSpPr>
      <p:grpSpPr>
        <a:xfrm>
          <a:off x="0" y="0"/>
          <a:ext cx="0" cy="0"/>
          <a:chOff x="0" y="0"/>
          <a:chExt cx="0" cy="0"/>
        </a:xfrm>
      </p:grpSpPr>
      <p:sp>
        <p:nvSpPr>
          <p:cNvPr id="88" name="Google Shape;88;p13"/>
          <p:cNvSpPr/>
          <p:nvPr/>
        </p:nvSpPr>
        <p:spPr>
          <a:xfrm>
            <a:off x="-7329675" y="-8844320"/>
            <a:ext cx="24353677" cy="20994549"/>
          </a:xfrm>
          <a:prstGeom prst="triangle">
            <a:avLst>
              <a:gd name="adj" fmla="val 50000"/>
            </a:avLst>
          </a:prstGeom>
          <a:gradFill>
            <a:gsLst>
              <a:gs pos="0">
                <a:srgbClr val="2A4B86"/>
              </a:gs>
              <a:gs pos="48000">
                <a:srgbClr val="4875C5"/>
              </a:gs>
              <a:gs pos="100000">
                <a:srgbClr val="8DA9D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650" b="0" i="0" u="none" strike="noStrike" cap="none">
              <a:solidFill>
                <a:schemeClr val="lt1"/>
              </a:solidFill>
              <a:latin typeface="Calibri"/>
              <a:ea typeface="Calibri"/>
              <a:cs typeface="Calibri"/>
              <a:sym typeface="Calibri"/>
            </a:endParaRPr>
          </a:p>
        </p:txBody>
      </p:sp>
      <p:sp>
        <p:nvSpPr>
          <p:cNvPr id="89" name="Google Shape;89;p13"/>
          <p:cNvSpPr/>
          <p:nvPr/>
        </p:nvSpPr>
        <p:spPr>
          <a:xfrm>
            <a:off x="621357" y="533088"/>
            <a:ext cx="20371500" cy="109863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b="0" i="0" u="none" strike="noStrike" cap="non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a:stretch/>
        </p:blipFill>
        <p:spPr>
          <a:xfrm>
            <a:off x="9992814" y="1847609"/>
            <a:ext cx="10454133" cy="10302619"/>
          </a:xfrm>
          <a:prstGeom prst="rect">
            <a:avLst/>
          </a:prstGeom>
          <a:noFill/>
          <a:ln>
            <a:noFill/>
          </a:ln>
        </p:spPr>
      </p:pic>
      <p:sp>
        <p:nvSpPr>
          <p:cNvPr id="91" name="Google Shape;91;p13"/>
          <p:cNvSpPr txBox="1"/>
          <p:nvPr/>
        </p:nvSpPr>
        <p:spPr>
          <a:xfrm>
            <a:off x="1558977" y="3764100"/>
            <a:ext cx="9861300" cy="45242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9600" b="1" dirty="0">
                <a:solidFill>
                  <a:schemeClr val="lt1"/>
                </a:solidFill>
              </a:rPr>
              <a:t>Growing by Customer Segmentation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0" y="-16550"/>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8000">
                <a:solidFill>
                  <a:schemeClr val="lt1"/>
                </a:solidFill>
              </a:rPr>
              <a:t>We need more Opt-ins</a:t>
            </a:r>
            <a:endParaRPr lang="en-GB"/>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8F46FC5C-8829-753E-1321-C1CF249EC36A}"/>
                  </a:ext>
                </a:extLst>
              </p:cNvPr>
              <p:cNvGraphicFramePr>
                <a:graphicFrameLocks noGrp="1"/>
              </p:cNvGraphicFramePr>
              <p:nvPr>
                <p:extLst>
                  <p:ext uri="{D42A27DB-BD31-4B8C-83A1-F6EECF244321}">
                    <p14:modId xmlns:p14="http://schemas.microsoft.com/office/powerpoint/2010/main" val="1733515429"/>
                  </p:ext>
                </p:extLst>
              </p:nvPr>
            </p:nvGraphicFramePr>
            <p:xfrm>
              <a:off x="967099" y="2107299"/>
              <a:ext cx="15888916" cy="9452098"/>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1" title="Microsoft Power BI">
                <a:extLst>
                  <a:ext uri="{FF2B5EF4-FFF2-40B4-BE49-F238E27FC236}">
                    <a16:creationId xmlns:a16="http://schemas.microsoft.com/office/drawing/2014/main" id="{8F46FC5C-8829-753E-1321-C1CF249EC36A}"/>
                  </a:ext>
                </a:extLst>
              </p:cNvPr>
              <p:cNvPicPr>
                <a:picLocks noGrp="1" noRot="1" noChangeAspect="1" noMove="1" noResize="1" noEditPoints="1" noAdjustHandles="1" noChangeArrowheads="1" noChangeShapeType="1"/>
              </p:cNvPicPr>
              <p:nvPr/>
            </p:nvPicPr>
            <p:blipFill>
              <a:blip r:embed="rId5"/>
              <a:stretch>
                <a:fillRect/>
              </a:stretch>
            </p:blipFill>
            <p:spPr>
              <a:xfrm>
                <a:off x="967099" y="2107299"/>
                <a:ext cx="15888916" cy="9452098"/>
              </a:xfrm>
              <a:prstGeom prst="rect">
                <a:avLst/>
              </a:prstGeom>
            </p:spPr>
          </p:pic>
        </mc:Fallback>
      </mc:AlternateContent>
    </p:spTree>
    <p:extLst>
      <p:ext uri="{BB962C8B-B14F-4D97-AF65-F5344CB8AC3E}">
        <p14:creationId xmlns:p14="http://schemas.microsoft.com/office/powerpoint/2010/main" val="73466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1" y="15830"/>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chemeClr val="lt1"/>
                </a:solidFill>
              </a:rPr>
              <a:t>What can we do?</a:t>
            </a:r>
            <a:endParaRPr>
              <a:solidFill>
                <a:schemeClr val="lt1"/>
              </a:solidFill>
            </a:endParaRPr>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FD84572F-79B1-DDDB-F5F5-A7772798DB7B}"/>
              </a:ext>
            </a:extLst>
          </p:cNvPr>
          <p:cNvSpPr txBox="1"/>
          <p:nvPr/>
        </p:nvSpPr>
        <p:spPr>
          <a:xfrm>
            <a:off x="779372" y="3171680"/>
            <a:ext cx="18118227" cy="7355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Increase opt ins (and potentially registrations) to email marketing by offering free delivery on checkout with a sign up.</a:t>
            </a:r>
          </a:p>
          <a:p>
            <a:endParaRPr lang="en-US" sz="4000" b="1" dirty="0">
              <a:solidFill>
                <a:schemeClr val="bg1"/>
              </a:solidFill>
            </a:endParaRPr>
          </a:p>
          <a:p>
            <a:r>
              <a:rPr lang="en-US" sz="4000" b="1" dirty="0">
                <a:solidFill>
                  <a:schemeClr val="bg1"/>
                </a:solidFill>
              </a:rPr>
              <a:t>Increase Prism Plus memberships by natively promoting it in emails and providing better incentives (25%+ on next order on sign up)</a:t>
            </a:r>
          </a:p>
          <a:p>
            <a:endParaRPr lang="en-US" sz="4000" b="1" dirty="0">
              <a:solidFill>
                <a:schemeClr val="bg1"/>
              </a:solidFill>
            </a:endParaRPr>
          </a:p>
          <a:p>
            <a:r>
              <a:rPr lang="en-US" sz="4000" b="1" dirty="0">
                <a:solidFill>
                  <a:schemeClr val="bg1"/>
                </a:solidFill>
              </a:rPr>
              <a:t>Encourage advancement through Prism Plus tiers through a bonus point scheme</a:t>
            </a:r>
          </a:p>
          <a:p>
            <a:endParaRPr lang="en-US" sz="4000" b="1" dirty="0">
              <a:solidFill>
                <a:schemeClr val="bg1"/>
              </a:solidFill>
            </a:endParaRPr>
          </a:p>
          <a:p>
            <a:r>
              <a:rPr lang="en-US" sz="4000" b="1" dirty="0">
                <a:solidFill>
                  <a:schemeClr val="bg1"/>
                </a:solidFill>
              </a:rPr>
              <a:t>Deliver email campaigns in afternoons to maximise probability of conversion.</a:t>
            </a:r>
          </a:p>
          <a:p>
            <a:pPr marL="285750" indent="-285750">
              <a:buChar char="•"/>
            </a:pPr>
            <a:endParaRPr lang="en-US" sz="3200" dirty="0">
              <a:solidFill>
                <a:srgbClr val="C00000"/>
              </a:solidFill>
            </a:endParaRPr>
          </a:p>
        </p:txBody>
      </p:sp>
    </p:spTree>
    <p:extLst>
      <p:ext uri="{BB962C8B-B14F-4D97-AF65-F5344CB8AC3E}">
        <p14:creationId xmlns:p14="http://schemas.microsoft.com/office/powerpoint/2010/main" val="21819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33556" y="-16550"/>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chemeClr val="lt1"/>
                </a:solidFill>
              </a:rPr>
              <a:t>Future Actions</a:t>
            </a:r>
            <a:endParaRPr/>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E507D478-A014-A2CB-E0C7-9F73405AA191}"/>
              </a:ext>
            </a:extLst>
          </p:cNvPr>
          <p:cNvSpPr txBox="1"/>
          <p:nvPr/>
        </p:nvSpPr>
        <p:spPr>
          <a:xfrm>
            <a:off x="730663" y="5083321"/>
            <a:ext cx="8100372" cy="5078313"/>
          </a:xfrm>
          <a:prstGeom prst="rect">
            <a:avLst/>
          </a:prstGeom>
          <a:noFill/>
        </p:spPr>
        <p:txBody>
          <a:bodyPr wrap="square" rtlCol="0">
            <a:spAutoFit/>
          </a:bodyPr>
          <a:lstStyle/>
          <a:p>
            <a:endParaRPr lang="en-GB" sz="2800" dirty="0">
              <a:solidFill>
                <a:schemeClr val="bg1"/>
              </a:solidFill>
            </a:endParaRPr>
          </a:p>
          <a:p>
            <a:r>
              <a:rPr lang="en-GB" sz="3600" b="1" dirty="0">
                <a:solidFill>
                  <a:schemeClr val="bg1"/>
                </a:solidFill>
              </a:rPr>
              <a:t>Ultra Targeted Email Marketing:</a:t>
            </a:r>
          </a:p>
          <a:p>
            <a:r>
              <a:rPr lang="en-GB" sz="2800" i="1" dirty="0">
                <a:solidFill>
                  <a:schemeClr val="bg1"/>
                </a:solidFill>
              </a:rPr>
              <a:t>Tailored email marketing specific to customers behavioural and purchase history using machine learning and AI. </a:t>
            </a:r>
          </a:p>
          <a:p>
            <a:endParaRPr lang="en-GB" sz="2800" dirty="0">
              <a:solidFill>
                <a:schemeClr val="bg1"/>
              </a:solidFill>
            </a:endParaRPr>
          </a:p>
          <a:p>
            <a:endParaRPr lang="en-GB" sz="2800" dirty="0">
              <a:solidFill>
                <a:schemeClr val="bg1"/>
              </a:solidFill>
            </a:endParaRPr>
          </a:p>
          <a:p>
            <a:r>
              <a:rPr lang="en-GB" sz="3600" b="1" dirty="0">
                <a:solidFill>
                  <a:schemeClr val="bg1"/>
                </a:solidFill>
              </a:rPr>
              <a:t>Web Personalisation:</a:t>
            </a:r>
          </a:p>
          <a:p>
            <a:r>
              <a:rPr lang="en-GB" sz="2800" i="1" dirty="0">
                <a:solidFill>
                  <a:schemeClr val="bg1"/>
                </a:solidFill>
              </a:rPr>
              <a:t>Personalised web pages with dynamic content, tailored recommendations and exclusive offers using customer segments</a:t>
            </a:r>
          </a:p>
        </p:txBody>
      </p:sp>
      <p:pic>
        <p:nvPicPr>
          <p:cNvPr id="4" name="Picture 3">
            <a:extLst>
              <a:ext uri="{FF2B5EF4-FFF2-40B4-BE49-F238E27FC236}">
                <a16:creationId xmlns:a16="http://schemas.microsoft.com/office/drawing/2014/main" id="{C2BA976A-0F3E-7FC4-D477-ABDBE0FFEB47}"/>
              </a:ext>
            </a:extLst>
          </p:cNvPr>
          <p:cNvPicPr>
            <a:picLocks noChangeAspect="1"/>
          </p:cNvPicPr>
          <p:nvPr/>
        </p:nvPicPr>
        <p:blipFill>
          <a:blip r:embed="rId4"/>
          <a:stretch>
            <a:fillRect/>
          </a:stretch>
        </p:blipFill>
        <p:spPr>
          <a:xfrm>
            <a:off x="9115698" y="5572663"/>
            <a:ext cx="9045014" cy="5145136"/>
          </a:xfrm>
          <a:prstGeom prst="rect">
            <a:avLst/>
          </a:prstGeom>
        </p:spPr>
      </p:pic>
      <p:sp>
        <p:nvSpPr>
          <p:cNvPr id="10" name="Rectangle 9">
            <a:extLst>
              <a:ext uri="{FF2B5EF4-FFF2-40B4-BE49-F238E27FC236}">
                <a16:creationId xmlns:a16="http://schemas.microsoft.com/office/drawing/2014/main" id="{13C7AB1F-9E03-37F9-6158-3F6F428243BB}"/>
              </a:ext>
            </a:extLst>
          </p:cNvPr>
          <p:cNvSpPr/>
          <p:nvPr/>
        </p:nvSpPr>
        <p:spPr>
          <a:xfrm>
            <a:off x="779372" y="2333700"/>
            <a:ext cx="17381340" cy="22958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A35DFB2D-1062-4F08-4CC2-D45429DF058B}"/>
              </a:ext>
            </a:extLst>
          </p:cNvPr>
          <p:cNvSpPr txBox="1"/>
          <p:nvPr/>
        </p:nvSpPr>
        <p:spPr>
          <a:xfrm>
            <a:off x="794862" y="3078382"/>
            <a:ext cx="5164675" cy="1384995"/>
          </a:xfrm>
          <a:prstGeom prst="rect">
            <a:avLst/>
          </a:prstGeom>
          <a:solidFill>
            <a:srgbClr val="002060"/>
          </a:solidFill>
        </p:spPr>
        <p:txBody>
          <a:bodyPr wrap="square" rtlCol="0">
            <a:spAutoFit/>
          </a:bodyPr>
          <a:lstStyle/>
          <a:p>
            <a:r>
              <a:rPr lang="en-GB" sz="2800" b="1" i="1" dirty="0">
                <a:solidFill>
                  <a:schemeClr val="bg1"/>
                </a:solidFill>
              </a:rPr>
              <a:t>Demographics</a:t>
            </a:r>
          </a:p>
          <a:p>
            <a:r>
              <a:rPr lang="en-GB" sz="2800" i="1" dirty="0">
                <a:solidFill>
                  <a:schemeClr val="bg1"/>
                </a:solidFill>
              </a:rPr>
              <a:t>Age, Education, Occupation, Marital Status, Family size etc.</a:t>
            </a:r>
          </a:p>
        </p:txBody>
      </p:sp>
      <p:sp>
        <p:nvSpPr>
          <p:cNvPr id="6" name="TextBox 5">
            <a:extLst>
              <a:ext uri="{FF2B5EF4-FFF2-40B4-BE49-F238E27FC236}">
                <a16:creationId xmlns:a16="http://schemas.microsoft.com/office/drawing/2014/main" id="{1DB05BF4-537F-7ACD-3742-36D9E17F585C}"/>
              </a:ext>
            </a:extLst>
          </p:cNvPr>
          <p:cNvSpPr txBox="1"/>
          <p:nvPr/>
        </p:nvSpPr>
        <p:spPr>
          <a:xfrm>
            <a:off x="8005755" y="3078382"/>
            <a:ext cx="4554497" cy="1384995"/>
          </a:xfrm>
          <a:prstGeom prst="rect">
            <a:avLst/>
          </a:prstGeom>
          <a:solidFill>
            <a:srgbClr val="002060"/>
          </a:solidFill>
        </p:spPr>
        <p:txBody>
          <a:bodyPr wrap="square" rtlCol="0">
            <a:spAutoFit/>
          </a:bodyPr>
          <a:lstStyle/>
          <a:p>
            <a:r>
              <a:rPr lang="en-GB" sz="2800" b="1" i="1" dirty="0">
                <a:solidFill>
                  <a:schemeClr val="bg1"/>
                </a:solidFill>
              </a:rPr>
              <a:t>Web Analytics</a:t>
            </a:r>
          </a:p>
          <a:p>
            <a:r>
              <a:rPr lang="en-GB" sz="2800" i="1" dirty="0">
                <a:solidFill>
                  <a:schemeClr val="bg1"/>
                </a:solidFill>
              </a:rPr>
              <a:t>Funnel data, search data, </a:t>
            </a:r>
          </a:p>
          <a:p>
            <a:r>
              <a:rPr lang="en-GB" sz="2800" i="1" dirty="0">
                <a:solidFill>
                  <a:schemeClr val="bg1"/>
                </a:solidFill>
              </a:rPr>
              <a:t>payment types</a:t>
            </a:r>
          </a:p>
        </p:txBody>
      </p:sp>
      <p:sp>
        <p:nvSpPr>
          <p:cNvPr id="7" name="TextBox 6">
            <a:extLst>
              <a:ext uri="{FF2B5EF4-FFF2-40B4-BE49-F238E27FC236}">
                <a16:creationId xmlns:a16="http://schemas.microsoft.com/office/drawing/2014/main" id="{340DA703-0E6C-E47B-A5FC-23E3230EA51C}"/>
              </a:ext>
            </a:extLst>
          </p:cNvPr>
          <p:cNvSpPr txBox="1"/>
          <p:nvPr/>
        </p:nvSpPr>
        <p:spPr>
          <a:xfrm>
            <a:off x="14590980" y="3078382"/>
            <a:ext cx="3569732" cy="1384995"/>
          </a:xfrm>
          <a:prstGeom prst="rect">
            <a:avLst/>
          </a:prstGeom>
          <a:solidFill>
            <a:srgbClr val="002060"/>
          </a:solidFill>
        </p:spPr>
        <p:txBody>
          <a:bodyPr wrap="square" rtlCol="0">
            <a:spAutoFit/>
          </a:bodyPr>
          <a:lstStyle/>
          <a:p>
            <a:r>
              <a:rPr lang="en-GB" sz="2800" b="1" i="1" dirty="0">
                <a:solidFill>
                  <a:schemeClr val="bg1"/>
                </a:solidFill>
              </a:rPr>
              <a:t>Product Attributes</a:t>
            </a:r>
            <a:r>
              <a:rPr lang="en-GB" sz="2800" i="1" dirty="0">
                <a:solidFill>
                  <a:schemeClr val="bg1"/>
                </a:solidFill>
              </a:rPr>
              <a:t> </a:t>
            </a:r>
          </a:p>
          <a:p>
            <a:r>
              <a:rPr lang="en-GB" sz="2800" i="1" dirty="0">
                <a:solidFill>
                  <a:schemeClr val="bg1"/>
                </a:solidFill>
              </a:rPr>
              <a:t>size, colour, material etc.</a:t>
            </a:r>
          </a:p>
        </p:txBody>
      </p:sp>
      <p:sp>
        <p:nvSpPr>
          <p:cNvPr id="8" name="TextBox 7">
            <a:extLst>
              <a:ext uri="{FF2B5EF4-FFF2-40B4-BE49-F238E27FC236}">
                <a16:creationId xmlns:a16="http://schemas.microsoft.com/office/drawing/2014/main" id="{4D42F20D-BBB2-530F-FAFD-B072AAB9E736}"/>
              </a:ext>
            </a:extLst>
          </p:cNvPr>
          <p:cNvSpPr txBox="1"/>
          <p:nvPr/>
        </p:nvSpPr>
        <p:spPr>
          <a:xfrm>
            <a:off x="831131" y="2458438"/>
            <a:ext cx="17381340" cy="646331"/>
          </a:xfrm>
          <a:prstGeom prst="rect">
            <a:avLst/>
          </a:prstGeom>
          <a:noFill/>
        </p:spPr>
        <p:txBody>
          <a:bodyPr wrap="square" rtlCol="0">
            <a:spAutoFit/>
          </a:bodyPr>
          <a:lstStyle/>
          <a:p>
            <a:r>
              <a:rPr lang="en-GB" sz="3600" b="1" dirty="0">
                <a:solidFill>
                  <a:schemeClr val="bg1"/>
                </a:solidFill>
              </a:rPr>
              <a:t>Further Data:</a:t>
            </a:r>
          </a:p>
        </p:txBody>
      </p:sp>
      <p:sp>
        <p:nvSpPr>
          <p:cNvPr id="9" name="TextBox 8">
            <a:extLst>
              <a:ext uri="{FF2B5EF4-FFF2-40B4-BE49-F238E27FC236}">
                <a16:creationId xmlns:a16="http://schemas.microsoft.com/office/drawing/2014/main" id="{D913B466-7832-FD11-16C4-8C01CB317B8F}"/>
              </a:ext>
            </a:extLst>
          </p:cNvPr>
          <p:cNvSpPr txBox="1"/>
          <p:nvPr/>
        </p:nvSpPr>
        <p:spPr>
          <a:xfrm>
            <a:off x="9025974" y="10934489"/>
            <a:ext cx="9539522" cy="400110"/>
          </a:xfrm>
          <a:prstGeom prst="rect">
            <a:avLst/>
          </a:prstGeom>
          <a:noFill/>
        </p:spPr>
        <p:txBody>
          <a:bodyPr wrap="square" rtlCol="0">
            <a:spAutoFit/>
          </a:bodyPr>
          <a:lstStyle/>
          <a:p>
            <a:r>
              <a:rPr lang="en-GB" sz="2000" i="1" dirty="0">
                <a:solidFill>
                  <a:schemeClr val="bg1"/>
                </a:solidFill>
              </a:rPr>
              <a:t>https://www.freshrelevance.com/resources/real-time-marketing-report-may-2022/</a:t>
            </a:r>
          </a:p>
        </p:txBody>
      </p:sp>
    </p:spTree>
    <p:extLst>
      <p:ext uri="{BB962C8B-B14F-4D97-AF65-F5344CB8AC3E}">
        <p14:creationId xmlns:p14="http://schemas.microsoft.com/office/powerpoint/2010/main" val="363209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A9BEE4"/>
            </a:gs>
            <a:gs pos="83000">
              <a:srgbClr val="A9BEE4"/>
            </a:gs>
            <a:gs pos="100000">
              <a:srgbClr val="C5D3ED"/>
            </a:gs>
          </a:gsLst>
          <a:lin ang="5400000" scaled="0"/>
        </a:gradFill>
        <a:effectLst/>
      </p:bgPr>
    </p:bg>
    <p:spTree>
      <p:nvGrpSpPr>
        <p:cNvPr id="1" name="Shape 87"/>
        <p:cNvGrpSpPr/>
        <p:nvPr/>
      </p:nvGrpSpPr>
      <p:grpSpPr>
        <a:xfrm>
          <a:off x="0" y="0"/>
          <a:ext cx="0" cy="0"/>
          <a:chOff x="0" y="0"/>
          <a:chExt cx="0" cy="0"/>
        </a:xfrm>
      </p:grpSpPr>
      <p:sp>
        <p:nvSpPr>
          <p:cNvPr id="88" name="Google Shape;88;p13"/>
          <p:cNvSpPr/>
          <p:nvPr/>
        </p:nvSpPr>
        <p:spPr>
          <a:xfrm>
            <a:off x="-7329675" y="-8844320"/>
            <a:ext cx="24353677" cy="20994549"/>
          </a:xfrm>
          <a:prstGeom prst="triangle">
            <a:avLst>
              <a:gd name="adj" fmla="val 50000"/>
            </a:avLst>
          </a:prstGeom>
          <a:gradFill>
            <a:gsLst>
              <a:gs pos="0">
                <a:srgbClr val="2A4B86"/>
              </a:gs>
              <a:gs pos="48000">
                <a:srgbClr val="4875C5"/>
              </a:gs>
              <a:gs pos="100000">
                <a:srgbClr val="8DA9D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650" b="0" i="0" u="none" strike="noStrike" cap="none">
              <a:solidFill>
                <a:schemeClr val="lt1"/>
              </a:solidFill>
              <a:latin typeface="Calibri"/>
              <a:ea typeface="Calibri"/>
              <a:cs typeface="Calibri"/>
              <a:sym typeface="Calibri"/>
            </a:endParaRPr>
          </a:p>
        </p:txBody>
      </p:sp>
      <p:sp>
        <p:nvSpPr>
          <p:cNvPr id="89" name="Google Shape;89;p13"/>
          <p:cNvSpPr/>
          <p:nvPr/>
        </p:nvSpPr>
        <p:spPr>
          <a:xfrm>
            <a:off x="621357" y="533088"/>
            <a:ext cx="20371500" cy="109863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b="0" i="0" u="none" strike="noStrike" cap="non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a:stretch/>
        </p:blipFill>
        <p:spPr>
          <a:xfrm>
            <a:off x="9992814" y="1847609"/>
            <a:ext cx="10454133" cy="10302619"/>
          </a:xfrm>
          <a:prstGeom prst="rect">
            <a:avLst/>
          </a:prstGeom>
          <a:noFill/>
          <a:ln>
            <a:noFill/>
          </a:ln>
        </p:spPr>
      </p:pic>
      <p:sp>
        <p:nvSpPr>
          <p:cNvPr id="91" name="Google Shape;91;p13"/>
          <p:cNvSpPr txBox="1"/>
          <p:nvPr/>
        </p:nvSpPr>
        <p:spPr>
          <a:xfrm>
            <a:off x="1558977" y="4074652"/>
            <a:ext cx="9861300"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9600" b="1" dirty="0">
                <a:solidFill>
                  <a:schemeClr val="lt1"/>
                </a:solidFill>
              </a:rPr>
              <a:t>Thank you</a:t>
            </a:r>
          </a:p>
          <a:p>
            <a:pPr marL="0" marR="0" lvl="0" indent="0" algn="ctr" rtl="0">
              <a:spcBef>
                <a:spcPts val="0"/>
              </a:spcBef>
              <a:spcAft>
                <a:spcPts val="0"/>
              </a:spcAft>
              <a:buNone/>
            </a:pPr>
            <a:r>
              <a:rPr lang="en-GB" sz="9600" b="1" dirty="0">
                <a:solidFill>
                  <a:schemeClr val="lt1"/>
                </a:solidFill>
              </a:rPr>
              <a:t>Questions?</a:t>
            </a:r>
          </a:p>
        </p:txBody>
      </p:sp>
    </p:spTree>
    <p:extLst>
      <p:ext uri="{BB962C8B-B14F-4D97-AF65-F5344CB8AC3E}">
        <p14:creationId xmlns:p14="http://schemas.microsoft.com/office/powerpoint/2010/main" val="312720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1" y="496"/>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r>
              <a:rPr lang="en-US" sz="8000" b="1" dirty="0">
                <a:solidFill>
                  <a:schemeClr val="lt1"/>
                </a:solidFill>
              </a:rPr>
              <a:t>Key Objectives</a:t>
            </a:r>
            <a:endParaRPr b="1" dirty="0"/>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20866C94-67BB-2F9A-470A-EE2CEC945E5A}"/>
              </a:ext>
            </a:extLst>
          </p:cNvPr>
          <p:cNvSpPr txBox="1"/>
          <p:nvPr/>
        </p:nvSpPr>
        <p:spPr>
          <a:xfrm>
            <a:off x="779372" y="2816874"/>
            <a:ext cx="1062920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GB" sz="4800" dirty="0">
                <a:solidFill>
                  <a:schemeClr val="bg1"/>
                </a:solidFill>
              </a:rPr>
              <a:t>- Improve customer conversion rate</a:t>
            </a:r>
          </a:p>
          <a:p>
            <a:pPr lvl="1"/>
            <a:r>
              <a:rPr lang="en-GB" sz="4800" dirty="0">
                <a:solidFill>
                  <a:schemeClr val="bg1"/>
                </a:solidFill>
              </a:rPr>
              <a:t>- Improve customer retention</a:t>
            </a:r>
          </a:p>
          <a:p>
            <a:pPr lvl="1"/>
            <a:r>
              <a:rPr lang="en-GB" sz="4800" dirty="0">
                <a:solidFill>
                  <a:schemeClr val="bg1"/>
                </a:solidFill>
              </a:rPr>
              <a:t>- Identifying key/important customers</a:t>
            </a:r>
          </a:p>
          <a:p>
            <a:pPr lvl="1"/>
            <a:endParaRPr lang="en-GB" sz="4800" dirty="0">
              <a:solidFill>
                <a:schemeClr val="bg1"/>
              </a:solidFill>
            </a:endParaRPr>
          </a:p>
        </p:txBody>
      </p:sp>
      <p:pic>
        <p:nvPicPr>
          <p:cNvPr id="1026" name="Picture 2" descr="What is Customer Retention, Importance, Examples &amp; Techniques">
            <a:extLst>
              <a:ext uri="{FF2B5EF4-FFF2-40B4-BE49-F238E27FC236}">
                <a16:creationId xmlns:a16="http://schemas.microsoft.com/office/drawing/2014/main" id="{DAD2CC36-5C5E-1B82-4662-F9BF115DEC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046"/>
          <a:stretch/>
        </p:blipFill>
        <p:spPr bwMode="auto">
          <a:xfrm>
            <a:off x="6533472" y="6130890"/>
            <a:ext cx="5452256" cy="31969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ersion rate optimization tips">
            <a:extLst>
              <a:ext uri="{FF2B5EF4-FFF2-40B4-BE49-F238E27FC236}">
                <a16:creationId xmlns:a16="http://schemas.microsoft.com/office/drawing/2014/main" id="{DEEF184F-0F8E-A310-F5C9-4531E7172B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64" r="7364"/>
          <a:stretch/>
        </p:blipFill>
        <p:spPr bwMode="auto">
          <a:xfrm>
            <a:off x="779372" y="6136877"/>
            <a:ext cx="5452256" cy="319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2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A9BEE4"/>
            </a:gs>
            <a:gs pos="83000">
              <a:srgbClr val="A9BEE4"/>
            </a:gs>
            <a:gs pos="100000">
              <a:srgbClr val="C5D3ED"/>
            </a:gs>
          </a:gsLst>
          <a:lin ang="5400012" scaled="0"/>
        </a:gradFill>
        <a:effectLst/>
      </p:bgPr>
    </p:bg>
    <p:spTree>
      <p:nvGrpSpPr>
        <p:cNvPr id="1" name="Shape 96"/>
        <p:cNvGrpSpPr/>
        <p:nvPr/>
      </p:nvGrpSpPr>
      <p:grpSpPr>
        <a:xfrm>
          <a:off x="0" y="0"/>
          <a:ext cx="0" cy="0"/>
          <a:chOff x="0" y="0"/>
          <a:chExt cx="0" cy="0"/>
        </a:xfrm>
      </p:grpSpPr>
      <p:sp>
        <p:nvSpPr>
          <p:cNvPr id="97" name="Google Shape;97;p14"/>
          <p:cNvSpPr/>
          <p:nvPr/>
        </p:nvSpPr>
        <p:spPr>
          <a:xfrm>
            <a:off x="0" y="-16550"/>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dirty="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565613" y="449759"/>
            <a:ext cx="18118228"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b="1" dirty="0">
                <a:solidFill>
                  <a:schemeClr val="lt1"/>
                </a:solidFill>
              </a:rPr>
              <a:t>Our Current Numbers </a:t>
            </a:r>
            <a:endParaRPr b="1" dirty="0"/>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F2CFD5AE-3003-E39C-B16A-62C008EFA997}"/>
              </a:ext>
            </a:extLst>
          </p:cNvPr>
          <p:cNvSpPr txBox="1"/>
          <p:nvPr/>
        </p:nvSpPr>
        <p:spPr>
          <a:xfrm>
            <a:off x="610185" y="3359727"/>
            <a:ext cx="44916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GB" sz="3200" b="1" dirty="0">
                <a:solidFill>
                  <a:schemeClr val="bg1"/>
                </a:solidFill>
              </a:rPr>
              <a:t>Customer Retention decreased from 29% to 23% between 2021 and 2022 </a:t>
            </a:r>
          </a:p>
        </p:txBody>
      </p:sp>
      <p:sp>
        <p:nvSpPr>
          <p:cNvPr id="4" name="TextBox 3">
            <a:extLst>
              <a:ext uri="{FF2B5EF4-FFF2-40B4-BE49-F238E27FC236}">
                <a16:creationId xmlns:a16="http://schemas.microsoft.com/office/drawing/2014/main" id="{C79C56F7-2DB9-E426-5E71-A4692BAD74E6}"/>
              </a:ext>
            </a:extLst>
          </p:cNvPr>
          <p:cNvSpPr txBox="1"/>
          <p:nvPr/>
        </p:nvSpPr>
        <p:spPr>
          <a:xfrm>
            <a:off x="700898" y="6449053"/>
            <a:ext cx="450423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GB" sz="3200" b="1" dirty="0">
                <a:solidFill>
                  <a:schemeClr val="bg1"/>
                </a:solidFill>
              </a:rPr>
              <a:t>Prism’s cart abandonment rate is significantly higher than the average of 57.9% as reported by </a:t>
            </a:r>
            <a:r>
              <a:rPr lang="en-GB" sz="3200" b="1" dirty="0" err="1">
                <a:solidFill>
                  <a:schemeClr val="bg1"/>
                </a:solidFill>
              </a:rPr>
              <a:t>freshrelevance</a:t>
            </a:r>
            <a:endParaRPr lang="en-GB" sz="3200" b="1" dirty="0">
              <a:solidFill>
                <a:schemeClr val="bg1"/>
              </a:solidFill>
            </a:endParaRPr>
          </a:p>
          <a:p>
            <a:pPr lvl="1"/>
            <a:endParaRPr lang="en-GB" sz="3200" b="1" dirty="0">
              <a:solidFill>
                <a:schemeClr val="bg1"/>
              </a:solidFill>
            </a:endParaRPr>
          </a:p>
          <a:p>
            <a:pPr lvl="1"/>
            <a:r>
              <a:rPr lang="en-GB" sz="1600" b="1" dirty="0">
                <a:solidFill>
                  <a:schemeClr val="bg1"/>
                </a:solidFill>
              </a:rPr>
              <a:t>https://www.freshrelevance.com/resources/real-time-marketing-report-may-2022/</a:t>
            </a:r>
            <a:endParaRPr lang="en-GB" sz="5400" b="1" dirty="0">
              <a:solidFill>
                <a:schemeClr val="bg1"/>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3F6BB50C-8814-DCEF-0425-E4552D5B1207}"/>
                  </a:ext>
                </a:extLst>
              </p:cNvPr>
              <p:cNvGraphicFramePr>
                <a:graphicFrameLocks noGrp="1"/>
              </p:cNvGraphicFramePr>
              <p:nvPr>
                <p:extLst>
                  <p:ext uri="{D42A27DB-BD31-4B8C-83A1-F6EECF244321}">
                    <p14:modId xmlns:p14="http://schemas.microsoft.com/office/powerpoint/2010/main" val="3035976806"/>
                  </p:ext>
                </p:extLst>
              </p:nvPr>
            </p:nvGraphicFramePr>
            <p:xfrm>
              <a:off x="5326421" y="2726468"/>
              <a:ext cx="13357420" cy="851960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3F6BB50C-8814-DCEF-0425-E4552D5B1207}"/>
                  </a:ext>
                </a:extLst>
              </p:cNvPr>
              <p:cNvPicPr>
                <a:picLocks noGrp="1" noRot="1" noChangeAspect="1" noMove="1" noResize="1" noEditPoints="1" noAdjustHandles="1" noChangeArrowheads="1" noChangeShapeType="1"/>
              </p:cNvPicPr>
              <p:nvPr/>
            </p:nvPicPr>
            <p:blipFill>
              <a:blip r:embed="rId5"/>
              <a:stretch>
                <a:fillRect/>
              </a:stretch>
            </p:blipFill>
            <p:spPr>
              <a:xfrm>
                <a:off x="5326421" y="2726468"/>
                <a:ext cx="13357420" cy="8519609"/>
              </a:xfrm>
              <a:prstGeom prst="rect">
                <a:avLst/>
              </a:prstGeom>
            </p:spPr>
          </p:pic>
        </mc:Fallback>
      </mc:AlternateContent>
    </p:spTree>
    <p:extLst>
      <p:ext uri="{BB962C8B-B14F-4D97-AF65-F5344CB8AC3E}">
        <p14:creationId xmlns:p14="http://schemas.microsoft.com/office/powerpoint/2010/main" val="350488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A9BEE4"/>
            </a:gs>
            <a:gs pos="83000">
              <a:srgbClr val="A9BEE4"/>
            </a:gs>
            <a:gs pos="100000">
              <a:srgbClr val="C5D3ED"/>
            </a:gs>
          </a:gsLst>
          <a:lin ang="5400012" scaled="0"/>
        </a:gradFill>
        <a:effectLst/>
      </p:bgPr>
    </p:bg>
    <p:spTree>
      <p:nvGrpSpPr>
        <p:cNvPr id="1" name="Shape 96"/>
        <p:cNvGrpSpPr/>
        <p:nvPr/>
      </p:nvGrpSpPr>
      <p:grpSpPr>
        <a:xfrm>
          <a:off x="0" y="0"/>
          <a:ext cx="0" cy="0"/>
          <a:chOff x="0" y="0"/>
          <a:chExt cx="0" cy="0"/>
        </a:xfrm>
      </p:grpSpPr>
      <p:sp>
        <p:nvSpPr>
          <p:cNvPr id="97" name="Google Shape;97;p14"/>
          <p:cNvSpPr/>
          <p:nvPr/>
        </p:nvSpPr>
        <p:spPr>
          <a:xfrm>
            <a:off x="0" y="512"/>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362309" y="451825"/>
            <a:ext cx="18988591"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8000" b="1" dirty="0">
                <a:solidFill>
                  <a:schemeClr val="lt1"/>
                </a:solidFill>
              </a:rPr>
              <a:t>Registered members are IMPORTANT!</a:t>
            </a:r>
            <a:endParaRPr lang="en-GB" b="1" dirty="0"/>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35DAE74-F2C0-1AE6-772E-54A6D23740D8}"/>
                  </a:ext>
                </a:extLst>
              </p:cNvPr>
              <p:cNvGraphicFramePr>
                <a:graphicFrameLocks noGrp="1"/>
              </p:cNvGraphicFramePr>
              <p:nvPr>
                <p:extLst>
                  <p:ext uri="{D42A27DB-BD31-4B8C-83A1-F6EECF244321}">
                    <p14:modId xmlns:p14="http://schemas.microsoft.com/office/powerpoint/2010/main" val="4012073914"/>
                  </p:ext>
                </p:extLst>
              </p:nvPr>
            </p:nvGraphicFramePr>
            <p:xfrm>
              <a:off x="1723901" y="2157042"/>
              <a:ext cx="15903097" cy="9541858"/>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1" title="Microsoft Power BI">
                <a:extLst>
                  <a:ext uri="{FF2B5EF4-FFF2-40B4-BE49-F238E27FC236}">
                    <a16:creationId xmlns:a16="http://schemas.microsoft.com/office/drawing/2014/main" id="{F35DAE74-F2C0-1AE6-772E-54A6D23740D8}"/>
                  </a:ext>
                </a:extLst>
              </p:cNvPr>
              <p:cNvPicPr>
                <a:picLocks noGrp="1" noRot="1" noChangeAspect="1" noMove="1" noResize="1" noEditPoints="1" noAdjustHandles="1" noChangeArrowheads="1" noChangeShapeType="1"/>
              </p:cNvPicPr>
              <p:nvPr/>
            </p:nvPicPr>
            <p:blipFill>
              <a:blip r:embed="rId5"/>
              <a:stretch>
                <a:fillRect/>
              </a:stretch>
            </p:blipFill>
            <p:spPr>
              <a:xfrm>
                <a:off x="1723901" y="2157042"/>
                <a:ext cx="15903097" cy="9541858"/>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1" y="-68516"/>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r>
              <a:rPr lang="en-US" sz="8000" b="1" dirty="0">
                <a:solidFill>
                  <a:schemeClr val="lt1"/>
                </a:solidFill>
              </a:rPr>
              <a:t>Explored Segments</a:t>
            </a:r>
            <a:endParaRPr b="1" dirty="0"/>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73923E88-6B99-BE59-A6A2-FE2CB6C15045}"/>
              </a:ext>
            </a:extLst>
          </p:cNvPr>
          <p:cNvSpPr txBox="1"/>
          <p:nvPr/>
        </p:nvSpPr>
        <p:spPr>
          <a:xfrm>
            <a:off x="779372" y="3228451"/>
            <a:ext cx="8501272"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4400" b="1" dirty="0">
                <a:solidFill>
                  <a:schemeClr val="bg1"/>
                </a:solidFill>
              </a:rPr>
              <a:t>Demographic</a:t>
            </a:r>
            <a:r>
              <a:rPr lang="en-US" sz="4400" dirty="0">
                <a:solidFill>
                  <a:schemeClr val="bg1"/>
                </a:solidFill>
              </a:rPr>
              <a:t> – Age, City did not produce anything significant against KPI's, we require more data.</a:t>
            </a:r>
          </a:p>
          <a:p>
            <a:pPr lvl="1"/>
            <a:endParaRPr lang="en-US" sz="4400" dirty="0">
              <a:solidFill>
                <a:srgbClr val="FF0000"/>
              </a:solidFill>
            </a:endParaRPr>
          </a:p>
          <a:p>
            <a:pPr lvl="1"/>
            <a:r>
              <a:rPr lang="en-US" sz="4400" b="1" dirty="0">
                <a:solidFill>
                  <a:schemeClr val="lt1"/>
                </a:solidFill>
              </a:rPr>
              <a:t>RFM</a:t>
            </a:r>
            <a:r>
              <a:rPr lang="en-US" sz="4400" dirty="0">
                <a:solidFill>
                  <a:schemeClr val="lt1"/>
                </a:solidFill>
              </a:rPr>
              <a:t> – Identified key member groups using RFM score.</a:t>
            </a:r>
          </a:p>
          <a:p>
            <a:pPr lvl="1"/>
            <a:endParaRPr lang="en-US" sz="4400" dirty="0">
              <a:solidFill>
                <a:schemeClr val="lt1"/>
              </a:solidFill>
            </a:endParaRPr>
          </a:p>
          <a:p>
            <a:pPr lvl="1"/>
            <a:r>
              <a:rPr lang="en-US" sz="4400" b="1" dirty="0" err="1">
                <a:solidFill>
                  <a:schemeClr val="lt1"/>
                </a:solidFill>
              </a:rPr>
              <a:t>Behavioural</a:t>
            </a:r>
            <a:r>
              <a:rPr lang="en-US" sz="4400" dirty="0">
                <a:solidFill>
                  <a:schemeClr val="lt1"/>
                </a:solidFill>
              </a:rPr>
              <a:t> – Time of Day, Members in Loyalty </a:t>
            </a:r>
            <a:r>
              <a:rPr lang="en-US" sz="4400" dirty="0" err="1">
                <a:solidFill>
                  <a:schemeClr val="lt1"/>
                </a:solidFill>
              </a:rPr>
              <a:t>programmes</a:t>
            </a:r>
            <a:endParaRPr lang="en-US" sz="4400" dirty="0">
              <a:solidFill>
                <a:schemeClr val="lt1"/>
              </a:solidFill>
            </a:endParaRPr>
          </a:p>
        </p:txBody>
      </p:sp>
      <p:pic>
        <p:nvPicPr>
          <p:cNvPr id="5" name="Picture 4">
            <a:extLst>
              <a:ext uri="{FF2B5EF4-FFF2-40B4-BE49-F238E27FC236}">
                <a16:creationId xmlns:a16="http://schemas.microsoft.com/office/drawing/2014/main" id="{631E9520-D88C-44A4-F3C8-B7F3948B4A8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7071" b="93687" l="9412" r="90824">
                        <a14:foregroundMark x1="26588" y1="63384" x2="26588" y2="63384"/>
                        <a14:foregroundMark x1="27059" y1="60101" x2="27059" y2="60101"/>
                        <a14:foregroundMark x1="14824" y1="61364" x2="14824" y2="61364"/>
                        <a14:foregroundMark x1="41412" y1="59091" x2="41412" y2="59091"/>
                        <a14:foregroundMark x1="40000" y1="59343" x2="40000" y2="59343"/>
                        <a14:foregroundMark x1="46824" y1="60354" x2="46824" y2="60354"/>
                        <a14:foregroundMark x1="39294" y1="75000" x2="39294" y2="75000"/>
                        <a14:foregroundMark x1="42588" y1="87626" x2="42588" y2="87626"/>
                        <a14:foregroundMark x1="42588" y1="87879" x2="42588" y2="87879"/>
                        <a14:foregroundMark x1="54588" y1="69444" x2="54588" y2="69444"/>
                        <a14:foregroundMark x1="60235" y1="69444" x2="60235" y2="69444"/>
                        <a14:foregroundMark x1="54588" y1="83838" x2="54588" y2="83838"/>
                        <a14:foregroundMark x1="71294" y1="62121" x2="71294" y2="62121"/>
                        <a14:foregroundMark x1="55294" y1="56061" x2="55294" y2="56061"/>
                        <a14:foregroundMark x1="67529" y1="48990" x2="67529" y2="48990"/>
                        <a14:foregroundMark x1="77176" y1="58838" x2="77176" y2="58838"/>
                        <a14:foregroundMark x1="80706" y1="54040" x2="80706" y2="54040"/>
                        <a14:foregroundMark x1="89412" y1="44444" x2="89412" y2="44444"/>
                        <a14:foregroundMark x1="85176" y1="40909" x2="85176" y2="40909"/>
                        <a14:foregroundMark x1="79059" y1="41667" x2="79059" y2="41667"/>
                        <a14:foregroundMark x1="78353" y1="24747" x2="78353" y2="24747"/>
                        <a14:foregroundMark x1="62588" y1="20707" x2="62588" y2="20707"/>
                        <a14:foregroundMark x1="62588" y1="19697" x2="62588" y2="19697"/>
                        <a14:foregroundMark x1="59765" y1="35859" x2="59765" y2="35859"/>
                        <a14:foregroundMark x1="45882" y1="38636" x2="45882" y2="38636"/>
                        <a14:foregroundMark x1="34118" y1="37879" x2="34118" y2="37879"/>
                        <a14:foregroundMark x1="21176" y1="46212" x2="21176" y2="46212"/>
                        <a14:foregroundMark x1="21647" y1="32071" x2="21647" y2="32071"/>
                        <a14:foregroundMark x1="27765" y1="23485" x2="27765" y2="23485"/>
                        <a14:foregroundMark x1="42353" y1="8586" x2="42353" y2="8586"/>
                        <a14:foregroundMark x1="54588" y1="11869" x2="54588" y2="11869"/>
                        <a14:foregroundMark x1="43529" y1="17424" x2="43529" y2="17424"/>
                        <a14:foregroundMark x1="48000" y1="13384" x2="48000" y2="13384"/>
                        <a14:foregroundMark x1="9412" y1="52273" x2="9412" y2="52273"/>
                        <a14:foregroundMark x1="9412" y1="52273" x2="9412" y2="52273"/>
                        <a14:foregroundMark x1="49647" y1="93687" x2="49647" y2="93687"/>
                        <a14:foregroundMark x1="90353" y1="61364" x2="90353" y2="61364"/>
                        <a14:foregroundMark x1="90824" y1="45202" x2="90824" y2="45202"/>
                        <a14:foregroundMark x1="90824" y1="40909" x2="90824" y2="40909"/>
                        <a14:foregroundMark x1="90353" y1="38636" x2="90353" y2="38636"/>
                        <a14:foregroundMark x1="59529" y1="7071" x2="59529" y2="7071"/>
                        <a14:foregroundMark x1="58824" y1="7071" x2="58824" y2="7071"/>
                        <a14:foregroundMark x1="42353" y1="7071" x2="42353" y2="7071"/>
                        <a14:backgroundMark x1="92471" y1="45202" x2="92471" y2="45202"/>
                        <a14:backgroundMark x1="92000" y1="44192" x2="92000" y2="44192"/>
                        <a14:backgroundMark x1="92000" y1="45960" x2="92000" y2="45960"/>
                        <a14:backgroundMark x1="92471" y1="56313" x2="92471" y2="56313"/>
                        <a14:backgroundMark x1="92000" y1="56313" x2="92000" y2="56313"/>
                        <a14:backgroundMark x1="39765" y1="5808" x2="39765" y2="5808"/>
                        <a14:backgroundMark x1="59765" y1="6313" x2="59765" y2="6313"/>
                        <a14:backgroundMark x1="40941" y1="5303" x2="40941" y2="5303"/>
                        <a14:backgroundMark x1="41882" y1="5556" x2="41882" y2="5556"/>
                      </a14:backgroundRemoval>
                    </a14:imgEffect>
                  </a14:imgLayer>
                </a14:imgProps>
              </a:ext>
            </a:extLst>
          </a:blip>
          <a:stretch>
            <a:fillRect/>
          </a:stretch>
        </p:blipFill>
        <p:spPr>
          <a:xfrm>
            <a:off x="9546847" y="2967612"/>
            <a:ext cx="8501272" cy="7921184"/>
          </a:xfrm>
          <a:prstGeom prst="rect">
            <a:avLst/>
          </a:prstGeom>
        </p:spPr>
      </p:pic>
    </p:spTree>
    <p:extLst>
      <p:ext uri="{BB962C8B-B14F-4D97-AF65-F5344CB8AC3E}">
        <p14:creationId xmlns:p14="http://schemas.microsoft.com/office/powerpoint/2010/main" val="4837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A9BEE4"/>
            </a:gs>
            <a:gs pos="83000">
              <a:srgbClr val="A9BEE4"/>
            </a:gs>
            <a:gs pos="100000">
              <a:srgbClr val="C5D3ED"/>
            </a:gs>
          </a:gsLst>
          <a:lin ang="5400012" scaled="0"/>
        </a:gradFill>
        <a:effectLst/>
      </p:bgPr>
    </p:bg>
    <p:spTree>
      <p:nvGrpSpPr>
        <p:cNvPr id="1" name="Shape 96"/>
        <p:cNvGrpSpPr/>
        <p:nvPr/>
      </p:nvGrpSpPr>
      <p:grpSpPr>
        <a:xfrm>
          <a:off x="0" y="0"/>
          <a:ext cx="0" cy="0"/>
          <a:chOff x="0" y="0"/>
          <a:chExt cx="0" cy="0"/>
        </a:xfrm>
      </p:grpSpPr>
      <p:sp>
        <p:nvSpPr>
          <p:cNvPr id="97" name="Google Shape;97;p14"/>
          <p:cNvSpPr/>
          <p:nvPr/>
        </p:nvSpPr>
        <p:spPr>
          <a:xfrm>
            <a:off x="16933" y="-16550"/>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b="1" dirty="0">
                <a:solidFill>
                  <a:schemeClr val="lt1"/>
                </a:solidFill>
              </a:rPr>
              <a:t>RFM Segment Breakdown</a:t>
            </a:r>
            <a:endParaRPr b="1" dirty="0"/>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C7F94F58-DD6B-76A8-D9DA-5E12DD26D54F}"/>
              </a:ext>
            </a:extLst>
          </p:cNvPr>
          <p:cNvSpPr txBox="1"/>
          <p:nvPr/>
        </p:nvSpPr>
        <p:spPr>
          <a:xfrm>
            <a:off x="779372" y="2590072"/>
            <a:ext cx="10701866" cy="7848302"/>
          </a:xfrm>
          <a:prstGeom prst="rect">
            <a:avLst/>
          </a:prstGeom>
          <a:noFill/>
        </p:spPr>
        <p:txBody>
          <a:bodyPr wrap="square" rtlCol="0">
            <a:spAutoFit/>
          </a:bodyPr>
          <a:lstStyle/>
          <a:p>
            <a:r>
              <a:rPr lang="en-GB" sz="3600" b="1" dirty="0">
                <a:solidFill>
                  <a:schemeClr val="bg1"/>
                </a:solidFill>
              </a:rPr>
              <a:t>Best Customers</a:t>
            </a:r>
          </a:p>
          <a:p>
            <a:r>
              <a:rPr lang="en-GB" sz="3600" i="1" dirty="0">
                <a:solidFill>
                  <a:schemeClr val="bg1"/>
                </a:solidFill>
              </a:rPr>
              <a:t>- Most Recent</a:t>
            </a:r>
          </a:p>
          <a:p>
            <a:r>
              <a:rPr lang="en-GB" sz="3600" i="1" dirty="0">
                <a:solidFill>
                  <a:schemeClr val="bg1"/>
                </a:solidFill>
              </a:rPr>
              <a:t>- Most Frequent</a:t>
            </a:r>
          </a:p>
          <a:p>
            <a:r>
              <a:rPr lang="en-GB" sz="3600" i="1" dirty="0">
                <a:solidFill>
                  <a:schemeClr val="bg1"/>
                </a:solidFill>
              </a:rPr>
              <a:t>- Highest Monetary</a:t>
            </a:r>
          </a:p>
          <a:p>
            <a:endParaRPr lang="en-GB" sz="3600" b="1" dirty="0">
              <a:solidFill>
                <a:schemeClr val="bg1"/>
              </a:solidFill>
            </a:endParaRPr>
          </a:p>
          <a:p>
            <a:r>
              <a:rPr lang="en-GB" sz="3600" b="1" dirty="0">
                <a:solidFill>
                  <a:schemeClr val="bg1"/>
                </a:solidFill>
              </a:rPr>
              <a:t>Most Loyal Customers</a:t>
            </a:r>
          </a:p>
          <a:p>
            <a:r>
              <a:rPr lang="en-GB" sz="3600" i="1" dirty="0">
                <a:solidFill>
                  <a:schemeClr val="bg1"/>
                </a:solidFill>
              </a:rPr>
              <a:t>- Most Frequent</a:t>
            </a:r>
          </a:p>
          <a:p>
            <a:endParaRPr lang="en-GB" sz="3600" b="1" dirty="0">
              <a:solidFill>
                <a:schemeClr val="bg1"/>
              </a:solidFill>
            </a:endParaRPr>
          </a:p>
          <a:p>
            <a:r>
              <a:rPr lang="en-GB" sz="3600" b="1" dirty="0">
                <a:solidFill>
                  <a:schemeClr val="bg1"/>
                </a:solidFill>
              </a:rPr>
              <a:t>Low Spending Loyal Customers</a:t>
            </a:r>
          </a:p>
          <a:p>
            <a:r>
              <a:rPr lang="en-GB" sz="3600" i="1" dirty="0">
                <a:solidFill>
                  <a:schemeClr val="bg1"/>
                </a:solidFill>
              </a:rPr>
              <a:t>- Most Frequent</a:t>
            </a:r>
          </a:p>
          <a:p>
            <a:r>
              <a:rPr lang="en-GB" sz="3600" i="1" dirty="0">
                <a:solidFill>
                  <a:schemeClr val="bg1"/>
                </a:solidFill>
              </a:rPr>
              <a:t>- Lowest Monetary</a:t>
            </a:r>
          </a:p>
          <a:p>
            <a:endParaRPr lang="en-GB" sz="3600" b="1" dirty="0">
              <a:solidFill>
                <a:schemeClr val="bg1"/>
              </a:solidFill>
            </a:endParaRPr>
          </a:p>
          <a:p>
            <a:r>
              <a:rPr lang="en-GB" sz="3600" b="1" dirty="0">
                <a:solidFill>
                  <a:schemeClr val="bg1"/>
                </a:solidFill>
              </a:rPr>
              <a:t>Whales, Highest spending customers</a:t>
            </a:r>
          </a:p>
          <a:p>
            <a:r>
              <a:rPr lang="en-GB" sz="3600" i="1" dirty="0">
                <a:solidFill>
                  <a:schemeClr val="bg1"/>
                </a:solidFill>
              </a:rPr>
              <a:t>- Highest Monetary</a:t>
            </a:r>
          </a:p>
        </p:txBody>
      </p:sp>
      <p:pic>
        <p:nvPicPr>
          <p:cNvPr id="12" name="Picture 11">
            <a:extLst>
              <a:ext uri="{FF2B5EF4-FFF2-40B4-BE49-F238E27FC236}">
                <a16:creationId xmlns:a16="http://schemas.microsoft.com/office/drawing/2014/main" id="{3B1A581F-CA81-DC03-2FC3-4BF1BFA4B494}"/>
              </a:ext>
            </a:extLst>
          </p:cNvPr>
          <p:cNvPicPr>
            <a:picLocks noChangeAspect="1"/>
          </p:cNvPicPr>
          <p:nvPr/>
        </p:nvPicPr>
        <p:blipFill rotWithShape="1">
          <a:blip r:embed="rId4"/>
          <a:srcRect r="469"/>
          <a:stretch/>
        </p:blipFill>
        <p:spPr>
          <a:xfrm>
            <a:off x="9692383" y="2434737"/>
            <a:ext cx="9100508" cy="9038899"/>
          </a:xfrm>
          <a:prstGeom prst="rect">
            <a:avLst/>
          </a:prstGeom>
        </p:spPr>
      </p:pic>
    </p:spTree>
    <p:extLst>
      <p:ext uri="{BB962C8B-B14F-4D97-AF65-F5344CB8AC3E}">
        <p14:creationId xmlns:p14="http://schemas.microsoft.com/office/powerpoint/2010/main" val="38933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A9BEE4"/>
            </a:gs>
            <a:gs pos="83000">
              <a:srgbClr val="A9BEE4"/>
            </a:gs>
            <a:gs pos="100000">
              <a:srgbClr val="C5D3ED"/>
            </a:gs>
          </a:gsLst>
          <a:lin ang="5400012" scaled="0"/>
        </a:gradFill>
        <a:effectLst/>
      </p:bgPr>
    </p:bg>
    <p:spTree>
      <p:nvGrpSpPr>
        <p:cNvPr id="1" name="Shape 96"/>
        <p:cNvGrpSpPr/>
        <p:nvPr/>
      </p:nvGrpSpPr>
      <p:grpSpPr>
        <a:xfrm>
          <a:off x="0" y="0"/>
          <a:ext cx="0" cy="0"/>
          <a:chOff x="0" y="0"/>
          <a:chExt cx="0" cy="0"/>
        </a:xfrm>
      </p:grpSpPr>
      <p:sp>
        <p:nvSpPr>
          <p:cNvPr id="97" name="Google Shape;97;p14"/>
          <p:cNvSpPr/>
          <p:nvPr/>
        </p:nvSpPr>
        <p:spPr>
          <a:xfrm>
            <a:off x="16933" y="-52408"/>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dirty="0">
                <a:solidFill>
                  <a:schemeClr val="lt1"/>
                </a:solidFill>
              </a:rPr>
              <a:t>RFM Analysis </a:t>
            </a:r>
            <a:endParaRPr lang="en-US" dirty="0"/>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4" name="Google Shape;104;p14"/>
          <p:cNvSpPr txBox="1"/>
          <p:nvPr/>
        </p:nvSpPr>
        <p:spPr>
          <a:xfrm>
            <a:off x="967100" y="7185925"/>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C7F94F58-DD6B-76A8-D9DA-5E12DD26D54F}"/>
              </a:ext>
            </a:extLst>
          </p:cNvPr>
          <p:cNvSpPr txBox="1"/>
          <p:nvPr/>
        </p:nvSpPr>
        <p:spPr>
          <a:xfrm>
            <a:off x="779372" y="2056494"/>
            <a:ext cx="7850753" cy="954107"/>
          </a:xfrm>
          <a:prstGeom prst="rect">
            <a:avLst/>
          </a:prstGeom>
          <a:noFill/>
        </p:spPr>
        <p:txBody>
          <a:bodyPr wrap="square" rtlCol="0">
            <a:spAutoFit/>
          </a:bodyPr>
          <a:lstStyle/>
          <a:p>
            <a:endParaRPr lang="en-GB" sz="2800" i="1" dirty="0">
              <a:solidFill>
                <a:schemeClr val="bg1"/>
              </a:solidFill>
            </a:endParaRPr>
          </a:p>
          <a:p>
            <a:endParaRPr lang="en-GB" sz="2800" i="1" dirty="0">
              <a:solidFill>
                <a:schemeClr val="bg1"/>
              </a:solidFill>
            </a:endParaRPr>
          </a:p>
        </p:txBody>
      </p:sp>
      <p:sp>
        <p:nvSpPr>
          <p:cNvPr id="2" name="TextBox 1">
            <a:extLst>
              <a:ext uri="{FF2B5EF4-FFF2-40B4-BE49-F238E27FC236}">
                <a16:creationId xmlns:a16="http://schemas.microsoft.com/office/drawing/2014/main" id="{61686D4C-FB2D-EA72-95E0-CE1D39171370}"/>
              </a:ext>
            </a:extLst>
          </p:cNvPr>
          <p:cNvSpPr txBox="1"/>
          <p:nvPr/>
        </p:nvSpPr>
        <p:spPr>
          <a:xfrm>
            <a:off x="967099" y="2596428"/>
            <a:ext cx="539784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rPr>
              <a:t>Cart Abandonment Rate is under 50% for all RFM segments</a:t>
            </a:r>
          </a:p>
          <a:p>
            <a:endParaRPr lang="en-US" sz="3600" b="1" dirty="0">
              <a:solidFill>
                <a:schemeClr val="bg1"/>
              </a:solidFill>
            </a:endParaRPr>
          </a:p>
          <a:p>
            <a:r>
              <a:rPr lang="en-US" sz="3600" b="1" dirty="0">
                <a:solidFill>
                  <a:schemeClr val="bg1"/>
                </a:solidFill>
              </a:rPr>
              <a:t>Best Average Spend for Best Customer and Whale segments </a:t>
            </a:r>
          </a:p>
          <a:p>
            <a:endParaRPr lang="en-US" sz="2800" b="1" dirty="0">
              <a:solidFill>
                <a:schemeClr val="bg1"/>
              </a:solidFill>
            </a:endParaRPr>
          </a:p>
          <a:p>
            <a:endParaRPr lang="en-US" sz="2800" b="1" dirty="0">
              <a:solidFill>
                <a:schemeClr val="bg1"/>
              </a:solidFill>
            </a:endParaRPr>
          </a:p>
        </p:txBody>
      </p:sp>
      <p:pic>
        <p:nvPicPr>
          <p:cNvPr id="7" name="Picture 6">
            <a:extLst>
              <a:ext uri="{FF2B5EF4-FFF2-40B4-BE49-F238E27FC236}">
                <a16:creationId xmlns:a16="http://schemas.microsoft.com/office/drawing/2014/main" id="{6115FFC2-358E-B2B1-C1A8-045DACCE1517}"/>
              </a:ext>
            </a:extLst>
          </p:cNvPr>
          <p:cNvPicPr>
            <a:picLocks noChangeAspect="1"/>
          </p:cNvPicPr>
          <p:nvPr/>
        </p:nvPicPr>
        <p:blipFill>
          <a:blip r:embed="rId4"/>
          <a:stretch>
            <a:fillRect/>
          </a:stretch>
        </p:blipFill>
        <p:spPr>
          <a:xfrm>
            <a:off x="6865491" y="2596428"/>
            <a:ext cx="10639029" cy="8055890"/>
          </a:xfrm>
          <a:prstGeom prst="rect">
            <a:avLst/>
          </a:prstGeom>
        </p:spPr>
      </p:pic>
    </p:spTree>
    <p:extLst>
      <p:ext uri="{BB962C8B-B14F-4D97-AF65-F5344CB8AC3E}">
        <p14:creationId xmlns:p14="http://schemas.microsoft.com/office/powerpoint/2010/main" val="51549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1" y="496"/>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r>
              <a:rPr lang="en-US" sz="8000" dirty="0">
                <a:solidFill>
                  <a:schemeClr val="lt1"/>
                </a:solidFill>
              </a:rPr>
              <a:t>Platinum Customers </a:t>
            </a:r>
            <a:endParaRPr dirty="0">
              <a:solidFill>
                <a:schemeClr val="lt1"/>
              </a:solidFill>
            </a:endParaRPr>
          </a:p>
        </p:txBody>
      </p:sp>
      <p:sp>
        <p:nvSpPr>
          <p:cNvPr id="2" name="TextBox 1">
            <a:extLst>
              <a:ext uri="{FF2B5EF4-FFF2-40B4-BE49-F238E27FC236}">
                <a16:creationId xmlns:a16="http://schemas.microsoft.com/office/drawing/2014/main" id="{E2E52261-B861-C520-0CD0-F8D5E1EEACF9}"/>
              </a:ext>
            </a:extLst>
          </p:cNvPr>
          <p:cNvSpPr txBox="1"/>
          <p:nvPr/>
        </p:nvSpPr>
        <p:spPr>
          <a:xfrm>
            <a:off x="779372" y="4331220"/>
            <a:ext cx="476611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rPr>
              <a:t>- Platinum Prism Plus customers have the highest conversion rate</a:t>
            </a:r>
          </a:p>
          <a:p>
            <a:endParaRPr lang="en-US" sz="2800" b="1" dirty="0">
              <a:solidFill>
                <a:schemeClr val="bg1"/>
              </a:solidFill>
            </a:endParaRPr>
          </a:p>
          <a:p>
            <a:endParaRPr lang="en-US" sz="2800" b="1" dirty="0">
              <a:solidFill>
                <a:schemeClr val="bg1"/>
              </a:solidFill>
            </a:endParaRPr>
          </a:p>
          <a:p>
            <a:pPr lvl="3"/>
            <a:r>
              <a:rPr lang="en-US" sz="2800" b="1" dirty="0">
                <a:solidFill>
                  <a:schemeClr val="bg1"/>
                </a:solidFill>
              </a:rPr>
              <a:t>- Platinum customers account for only 8.6% of prism plus members</a:t>
            </a:r>
          </a:p>
          <a:p>
            <a:pPr lvl="3"/>
            <a:endParaRPr lang="en-US" sz="2800" b="1" dirty="0">
              <a:solidFill>
                <a:schemeClr val="bg1"/>
              </a:solidFill>
            </a:endParaRPr>
          </a:p>
          <a:p>
            <a:pPr lvl="3"/>
            <a:endParaRPr lang="en-US" sz="2800" b="1" dirty="0">
              <a:solidFill>
                <a:schemeClr val="bg1"/>
              </a:solidFill>
            </a:endParaRPr>
          </a:p>
          <a:p>
            <a:pPr lvl="3"/>
            <a:r>
              <a:rPr lang="en-US" sz="2800" b="1" dirty="0">
                <a:solidFill>
                  <a:schemeClr val="bg1"/>
                </a:solidFill>
              </a:rPr>
              <a:t>- Significant no. customers not part of Prism Plus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D703ACD0-329A-6351-6BE2-84F53E2F9E34}"/>
                  </a:ext>
                </a:extLst>
              </p:cNvPr>
              <p:cNvGraphicFramePr>
                <a:graphicFrameLocks noGrp="1"/>
              </p:cNvGraphicFramePr>
              <p:nvPr>
                <p:extLst>
                  <p:ext uri="{D42A27DB-BD31-4B8C-83A1-F6EECF244321}">
                    <p14:modId xmlns:p14="http://schemas.microsoft.com/office/powerpoint/2010/main" val="424240443"/>
                  </p:ext>
                </p:extLst>
              </p:nvPr>
            </p:nvGraphicFramePr>
            <p:xfrm>
              <a:off x="5545481" y="2556525"/>
              <a:ext cx="13208683" cy="893622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title="Microsoft Power BI">
                <a:extLst>
                  <a:ext uri="{FF2B5EF4-FFF2-40B4-BE49-F238E27FC236}">
                    <a16:creationId xmlns:a16="http://schemas.microsoft.com/office/drawing/2014/main" id="{D703ACD0-329A-6351-6BE2-84F53E2F9E34}"/>
                  </a:ext>
                </a:extLst>
              </p:cNvPr>
              <p:cNvPicPr>
                <a:picLocks noGrp="1" noRot="1" noChangeAspect="1" noMove="1" noResize="1" noEditPoints="1" noAdjustHandles="1" noChangeArrowheads="1" noChangeShapeType="1"/>
              </p:cNvPicPr>
              <p:nvPr/>
            </p:nvPicPr>
            <p:blipFill>
              <a:blip r:embed="rId5"/>
              <a:stretch>
                <a:fillRect/>
              </a:stretch>
            </p:blipFill>
            <p:spPr>
              <a:xfrm>
                <a:off x="5545481" y="2556525"/>
                <a:ext cx="13208683" cy="8936227"/>
              </a:xfrm>
              <a:prstGeom prst="rect">
                <a:avLst/>
              </a:prstGeom>
            </p:spPr>
          </p:pic>
        </mc:Fallback>
      </mc:AlternateContent>
    </p:spTree>
    <p:extLst>
      <p:ext uri="{BB962C8B-B14F-4D97-AF65-F5344CB8AC3E}">
        <p14:creationId xmlns:p14="http://schemas.microsoft.com/office/powerpoint/2010/main" val="190001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1" y="-17433"/>
            <a:ext cx="19350900" cy="121497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a:noFill/>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5650">
              <a:solidFill>
                <a:schemeClr val="lt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19865564" y="10652318"/>
            <a:ext cx="1204980" cy="1187518"/>
          </a:xfrm>
          <a:prstGeom prst="rect">
            <a:avLst/>
          </a:prstGeom>
          <a:noFill/>
          <a:ln>
            <a:noFill/>
          </a:ln>
        </p:spPr>
      </p:pic>
      <p:sp>
        <p:nvSpPr>
          <p:cNvPr id="99" name="Google Shape;99;p14"/>
          <p:cNvSpPr/>
          <p:nvPr/>
        </p:nvSpPr>
        <p:spPr>
          <a:xfrm>
            <a:off x="19617102" y="310890"/>
            <a:ext cx="1753200" cy="11640000"/>
          </a:xfrm>
          <a:prstGeom prst="rect">
            <a:avLst/>
          </a:prstGeom>
          <a:noFill/>
          <a:ln w="19050" cap="rnd" cmpd="thinThick">
            <a:solidFill>
              <a:schemeClr val="lt1"/>
            </a:solidFill>
            <a:prstDash val="solid"/>
            <a:round/>
            <a:headEnd type="none" w="sm" len="sm"/>
            <a:tailEnd type="none" w="sm" len="sm"/>
          </a:ln>
          <a:effectLst>
            <a:outerShdw blurRad="319491" dist="50800" dir="5400000" algn="ctr" rotWithShape="0">
              <a:srgbClr val="8DA9DB"/>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5650">
              <a:solidFill>
                <a:schemeClr val="lt1"/>
              </a:solidFill>
              <a:latin typeface="Calibri"/>
              <a:ea typeface="Calibri"/>
              <a:cs typeface="Calibri"/>
              <a:sym typeface="Calibri"/>
            </a:endParaRPr>
          </a:p>
        </p:txBody>
      </p:sp>
      <p:sp>
        <p:nvSpPr>
          <p:cNvPr id="100" name="Google Shape;100;p14"/>
          <p:cNvSpPr txBox="1"/>
          <p:nvPr/>
        </p:nvSpPr>
        <p:spPr>
          <a:xfrm>
            <a:off x="779372" y="451825"/>
            <a:ext cx="18118228" cy="1323399"/>
          </a:xfrm>
          <a:prstGeom prst="rect">
            <a:avLst/>
          </a:prstGeom>
          <a:noFill/>
          <a:ln>
            <a:noFill/>
          </a:ln>
        </p:spPr>
        <p:txBody>
          <a:bodyPr spcFirstLastPara="1" wrap="square" lIns="91425" tIns="45700" rIns="91425" bIns="45700" anchor="t" anchorCtr="0">
            <a:spAutoFit/>
          </a:bodyPr>
          <a:lstStyle/>
          <a:p>
            <a:r>
              <a:rPr lang="en-US" sz="8000" b="1" dirty="0">
                <a:solidFill>
                  <a:schemeClr val="lt1"/>
                </a:solidFill>
              </a:rPr>
              <a:t>Time of Day Segmentation</a:t>
            </a:r>
            <a:endParaRPr lang="en-GB" b="1" dirty="0">
              <a:solidFill>
                <a:schemeClr val="lt1"/>
              </a:solidFill>
            </a:endParaRPr>
          </a:p>
        </p:txBody>
      </p:sp>
      <p:sp>
        <p:nvSpPr>
          <p:cNvPr id="102" name="Google Shape;102;p14"/>
          <p:cNvSpPr txBox="1"/>
          <p:nvPr/>
        </p:nvSpPr>
        <p:spPr>
          <a:xfrm>
            <a:off x="1467650" y="6058300"/>
            <a:ext cx="98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4CFADE90-370C-32D9-5602-88DC5B6BD877}"/>
              </a:ext>
            </a:extLst>
          </p:cNvPr>
          <p:cNvSpPr txBox="1"/>
          <p:nvPr/>
        </p:nvSpPr>
        <p:spPr>
          <a:xfrm>
            <a:off x="475573" y="2668373"/>
            <a:ext cx="494195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a:solidFill>
                  <a:schemeClr val="bg1"/>
                </a:solidFill>
              </a:rPr>
              <a:t>Early Morning = 0001 – 0600 </a:t>
            </a:r>
          </a:p>
          <a:p>
            <a:r>
              <a:rPr lang="en-US" sz="2800" i="1" dirty="0">
                <a:solidFill>
                  <a:schemeClr val="bg1"/>
                </a:solidFill>
              </a:rPr>
              <a:t>Morning = 0601 – 1200</a:t>
            </a:r>
          </a:p>
          <a:p>
            <a:r>
              <a:rPr lang="en-US" sz="2800" i="1" dirty="0">
                <a:solidFill>
                  <a:schemeClr val="bg1"/>
                </a:solidFill>
              </a:rPr>
              <a:t>Afternoon = 1201 – 1800</a:t>
            </a:r>
          </a:p>
          <a:p>
            <a:r>
              <a:rPr lang="en-US" sz="2800" i="1" dirty="0">
                <a:solidFill>
                  <a:schemeClr val="bg1"/>
                </a:solidFill>
              </a:rPr>
              <a:t>Evening = 1801 – 0000</a:t>
            </a:r>
          </a:p>
        </p:txBody>
      </p:sp>
      <p:sp>
        <p:nvSpPr>
          <p:cNvPr id="3" name="TextBox 2">
            <a:extLst>
              <a:ext uri="{FF2B5EF4-FFF2-40B4-BE49-F238E27FC236}">
                <a16:creationId xmlns:a16="http://schemas.microsoft.com/office/drawing/2014/main" id="{317CCC21-C85C-1449-F930-5790FCE5052B}"/>
              </a:ext>
            </a:extLst>
          </p:cNvPr>
          <p:cNvSpPr txBox="1"/>
          <p:nvPr/>
        </p:nvSpPr>
        <p:spPr>
          <a:xfrm>
            <a:off x="507175" y="4911870"/>
            <a:ext cx="45618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 Conversion rate highest in Early Morning and Afternoon</a:t>
            </a:r>
          </a:p>
          <a:p>
            <a:endParaRPr lang="en-US" sz="3200" dirty="0">
              <a:solidFill>
                <a:schemeClr val="bg1"/>
              </a:solidFill>
            </a:endParaRPr>
          </a:p>
          <a:p>
            <a:r>
              <a:rPr lang="en-US" sz="3200" dirty="0">
                <a:solidFill>
                  <a:schemeClr val="bg1"/>
                </a:solidFill>
              </a:rPr>
              <a:t>- Can increase customer engagement with timed email release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8D154FD5-D274-EE3D-243F-4B4B3422096D}"/>
                  </a:ext>
                </a:extLst>
              </p:cNvPr>
              <p:cNvGraphicFramePr>
                <a:graphicFrameLocks noGrp="1"/>
              </p:cNvGraphicFramePr>
              <p:nvPr>
                <p:extLst>
                  <p:ext uri="{D42A27DB-BD31-4B8C-83A1-F6EECF244321}">
                    <p14:modId xmlns:p14="http://schemas.microsoft.com/office/powerpoint/2010/main" val="1685061279"/>
                  </p:ext>
                </p:extLst>
              </p:nvPr>
            </p:nvGraphicFramePr>
            <p:xfrm>
              <a:off x="5576151" y="2711378"/>
              <a:ext cx="12868150" cy="848473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8D154FD5-D274-EE3D-243F-4B4B3422096D}"/>
                  </a:ext>
                </a:extLst>
              </p:cNvPr>
              <p:cNvPicPr>
                <a:picLocks noGrp="1" noRot="1" noChangeAspect="1" noMove="1" noResize="1" noEditPoints="1" noAdjustHandles="1" noChangeArrowheads="1" noChangeShapeType="1"/>
              </p:cNvPicPr>
              <p:nvPr/>
            </p:nvPicPr>
            <p:blipFill>
              <a:blip r:embed="rId5"/>
              <a:stretch>
                <a:fillRect/>
              </a:stretch>
            </p:blipFill>
            <p:spPr>
              <a:xfrm>
                <a:off x="5576151" y="2711378"/>
                <a:ext cx="12868150" cy="8484735"/>
              </a:xfrm>
              <a:prstGeom prst="rect">
                <a:avLst/>
              </a:prstGeom>
            </p:spPr>
          </p:pic>
        </mc:Fallback>
      </mc:AlternateContent>
    </p:spTree>
    <p:extLst>
      <p:ext uri="{BB962C8B-B14F-4D97-AF65-F5344CB8AC3E}">
        <p14:creationId xmlns:p14="http://schemas.microsoft.com/office/powerpoint/2010/main" val="13498660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CB648213-BED1-41E9-BCE8-082C6E119F1C}">
  <we:reference id="wa200003233" version="2.0.0.3" store="en-GB" storeType="OMEX"/>
  <we:alternateReferences>
    <we:reference id="WA200003233" version="2.0.0.3" store="WA200003233" storeType="OMEX"/>
  </we:alternateReferences>
  <we:properties>
    <we:property name="pptInsertionSessionID" value="&quot;36AD8875-1118-47CC-82CA-E6C74A3225EE&quot;"/>
    <we:property name="reportUrl" value="&quot;/groups/me/reports/d76f78bb-afd5-4ab4-aacc-ea94d95d7b33/ReportSection6cbccfcab1529d305d25?bookmarkGuid=400e1bcd-1fcd-4e6d-955a-19b1300db7aa&amp;bookmarkUsage=1&amp;ctid=15830474-cef0-4326-88db-96e5ab019d8a&amp;fromEntryPoint=export&quot;"/>
    <we:property name="reportName" value="&quot;Segmentation_project_2&quot;"/>
    <we:property name="reportState" value="&quot;CONNECTED&quot;"/>
    <we:property name="embedUrl" value="&quot;/reportEmbed?reportId=d76f78bb-afd5-4ab4-aacc-ea94d95d7b33&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6cbccfcab1529d305d25&quot;"/>
    <we:property name="pageDisplayName" value="&quot;Annual KPI's&quot;"/>
    <we:property name="datasetId" value="&quot;5df50915-23f0-4058-8f7d-2295badb3162&quot;"/>
    <we:property name="backgroundColor" value="&quot;#FFFFFF&quot;"/>
    <we:property name="bookmark" value="&quot;H4sIAAAAAAAAA91W30/bMBD+Vya/7CWamt8Jb8BAmoQmRCf2MKHq4lxCIIkj22Htqv7vOzsprKWDDTGpo0/x+Xy+7/vOd12yvFJdDYvP0CA7YEdC3DYgb9+5zGHtpi0Ic8zDNPYn3EvoOwkCTl6i05VoFTtYMg2yRH1ZqR5qE5CM31iReRj5CXcLP8DYc9Ok8NmVw6Cuz6E0PgXUCh3WoVSihbr6gUMI2tKyx5XDcN7VQoK5aKpBo7nsjtxpTQm6H3zKA7iu7nCKXA/WC+yE1OM64hnnBYfMDb009ydh7oV0Rg27Nvnn/c2lNrFj0WqoWkrA2Pw05XEIAY+DJOJQhEXCjb2oaj26ZIuTeSeJDeJo0RlSD/M7aDnmzIKTqAYsS3ZYlhJL0OPyZGPzWNR9s8M+Fb3keIGF3Wp1pRd0h8QOQc94r7RoTCYrovJcCiLa7ptPgmximJ3Tvh25m5jltfh+LOk85UiGK7Koqi3rUZsHMr4MgDhIA0ZkN8SgAU0HhMxRHi0s7o+VXEvjOVvp7wlmAkmmnfX6YjlfN/uFZC+QRtUVR7khDqPopX1GJVIdm0MEphtuqlA9AN78ulw/OtLwVIrGHht7h7nh90gcNmRD+Trs6zVKtGfpKeXVWvhPW0Sp0eUPKBwWNotdnNGdl1D3tiNRyLNKD6CXg5ncvInnnRnPq6EQ7JkcNOxgphG55Q5tFewM9/4IVMXfs9UYSWG9Lv9H4ZSWFddTK+HU+j0T3HTFMbIBO3Q+gnzzSzu7h/tPatAQ5LDYdSPIksCH2I9S5H6wJ50PaDjQbJmpDtt8G0AxmW29fff/7Xd/j3SomTgBF0LXc7PEi1PX9QpI90I6YQDV9YyLZpzwM2km/hY06huPtt+EoK+Ffy1znAGPsjidIPgxjbMY90JmYlvPIIM2F22Drd7Gd/GmRH0Z2kFCjl6U8wDTLHPzIvGCKLISPolb41xnYr4J3f52/wsQvVYdcDyHFndMKCoDyt1w/uRcsn/k7wfTavUTOpy8OF4MAAA=&quot;"/>
    <we:property name="initialStateBookmark" value="&quot;H4sIAAAAAAAAA91WTW/bMAz9K4MuvQRDbCd23FvatcDQTyRDdxiKgJZpV61tGZLcJSvy30fJzrqkWbsVHZAtp4iiSL73JNIPLBW6LmBxDiWyfXYg5V0J6u6dx3qs6mwXFydn48nJ7Hx8dkRmWRshK832H5gBlaO5ErqBwkYg45frHoOiuITcrjIoNPZYjUrLCgrxDVtn2jKqwWWP4bwupAIbcmrAoA17T+60ptze+4AyAjfiHqfITWudYC2V6dYhTzjPOCTe0I/ToD9M/SGd0e2uK/Nlf5vUFXYoKwOiogKsLYhjHg1hwKPBKOSQDbMRt/ZMFKZzSRZH81oRbmJjUVu+xuk9VBxT5sAp1C2WBzbOc4U5mG55tLZ5KIum3GKfykZxnGDmtiojzIJyKKwRzIw32sjSVrIkKi+VJKLdvv1LkG0Mu3PcVB13fbu8kV8PFZ2nGslwTRYtqrzotHkk41MLiIOyYGRySwxa0HRAqhTVwcLh/iDUShq/t1H+jmAmkGTKEh/DYMS9LBhg5HvxKAteL+fbVr9Q7BXS6EJwVGviMIqeu2eUI91je4jA1G0mgfoR8Pq/q9WjIw2PlSzdsa4t2Ay/RtJjbTVUb499vkGF7iw9pVSshP+4QZTuXH6DwnbhqtjGGeW8gqJxvYdCngrTgn5ozeTm933/1HpetxfBnUnBwBZmSpk67tDdgq3h9g5AC77Hll0kjcXq+j8Jp40S3EydhFPn90Jw2xW7yBZs2/kI8u1P7ewH3L9yBy1BPRZ5XgjJaBBAFIQx8mCwI50PaDjQbJnpGqt0E0DWn228fe/f7Xd/jrS9M9EIPBh6vpeM/Cj2PD+DeCekkxZQUcy4LLsJP1N24m9Ao77xZPu/EPSt8K9kjhLgYRLFfYQgonEW4U7ITGybGSRQpbIqsTKb+Cb/laivQ9tKyNEPUz7AOEm8NBv5gzB0Ej6L2+DcJHK+Dt39tn8FyMboGjheQoVbJhRdA6rdcv7sXHIf8swloWpEUrw0JdcG2XL5HdbWAHVpDAAA&quot;"/>
    <we:property name="isFiltersActionButtonVisible" value="true"/>
    <we:property name="reportEmbeddedTime" value="&quot;2023-03-24T00:52:37.278Z&quot;"/>
    <we:property name="creatorTenantId" value="&quot;15830474-cef0-4326-88db-96e5ab019d8a&quot;"/>
    <we:property name="creatorUserId" value="&quot;1003200274503BBD&quot;"/>
    <we:property name="creatorSessionId" value="&quot;9484e82d-7da4-40a1-b120-5190a797d801&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54201ACF-23BD-43D2-A8FC-7AA54D37FCC2}">
  <we:reference id="wa200003233" version="2.0.0.3" store="en-GB" storeType="OMEX"/>
  <we:alternateReferences>
    <we:reference id="WA200003233" version="2.0.0.3" store="WA200003233" storeType="OMEX"/>
  </we:alternateReferences>
  <we:properties>
    <we:property name="backgroundColor" value="&quot;#FFFFFF&quot;"/>
    <we:property name="bookmark" value="&quot;H4sIAAAAAAAAA+VVwW7bMAz9lUFnY7Bjx7V7a9LuNAxBM/QyFAMl0Y4WWTJkOWsW5N9HyR66DgN6GbCiPVl8pEi+R8I6MamGXsPxE3TILtnK2n0Hbv8uYwkzT7FlkfOsETxLkS+zfLHElFOU7b2yZmCXJ+bBtejv1DCCDgkJ/HKfMNB6A22wGtADJqxHN1gDWv3AKZhc3o14Thg+9No6CCm3HjyGtAcKJ5tayd7nVBGEVwfcovATeou9dX62eSoWsqxFKWUmBcplWVzQnWHyxjafjw9FY2NrazwoQw0ELMMaeVaUC97IpuZFVed1wBul/RzCjzcPvSPepMaxD/JdyQMYSswiOYfDxOXErtrWYQt+Nm+eONdWj91f8K0dncBbbKLLeOWPVMPhAc2I7EwKbpwlfSPsrQf99Xfnh9HMqqXB3Nnva4ckswzAPSGDMq2ep/Iow+eJigAXaFj+jbQLdOmCdRLd6hgZXyv3ayiL5I/G/ztbokdQXZclF01aXDQyx6KSmGcvf4QddhzdG5vkc6SngVZVihJFWZVZlRcFLxeCv76BJi+hdWP9v9/E3WikQ7lB6sN4+ueLPcoVuPUOnH8NK3oO6CML1iE9kuFgRz/0IHADBiOjfkqvMMbRdMHIoGI8u/D9qGinJxHvQI9Bv/ikslgmFvsJQ3xzBdIHAAA=&quot;"/>
    <we:property name="creatorSessionId" value="&quot;05bd0733-a1c7-4498-9d3e-958ea8fb90ba&quot;"/>
    <we:property name="creatorTenantId" value="&quot;15830474-cef0-4326-88db-96e5ab019d8a&quot;"/>
    <we:property name="creatorUserId" value="&quot;1003200274503BBD&quot;"/>
    <we:property name="datasetId" value="&quot;5df50915-23f0-4058-8f7d-2295badb3162&quot;"/>
    <we:property name="embedUrl" value="&quot;/reportEmbed?reportId=d76f78bb-afd5-4ab4-aacc-ea94d95d7b33&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VVwW7bMAz9lUFnY4gTz7V7S7Ls0rUNkqGXoQhoiXa0yJIhy1mzIP8+SvbQrSgW7BZ0J4tPNPn4HgEdmZBto+BwBzWyazYzZleD3b2LWcT0gN3f39xOVzebu+ntgmDTOGl0y66PzIGt0D3ItgPlKxD49TFioNQSKh+VoFqMWIO2NRqU/IF9Ml052+EpYvjUKGPBl1w7cOjL7imdYuodv59QR+BO7nGN3PXoChtj3RAXIz4Wac5TIWLBUXxIkyv6p+1vA83z+b5pIDY32oHURMBjWTZCgTzN0jibJEmRjnnh8VIqN6QUh8VTY2luUuPQeL2mYg+aCrMwnMW2n+XIplVlsQI3hIs/LudGdfUr+Np0luMKy3ClnXQH6mFxj7pDdiIFl9aQvgF2xoHa1FgXaDe/53zq9CDeyIdb831ukdQWHogugbo27p+JPxLSSl2pYauebfzSz7PttLAolkg8tKP94jsUM7DzLVjnV7n4RkvhfaRKxgq0s0Ow8qO0v7ZtHL0Y61JspPEJyvM0LXg5Sq5KMcEkEziJ396KnnWagxVvw9AYcyziJB0XpSjzIsnySX75hv5fTv7VwpNHn+mzGumR9AfTubYBjkvQGEZp+roSQx4ZB1p4lcLZ+u9nSZ73Ij2A6rw+4UlloQnpJguFZ37wDy0LtAK5n3iBa8zzBwAA&quot;"/>
    <we:property name="isFiltersActionButtonVisible" value="true"/>
    <we:property name="pageDisplayName" value="&quot;Member/Non-Member Revenue&quot;"/>
    <we:property name="pageName" value="&quot;ReportSectionb0c2d69c6dd1dced5647&quot;"/>
    <we:property name="pptInsertionSessionID" value="&quot;36AD8875-1118-47CC-82CA-E6C74A3225EE&quot;"/>
    <we:property name="reportEmbeddedTime" value="&quot;2023-03-24T00:51:28.319Z&quot;"/>
    <we:property name="reportName" value="&quot;Segmentation_project_2&quot;"/>
    <we:property name="reportState" value="&quot;CONNECTED&quot;"/>
    <we:property name="reportUrl" value="&quot;/groups/me/reports/d76f78bb-afd5-4ab4-aacc-ea94d95d7b33/ReportSectionb0c2d69c6dd1dced5647?bookmarkGuid=49e5b4d1-a86a-47fa-b8e8-14c4906bb96b&amp;bookmarkUsage=1&amp;ctid=15830474-cef0-4326-88db-96e5ab019d8a&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E9C2040-3C92-4B26-AE47-4CC32BED75E0}">
  <we:reference id="wa200003233" version="2.0.0.3" store="en-GB" storeType="OMEX"/>
  <we:alternateReferences>
    <we:reference id="WA200003233" version="2.0.0.3" store="WA200003233" storeType="OMEX"/>
  </we:alternateReferences>
  <we:properties>
    <we:property name="pptInsertionSessionID" value="&quot;36AD8875-1118-47CC-82CA-E6C74A3225EE&quot;"/>
    <we:property name="reportUrl" value="&quot;/groups/me/reports/e9bf2474-773b-4dcd-af8c-59fab89a460e/ReportSectionc13cc62ad57c8b697b65?bookmarkGuid=6d39da6a-cbf6-4c78-8c00-0a88d9f2e1c6&amp;bookmarkUsage=1&amp;ctid=15830474-cef0-4326-88db-96e5ab019d8a&amp;fromEntryPoint=export&quot;"/>
    <we:property name="reportName" value="&quot;Segmentation_project_final&quot;"/>
    <we:property name="reportState" value="&quot;CONNECTED&quot;"/>
    <we:property name="embedUrl" value="&quot;/reportEmbed?reportId=e9bf2474-773b-4dcd-af8c-59fab89a460e&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c13cc62ad57c8b697b65&quot;"/>
    <we:property name="pageDisplayName" value="&quot;Conversion Rate Prism Plus&quot;"/>
    <we:property name="datasetId" value="&quot;cefd7234-c37f-4dc5-ac7f-29a2b293e695&quot;"/>
    <we:property name="backgroundColor" value="&quot;#FFFFFF&quot;"/>
    <we:property name="bookmark" value="&quot;H4sIAAAAAAAAA71UwW7cIBT8lYizVe3atb3OLXFya6tVtsqlWq2e8dsNCQYEeBt35X/vAztKUlXJKfHFMAyPYRg4sVY4I2H4AR2yc3ap9UMH9uFsyRKmXmPVHgpc5VWW518XGc8XPOfE0sYLrRw7PzEP9oD+VrgeZChI4K9twkDKNRxCbw/SYcIMWqcVSPEHJzINedvjmDB8NFJbCCU3HjyGskeiU5+kLL9ktCJwL464Qe4n9AaNtn7u82XGeZFCm5d81RRV2RQ5zXHTaJT5Pj8sGoXVWnkQigQELC3LqqnKYtGs0lUKWVG0bcD3QvqZ0gzXj8bSvsmNwQT7LtojKI4ti5uz6Ka9nFitZd/F1vUrfKN7y/EG93FIeeEHKtO7HddqtmJHDuHOWOG6nZG9YyNZt7aajI3kAcFG7E7/ri0SmXQuxuR9Ud8RXG/xQ1TNtc/SN6XVBB20FRzkZ1r2PLLzAv/n3pYQJ9RBzqF9TsnPSbmkoNR3YH24Fc095StEgmZp26K9HGIqroR9Cm6a/LONzzJ/3D5dIiLcv7gZs/eT0o/P53aM30u3WIf0hoSG7r0zwHENCqMeM80XGHkUDFAttnPbhv83QddwOphbkH04k/jisLhMXO0vJ83TRfEEAAA=&quot;"/>
    <we:property name="initialStateBookmark" value="&quot;H4sIAAAAAAAAA71UwW7bMAz9lUJnY2gc1E56S72curRBMvQyBAYtM6laWRIkOasX+N9HyS7aDcNyan2x9EhRj09POrFaOCOhu4MG2TW70fq5Aft8MWEJUyN2f3+7Wmxuy7vFakmwNl5o5dj1iXmwB/QPwrUgQwUCf+wSBlKu4RBme5AOE2bQOq1Ail84JFPI2xb7hOGLkdpCKLn14DGUPVI6zWnvyZcp7QjciyNukfsB3aDR1o9zPplynqVQX+V8VmXzvMquaI0bopHm+fywaSRWaOVBKCIQsDTP59U8zy6rWTpLYZpldR3wvZB+TKm65Yux1Dep0Zmg16I+guJYs9icRTf0cmKFlm0TR8s/8K1uLccN7mNIeeE7KtO6kms1SlGSQlgaK1xTGtk61pN0a6tJ2JjcIdiIPeqfhUVKJp6XfXKe1ArBtRY/hNVY+yL9L7WCoIO2goP8TMneIqUX+C/1doQ4oQ5yNO2bS74PzCUZpXgE68OtqJ7IX8EStErbGu1NF13xVdhX46bJX218lvj97vUSUcLTu5sxaj8w/Xh/7vr4vVeLNUhvSBjo1jsDHNegMPIxw3qBMY+MAarGehzb8P8m6BoOB/MAsg1nEl8cFjehsxKVxDMLwjvEIq3I7jcVwPSREgUAAA==&quot;"/>
    <we:property name="isFiltersActionButtonVisible" value="true"/>
    <we:property name="reportEmbeddedTime" value="&quot;2023-03-24T09:29:45.060Z&quot;"/>
    <we:property name="creatorTenantId" value="&quot;15830474-cef0-4326-88db-96e5ab019d8a&quot;"/>
    <we:property name="creatorUserId" value="&quot;1003200274503BBD&quot;"/>
    <we:property name="creatorSessionId" value="&quot;5b64d136-932e-4142-8b14-83f22b691a1f&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1773A5D-6BB3-4C30-9F8F-884324CBD7E5}">
  <we:reference id="wa200003233" version="2.0.0.3" store="en-GB" storeType="OMEX"/>
  <we:alternateReferences>
    <we:reference id="WA200003233" version="2.0.0.3" store="WA200003233" storeType="OMEX"/>
  </we:alternateReferences>
  <we:properties>
    <we:property name="backgroundColor" value="&quot;#FFFFFF&quot;"/>
    <we:property name="bookmark" value="&quot;H4sIAAAAAAAAA71VTU/bQBD9K8iXXqLWHzgf3CANUiVUIUD0UCFrsjs2CxuvtbtOcSP/986uHRIgKJSq5GB5Z2Zn3sy856wCLkwlofkOCwyOghOl7heg7w+iYBCUT23xcDhM4nTO81GcpMNJOg5TilKVFao0wdEqsKALtNfC1CBdQjL+vBkEIOU5FO6UgzQ4CCrURpUgxW/sgslldY3tIMCHSioNLuWlBYsu7ZLC6UxQos8JVQRmxRIvkdnOeoGV0rY/8zhM4uSQzzFOx5N4lLMxpzum83qY++NdUQ9sqkoLoiQAzpbwPB0ynI/GSZjHh6MwSpmz50LaPmTezB4qTX2v1uM79U42iROa24hNRvSL6GaCBMs2lYuZUqeF0oKBJGOXzmW7XnceD4JTrRY+b7+qmiJnpRW2cQeTMVX2g8pofphZDXkuWGZUrZmrdeVrhS1t5MctavTJqEEuujmugm/+6RpAY7pp+RBZL5553OnSJ77AfHPwsFpa47lWtGQPbbYAIb+Uyh6geyM3AbgGWXt6UP4zQd1S465fZ6Y7nxo0n1zkTUuPjhZbld+E6C9msxfxILhVv6Ya6S6RI2oHq/XmjvkSSoaOYv+C8TnAK/U1U0s3Frk0GxRbIBsE/QJZ6IdlRFnIXlkbKnfrD4wUjMhFup3fkQI8aRdIunUvHCz4nVddIYGdX3HvRk/t3Rs7ASOY25nfWLtWKSG+25Le494/bECOQSSpCOchS4fAhyFEYT4eRcnryt232+Oi0FjAWjazD1389OkN7z6ty/5jGL6kxIasTz8zH8vXMyyw5DsY+z/gOTiGvvHPQVixwEzlGYfmPdphsjZEF+QdmuktUIltJb1G+76z5h3Ef1srN1537W5Vq9qaChieQ4k71E2DhpIj36Nw/9/9qO+2/QO4inI1OwgAAA==&quot;"/>
    <we:property name="creatorSessionId" value="&quot;4a4ce9fc-1add-414c-9a67-388c011e70f9&quot;"/>
    <we:property name="creatorTenantId" value="&quot;15830474-cef0-4326-88db-96e5ab019d8a&quot;"/>
    <we:property name="creatorUserId" value="&quot;1003200274503BBD&quot;"/>
    <we:property name="datasetId" value="&quot;cefd7234-c37f-4dc5-ac7f-29a2b293e695&quot;"/>
    <we:property name="embedUrl" value="&quot;/reportEmbed?reportId=e9bf2474-773b-4dcd-af8c-59fab89a460e&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71VTU8bMRD9K8gXLlG7H4QAt5AGqeJTgOihQquJd3YxOOuV7U3ZRvvfO/ZuSICgUKqSQxTPjGfezLznzFkqTCmhPoMpsgN2qNTDFPTDVsh6rOhs5+fHp8PL4+RseDomsyqtUIVhB3NmQedob4SpQLoMZPx522Mg5QXk7pSBNNhjJWqjCpDiN7bB5LK6wqbH8LGUSoNLeWXBoks7o3A6U+3wS0wVgVsxwyvktrVeYqm07c5pFMRRvJNOMOrv7UeDjO+ldMe0Xg9zc7wr6oGNVGFBFATA2eI06+9ynAz24iCLdgZB2OfOnglpu5BJPX4sNfU9X8zryDv5fhRng2jA9wf0CelmjATL1qWLGVGnudKCgyRjm85lu1l0HvXYkVZTn7fbTUWR48IKW7uDSbgqukElND9MrIYsEzwxqtLc1br2tYKGNvLjDjX6ZNRgKto5ztl3/+0aQGPaafkQWU1feNzpyie+xGx58LAaWuOFVrRkD208BSG/FspuoftFbgJwA7Ly9KD8J4K6pcZdv85Md7ZrNNsu8rahr5YWK5XfhegvZrMRcY/dqV8jjXSXyBE2vflic8N0BgVHR7F/wfgS4LX6lqiZG4ucmSWKFZA1gn6FLPDDMqLIZaesJZXb9TMjBSdykW4n96QAT9opkm7djxQs+J2XbSGBrV+l3o2e2us3dghGcLczv7FmoVJCfL8ivae9f9qAHINIUiFOAt7fhXQ3gDDI9gZh/LZyN+12mOcac1jIZvypix89v+HdR1XRPYbBa0osyfr8mflcvp5gjkW6hrH/A56DY+iNfwnCiikmKktSqD+iHS4rQ3TBtEUzugMqsaqkt2jfdVZ/gPjva+XW665Zr2pVWVMCxwsocI26adBQpJhuULj/72a+CA1FTOSmJ8H9oz+9B03zBzR51+VcCAAA&quot;"/>
    <we:property name="isFiltersActionButtonVisible" value="true"/>
    <we:property name="pageDisplayName" value="&quot;Conversion Rates (emails vs overall)&quot;"/>
    <we:property name="pageName" value="&quot;ReportSectiond203234dbe258927fc8d&quot;"/>
    <we:property name="pptInsertionSessionID" value="&quot;36AD8875-1118-47CC-82CA-E6C74A3225EE&quot;"/>
    <we:property name="reportEmbeddedTime" value="&quot;2023-03-24T09:25:09.200Z&quot;"/>
    <we:property name="reportName" value="&quot;Segmentation_project_final&quot;"/>
    <we:property name="reportState" value="&quot;CONNECTED&quot;"/>
    <we:property name="reportUrl" value="&quot;/groups/me/reports/e9bf2474-773b-4dcd-af8c-59fab89a460e/ReportSectiond203234dbe258927fc8d?bookmarkGuid=ab83a95b-e5fb-4607-af8f-4f0d0e425c47&amp;bookmarkUsage=1&amp;ctid=15830474-cef0-4326-88db-96e5ab019d8a&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ECA53627-17F3-4A6E-A169-5B8AD70D3AA4}">
  <we:reference id="wa200003233" version="2.0.0.3" store="en-GB" storeType="OMEX"/>
  <we:alternateReferences>
    <we:reference id="WA200003233" version="2.0.0.3" store="WA200003233" storeType="OMEX"/>
  </we:alternateReferences>
  <we:properties>
    <we:property name="pptInsertionSessionID" value="&quot;36AD8875-1118-47CC-82CA-E6C74A3225EE&quot;"/>
    <we:property name="reportUrl" value="&quot;/groups/me/reports/d76f78bb-afd5-4ab4-aacc-ea94d95d7b33/ReportSection27bcf199fb821cc103cc?bookmarkGuid=d0df731f-214f-4dfb-9025-d92115569810&amp;bookmarkUsage=1&amp;ctid=15830474-cef0-4326-88db-96e5ab019d8a&amp;fromEntryPoint=export&quot;"/>
    <we:property name="reportName" value="&quot;Segmentation_project_2&quot;"/>
    <we:property name="reportState" value="&quot;CONNECTED&quot;"/>
    <we:property name="embedUrl" value="&quot;/reportEmbed?reportId=d76f78bb-afd5-4ab4-aacc-ea94d95d7b33&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27bcf199fb821cc103cc&quot;"/>
    <we:property name="pageDisplayName" value="&quot;Email Marketing Opt-in's&quot;"/>
    <we:property name="datasetId" value="&quot;5df50915-23f0-4058-8f7d-2295badb3162&quot;"/>
    <we:property name="backgroundColor" value="&quot;#FFFFFF&quot;"/>
    <we:property name="bookmark" value="&quot;H4sIAAAAAAAAA+VVTW/bMAz9K4POxuCv2XVvTdadhiFohl6GIqAlytEiS4YsZ82C/PdRcoYiw7Du2HU385Eg+d4jrCMTahw0HD5Bj+yaLazd9eB2bzKWMHOJNbytQbayKBpZFi2KLOdUZQevrBnZ9ZF5cB36ezVOoENDAr88JAy0XkEXIgl6xIQN6EZrQKvvOBdTyrsJTwnDx0FbB6Hl2oPH0HZP5RTTKtnbgiYC92qPa+R+Ru9wsM6f47xuucyaRrZXecZ5lhY8bDnO2bjm8/VhaFxsaY0HZWiBgBVcgoASGnklUwBeVygCLpX255L2cPs4OOJNahyGIN+N2IPhVBjJORxnLkd203UOO/Dn8PYiubR66n+Dr+3kON6hjCnjlT/QDPJgo8ymx74Ne5xIyJWzJHPMeutBb4JPlyUfJnOWMA3h1n5bOiTNRQCSl0jATv7vGTwQMirT6fORPbn6eSa2nYxwKFZICxlP58Z3KBbglltwPlx2+5VuJNhKnawT6BaH6Ox75X4eX578wu9luUoiECT5OwlVWjWiLOumSunU69d6t8+6zsGJ12Ru2WS5yHldQ46l5BWgKP4Zc/9LW/9o6CmgTyxYj/Smhg/6940DcFyBwchomPsqjHVkIxgxv0cY3T6yj4ouYNbqHvQUZIovMItj4rAfTye/XwEIAAA=&quot;"/>
    <we:property name="initialStateBookmark" value="&quot;H4sIAAAAAAAAA+VVwW7bMAz9lUFnY4idLK57S7Ls0rUNkqGXoghoiXK0yJIhy1mzoP8+SvZQdBiWHbvuFj7SJN97RHRiQrWNhuMN1Mgu2dzafQ1u/y5lCTMDdnt7dT1bX21vZtdLgm3jlTUtuzwxD65Cf6faDnToQOD9Q8JA6xVUIZKgW0xYg661BrT6jn0xpbzr8Clh+Nho6yC03HjwGNoeqJximp2+H9NE4F4dcIPc9+gaG+v8EGd5yWVaFLK8yFLO09GYc/qm7bNxzfP1YWhcbGGNB2VogYCNuQQBEyjkhRwB8HyKIuBSaT+UlMflY+OIN6lxbIJeM3EAw6kwknPY9lxObFZVDivwQ7h8kVxY3dW/wTe2cxzXKGPKeOWPNIM82CqzrbEuwx5PJOTKWZI5Zr31oLfBp5clnzozSDgK4c5+WzgkzUUAktdIwHb+7xk8ENIqU+nhyJ5d/dIT23VGOBQrpIWMp3PjexRzcIsdOB8uu/xKNxJspU7WCXTzY3T2o3I/jy9LfuH3ulwlEQiS/IOE6WhaiMkkL6YjOvX8rd7tWdc5OPGWzJ0UaSYynueQ4UTyKaAY/zPm/pe2/tHQp4A+s2A10psaftB/X9sAxxUYjIyavq/CWEc2ghH9e4TR7RP7rOgCeq3uQHdBpvgCsziE5FOlxjMfhHeZxbXicj8AuqrYsiIIAAA=&quot;"/>
    <we:property name="isFiltersActionButtonVisible" value="true"/>
    <we:property name="reportEmbeddedTime" value="&quot;2023-03-24T01:14:30.294Z&quot;"/>
    <we:property name="creatorTenantId" value="&quot;15830474-cef0-4326-88db-96e5ab019d8a&quot;"/>
    <we:property name="creatorUserId" value="&quot;1003200274503BBD&quot;"/>
    <we:property name="creatorSessionId" value="&quot;a4ddfc9d-2148-4156-be64-a184655b1e0c&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2139</TotalTime>
  <Words>1440</Words>
  <Application>Microsoft Office PowerPoint</Application>
  <PresentationFormat>Custom</PresentationFormat>
  <Paragraphs>135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 Koler</cp:lastModifiedBy>
  <cp:revision>26</cp:revision>
  <dcterms:modified xsi:type="dcterms:W3CDTF">2023-05-08T08:39:52Z</dcterms:modified>
</cp:coreProperties>
</file>