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893868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893868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938682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938682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8938682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8938682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8938682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8938682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938682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938682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8938682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8938682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8938682d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8938682d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8938682d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8938682d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938682d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938682d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938682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938682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8938682d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8938682d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8938682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8938682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8938682d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8938682d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938682d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938682d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8938682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8938682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8938682d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8938682d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8938682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8938682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8938682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8938682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8938682d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8938682d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8938682d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8938682d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938682d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938682d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938682d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938682d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8938682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8938682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938682d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938682d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8938682d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8938682d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8938682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8938682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8938682d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8938682d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8938682d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8938682d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8938682d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8938682d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8938682d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8938682d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8938682d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8938682d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8938682d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8938682d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8938682d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8938682d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938682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938682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8938682d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8938682d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8938682d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8938682d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8938682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8938682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938682d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938682d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8938682d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8938682d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8938682d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8938682d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8938682d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8938682d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8938682d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8938682d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8938682d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8938682d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8938682dd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8938682dd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8938682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8938682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8938682d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8938682d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8938682d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8938682d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8938682dd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8938682d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8938682d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8938682d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8938682d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8938682d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8938682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8938682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8bd4a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38e8bd4a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18938682d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18938682d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8938682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8938682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8938682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8938682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8938682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8938682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8938682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8938682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velog.io/@pjiavark/x-www-form-urlencoded-%ED%83%80%EC%9E%85%EC%9C%BC%EB%A1%9C-%EC%9A%94%EC%B2%AD-%EB%8D%B0%EC%9D%B4%ED%84%B0-%EB%B0%9B%EA%B8%B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velog.io/@gillog/Spring-Annotation-%EC%A0%95%EB%A6%AC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tart.spring.io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appleg1226.tistory.com/11" TargetMode="External"/><Relationship Id="rId4" Type="http://schemas.openxmlformats.org/officeDocument/2006/relationships/hyperlink" Target="https://appleg1226.tistory.com/11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아파치</a:t>
            </a:r>
            <a:endParaRPr sz="40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25" y="132050"/>
            <a:ext cx="3983225" cy="19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0050" y="1900375"/>
            <a:ext cx="8283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웹서버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정적 파일 (HTML, CSS, JS)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정적 리소스(저장된 이미지, 동영상 등)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역</a:t>
            </a:r>
            <a:r>
              <a:rPr lang="ko" sz="4000"/>
              <a:t>직렬화 Deserialization</a:t>
            </a:r>
            <a:endParaRPr sz="4000"/>
          </a:p>
        </p:txBody>
      </p:sp>
      <p:sp>
        <p:nvSpPr>
          <p:cNvPr id="112" name="Google Shape;112;p22"/>
          <p:cNvSpPr txBox="1"/>
          <p:nvPr/>
        </p:nvSpPr>
        <p:spPr>
          <a:xfrm>
            <a:off x="491500" y="1606425"/>
            <a:ext cx="820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3" name="Google Shape;113;p22"/>
          <p:cNvSpPr txBox="1"/>
          <p:nvPr/>
        </p:nvSpPr>
        <p:spPr>
          <a:xfrm>
            <a:off x="491500" y="1606425"/>
            <a:ext cx="82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ko" sz="3000"/>
              <a:t>스트림을</a:t>
            </a:r>
            <a:r>
              <a:rPr lang="ko" sz="3000"/>
              <a:t> </a:t>
            </a:r>
            <a:r>
              <a:rPr b="1" lang="ko" sz="3000"/>
              <a:t>객체</a:t>
            </a:r>
            <a:r>
              <a:rPr b="1" lang="ko" sz="3000"/>
              <a:t>로</a:t>
            </a:r>
            <a:r>
              <a:rPr lang="ko" sz="3000"/>
              <a:t> 만드는 것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직렬화와 역직렬화를 하는 이유</a:t>
            </a:r>
            <a:endParaRPr sz="4000"/>
          </a:p>
        </p:txBody>
      </p:sp>
      <p:sp>
        <p:nvSpPr>
          <p:cNvPr id="119" name="Google Shape;119;p23"/>
          <p:cNvSpPr txBox="1"/>
          <p:nvPr/>
        </p:nvSpPr>
        <p:spPr>
          <a:xfrm>
            <a:off x="491500" y="1606425"/>
            <a:ext cx="820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0" name="Google Shape;120;p23"/>
          <p:cNvSpPr txBox="1"/>
          <p:nvPr/>
        </p:nvSpPr>
        <p:spPr>
          <a:xfrm>
            <a:off x="172900" y="1464275"/>
            <a:ext cx="8878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/>
              <a:t>다른 기종 간의 데이터 송수신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java객체 -&gt; python객체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/>
              <a:t>(호환이 되지 않아서 에러 발생)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900">
                <a:solidFill>
                  <a:schemeClr val="dk1"/>
                </a:solidFill>
              </a:rPr>
              <a:t>java객체 -&gt; 직렬화 -&gt; json -&gt; 역직렬화 -&gt; python객체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라이브러리와 프레임워크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5" y="1207775"/>
            <a:ext cx="8909449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프레임워크를 쓰는 이유</a:t>
            </a:r>
            <a:endParaRPr sz="4000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4028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협업      &gt; 구조가 같으니 협업이 쉬움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안전성   &gt; 확인해야할 사항들을 프레임워크가 체크함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보안      &gt; 웹 관련 공격을 막을 방법을 미리 세팅해 놓음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신입      &gt; 가이드가 없으면 신입은 코드를 짜기가 어려움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Bean</a:t>
            </a:r>
            <a:endParaRPr sz="400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535950"/>
            <a:ext cx="85206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ko" sz="3100">
                <a:solidFill>
                  <a:schemeClr val="dk1"/>
                </a:solidFill>
              </a:rPr>
              <a:t>Spring IoC 컨테이너가 관리하는 자바 객체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ko" sz="3100">
                <a:solidFill>
                  <a:schemeClr val="dk1"/>
                </a:solidFill>
              </a:rPr>
              <a:t>생성 방법만 명시하면 스프링이 알아서 객체를 생성하고 유지하고 소멸시킨다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메타 / 합성 어노테이션</a:t>
            </a:r>
            <a:endParaRPr sz="40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17325"/>
            <a:ext cx="8520600" cy="4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메타 어노테이션 - 어노테이션에 붙을 수 있는 어노테이션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합성 어노테이션 - 어노테이션을 여러개 붙인 것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Bean 등록</a:t>
            </a:r>
            <a:endParaRPr sz="40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17325"/>
            <a:ext cx="8520600" cy="4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@Bean - 외부 라이브러리 객체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@Component - 내가 만든 객체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@Configuration - 설정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@Controller - 주소 매핑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@Service - 비지니스 로직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@Repository - DB, 데이터 소스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@Bean</a:t>
            </a:r>
            <a:endParaRPr sz="40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413075"/>
            <a:ext cx="8520600" cy="31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개발자가 컨트롤 불가능한 </a:t>
            </a:r>
            <a:r>
              <a:rPr b="1" lang="ko" sz="3000">
                <a:solidFill>
                  <a:schemeClr val="dk1"/>
                </a:solidFill>
              </a:rPr>
              <a:t>외부 라이브러리</a:t>
            </a:r>
            <a:r>
              <a:rPr lang="ko" sz="3000">
                <a:solidFill>
                  <a:schemeClr val="dk1"/>
                </a:solidFill>
              </a:rPr>
              <a:t>를 </a:t>
            </a:r>
            <a:r>
              <a:rPr b="1" lang="ko" sz="3000">
                <a:solidFill>
                  <a:schemeClr val="dk1"/>
                </a:solidFill>
              </a:rPr>
              <a:t>Bean</a:t>
            </a:r>
            <a:r>
              <a:rPr lang="ko" sz="3000">
                <a:solidFill>
                  <a:schemeClr val="dk1"/>
                </a:solidFill>
              </a:rPr>
              <a:t>으로 등록할 때 사용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예를들면 jackson의 ObjectMapper 등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700"/>
              <a:t>스프링 어노테이션 - Bean 스캔 및 생성</a:t>
            </a:r>
            <a:endParaRPr sz="37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69725"/>
            <a:ext cx="85206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6000">
                <a:solidFill>
                  <a:schemeClr val="dk1"/>
                </a:solidFill>
              </a:rPr>
              <a:t>@ComponentScan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53600" y="2449675"/>
            <a:ext cx="8816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@ComponentScan 어노테이션이 붙은 패키지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하위의 모든 @Bean과 @Component를 스캔하여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객체를 생성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DI</a:t>
            </a:r>
            <a:endParaRPr sz="40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269725"/>
            <a:ext cx="85206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@Autowired - 타입으로 주입 (없으면 이름으로)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@Inject - </a:t>
            </a:r>
            <a:r>
              <a:rPr lang="ko" sz="3000">
                <a:solidFill>
                  <a:schemeClr val="dk1"/>
                </a:solidFill>
              </a:rPr>
              <a:t>타입으로 주입 (없으면 이름으로)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@Resource - 이름으로 주입 (없으면 타입으로)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아파치 톰캣</a:t>
            </a:r>
            <a:endParaRPr sz="4020"/>
          </a:p>
        </p:txBody>
      </p:sp>
      <p:sp>
        <p:nvSpPr>
          <p:cNvPr id="62" name="Google Shape;62;p14"/>
          <p:cNvSpPr txBox="1"/>
          <p:nvPr/>
        </p:nvSpPr>
        <p:spPr>
          <a:xfrm>
            <a:off x="430050" y="2205175"/>
            <a:ext cx="8283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웹 애플리케이션 서버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동적 파일 (JSP, Servlet 등)</a:t>
            </a:r>
            <a:endParaRPr sz="3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825" y="0"/>
            <a:ext cx="3644725" cy="2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Request</a:t>
            </a:r>
            <a:endParaRPr sz="400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@RequestHeader - 특정 헤더 값을 가져옴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@RequestMapping - 특정 주소를 매핑함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@RequestBody - 요청 body를 가져옴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@RequestParam - 특정 쿼리스트링을 가져옴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@PathVariable - 특정 경로변수를 가져옴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Request</a:t>
            </a:r>
            <a:endParaRPr sz="400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@ModelAttribute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 쿼리스트링을 DTO의 멤버 변수로 binding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 u="sng">
                <a:solidFill>
                  <a:schemeClr val="hlink"/>
                </a:solidFill>
                <a:hlinkClick r:id="rId3"/>
              </a:rPr>
              <a:t>다른 방식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HTTP Method</a:t>
            </a:r>
            <a:endParaRPr sz="400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@GetMapping - 데이터 조회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@PostMapping - 데이터 삽입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@PutMapping - 데이터 수정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@DeleteMapping - 데이터 삭제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Response</a:t>
            </a:r>
            <a:endParaRPr sz="4000"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269725"/>
            <a:ext cx="85206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@ResponseBody - 응답을 직렬화해서 보냄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@EnableAutoConfiguration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00" name="Google Shape;200;p36"/>
          <p:cNvSpPr txBox="1"/>
          <p:nvPr/>
        </p:nvSpPr>
        <p:spPr>
          <a:xfrm flipH="1">
            <a:off x="501900" y="2191275"/>
            <a:ext cx="833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Spring Application Context를 만들 때 자동으로 설정하는 기능을 켠다.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classpath의 내용에 기반해서 자동으로 생성해준다.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@SpringBootApplication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 flipH="1">
            <a:off x="501900" y="2191275"/>
            <a:ext cx="8330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@Configuration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@EnableAutoConfiguration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@ComponentScan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3가지를 하나의 어노테이션으로 합친 것이다.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(합성 어노테이션)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@Value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14" name="Google Shape;214;p38"/>
          <p:cNvSpPr txBox="1"/>
          <p:nvPr/>
        </p:nvSpPr>
        <p:spPr>
          <a:xfrm flipH="1">
            <a:off x="501900" y="2191275"/>
            <a:ext cx="833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properties에서 값을 가져와 적용할 때 사용한다.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@Valid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21" name="Google Shape;221;p39"/>
          <p:cNvSpPr txBox="1"/>
          <p:nvPr/>
        </p:nvSpPr>
        <p:spPr>
          <a:xfrm flipH="1">
            <a:off x="501900" y="2191275"/>
            <a:ext cx="833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유효성 검증이 필요한 객체임을 지정한다.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@Transactional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 flipH="1">
            <a:off x="501900" y="2191275"/>
            <a:ext cx="833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데이터베이스 트랜잭션을 설정하고 싶은 method에 적용하면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로직이 전부 성공하면 Commit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하나라도 실패하면 Rollback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@Entity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35" name="Google Shape;235;p41"/>
          <p:cNvSpPr txBox="1"/>
          <p:nvPr/>
        </p:nvSpPr>
        <p:spPr>
          <a:xfrm flipH="1">
            <a:off x="155850" y="2232250"/>
            <a:ext cx="8832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실제 DB의 테이블과 매칭될 Class임을 명시한다.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테이블과 링크될 클래스임을 나타낸다.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22775"/>
            <a:ext cx="8991601" cy="217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@ControllerAdvice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42" name="Google Shape;242;p42"/>
          <p:cNvSpPr txBox="1"/>
          <p:nvPr/>
        </p:nvSpPr>
        <p:spPr>
          <a:xfrm flipH="1">
            <a:off x="155850" y="2232250"/>
            <a:ext cx="8832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</a:rPr>
              <a:t>Class 위에 Contro</a:t>
            </a:r>
            <a:r>
              <a:rPr lang="ko" sz="2300">
                <a:solidFill>
                  <a:schemeClr val="dk1"/>
                </a:solidFill>
              </a:rPr>
              <a:t>llerAdvice를 붙여서 예외 처리할 것을 명시한다.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</a:rPr>
              <a:t>어떤 예외를 처리할 것인지는 각 메소드 상단에 @ExceptionHandler(예외클래스명.class)를 붙여서 명시한다.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269725"/>
            <a:ext cx="85206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3"/>
              </a:rPr>
              <a:t>[Spring] Annotation 정리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DispatcherServlet</a:t>
            </a:r>
            <a:endParaRPr sz="4020"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672400"/>
            <a:ext cx="8520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dispatch - 보내다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FrontController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모든 요청을 받아서 적합한 Controller에 보냄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메세지 컨버터</a:t>
            </a:r>
            <a:endParaRPr sz="4020"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미디어 타입으로 데이터를 변경한다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4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StringHttpMessageConverter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4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MappingJacksonHttpMessageConverter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뷰 리졸버</a:t>
            </a:r>
            <a:endParaRPr sz="4020"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ViewResolver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실행할 View를 찾는다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4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JSP, Thymeleaf, Mustache 등등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스프링 부트 보일러플레이트</a:t>
            </a:r>
            <a:endParaRPr sz="4000"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2600275"/>
            <a:ext cx="852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500" u="sng">
                <a:solidFill>
                  <a:schemeClr val="hlink"/>
                </a:solidFill>
                <a:hlinkClick r:id="rId3"/>
              </a:rPr>
              <a:t>https://start.spring.io/</a:t>
            </a:r>
            <a:endParaRPr sz="4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625"/>
            <a:ext cx="3524325" cy="1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8"/>
          <p:cNvSpPr txBox="1"/>
          <p:nvPr/>
        </p:nvSpPr>
        <p:spPr>
          <a:xfrm>
            <a:off x="3678425" y="1433550"/>
            <a:ext cx="5181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프로젝트 방식을 고른다.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보통 성능이 좋은 Gradle을 사용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코틀린을 모른다면 Groovy를 선택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sp>
        <p:nvSpPr>
          <p:cNvPr id="285" name="Google Shape;285;p49"/>
          <p:cNvSpPr txBox="1"/>
          <p:nvPr/>
        </p:nvSpPr>
        <p:spPr>
          <a:xfrm>
            <a:off x="733675" y="3245950"/>
            <a:ext cx="668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프로젝트에서 사용할 언어를 고른다.</a:t>
            </a:r>
            <a:endParaRPr sz="2500"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5" y="1433550"/>
            <a:ext cx="6125544" cy="1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sp>
        <p:nvSpPr>
          <p:cNvPr id="292" name="Google Shape;292;p50"/>
          <p:cNvSpPr txBox="1"/>
          <p:nvPr/>
        </p:nvSpPr>
        <p:spPr>
          <a:xfrm>
            <a:off x="385525" y="2932950"/>
            <a:ext cx="668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스프링 부트 버전을 고른다.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기존 버전은 2.7 (자바 8 이상, 스프링 5)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최신 버전은 3.0 (자바 17 이상, 스프링 6)</a:t>
            </a:r>
            <a:endParaRPr sz="2500"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625"/>
            <a:ext cx="8633225" cy="15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5" y="1306600"/>
            <a:ext cx="6856100" cy="3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3133350" y="1730500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보통 사이트 명을 역순으로 적는다.</a:t>
            </a:r>
            <a:endParaRPr/>
          </a:p>
        </p:txBody>
      </p:sp>
      <p:sp>
        <p:nvSpPr>
          <p:cNvPr id="301" name="Google Shape;301;p51"/>
          <p:cNvSpPr txBox="1"/>
          <p:nvPr/>
        </p:nvSpPr>
        <p:spPr>
          <a:xfrm>
            <a:off x="3133350" y="230272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프로젝트명을 적는다.</a:t>
            </a:r>
            <a:endParaRPr/>
          </a:p>
        </p:txBody>
      </p:sp>
      <p:sp>
        <p:nvSpPr>
          <p:cNvPr id="302" name="Google Shape;302;p51"/>
          <p:cNvSpPr txBox="1"/>
          <p:nvPr/>
        </p:nvSpPr>
        <p:spPr>
          <a:xfrm>
            <a:off x="3223125" y="4498881"/>
            <a:ext cx="40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JSP는 War / Thymeleaf 등은 Jar를 선택한다.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Servlet</a:t>
            </a:r>
            <a:endParaRPr sz="4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2000"/>
            <a:ext cx="8991601" cy="217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1402850"/>
            <a:ext cx="74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자바 데이터를 HTML 문자열로 감싼다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08" name="Google Shape;308;p52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Boot DevTools</a:t>
            </a:r>
            <a:endParaRPr sz="3000"/>
          </a:p>
        </p:txBody>
      </p:sp>
      <p:sp>
        <p:nvSpPr>
          <p:cNvPr id="309" name="Google Shape;309;p52"/>
          <p:cNvSpPr txBox="1"/>
          <p:nvPr/>
        </p:nvSpPr>
        <p:spPr>
          <a:xfrm>
            <a:off x="430075" y="2273200"/>
            <a:ext cx="8447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프로젝트가 변경되면 재로딩 하는 등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프로젝트 외적인 기능을 하는 라이브러리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Property Defaults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Automatic Restart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Live Reload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Global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Remote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15" name="Google Shape;315;p53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Lombok</a:t>
            </a:r>
            <a:endParaRPr sz="3000"/>
          </a:p>
        </p:txBody>
      </p:sp>
      <p:sp>
        <p:nvSpPr>
          <p:cNvPr id="316" name="Google Shape;316;p53"/>
          <p:cNvSpPr txBox="1"/>
          <p:nvPr/>
        </p:nvSpPr>
        <p:spPr>
          <a:xfrm>
            <a:off x="430075" y="2273200"/>
            <a:ext cx="8447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어노테이션 기반으로 코드를 자동생성해주는 라이브러리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22" name="Google Shape;322;p54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Configuration Processor</a:t>
            </a:r>
            <a:endParaRPr sz="3000"/>
          </a:p>
        </p:txBody>
      </p:sp>
      <p:sp>
        <p:nvSpPr>
          <p:cNvPr id="323" name="Google Shape;323;p54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yml 혹은 properties에서 자동완성을 도와</a:t>
            </a:r>
            <a:r>
              <a:rPr lang="ko" sz="2500"/>
              <a:t>주는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메타데이터 라이브러리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29" name="Google Shape;329;p55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Web</a:t>
            </a:r>
            <a:endParaRPr sz="3000"/>
          </a:p>
        </p:txBody>
      </p:sp>
      <p:sp>
        <p:nvSpPr>
          <p:cNvPr id="330" name="Google Shape;330;p55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내장 톰캣뿐 아니라, Spring MVC 패턴을 구현하는 데에 필요한 대부분의 기능이 포함된 라이브러리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36" name="Google Shape;336;p56"/>
          <p:cNvSpPr txBox="1"/>
          <p:nvPr/>
        </p:nvSpPr>
        <p:spPr>
          <a:xfrm>
            <a:off x="430075" y="1495000"/>
            <a:ext cx="865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Thymeleaf / Freemarker / Mustache / Groovy Templates</a:t>
            </a:r>
            <a:endParaRPr sz="2400"/>
          </a:p>
        </p:txBody>
      </p:sp>
      <p:sp>
        <p:nvSpPr>
          <p:cNvPr id="337" name="Google Shape;337;p56"/>
          <p:cNvSpPr txBox="1"/>
          <p:nvPr/>
        </p:nvSpPr>
        <p:spPr>
          <a:xfrm>
            <a:off x="430075" y="2273200"/>
            <a:ext cx="844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템플릿 엔진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43" name="Google Shape;343;p57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Security</a:t>
            </a:r>
            <a:endParaRPr sz="3000"/>
          </a:p>
        </p:txBody>
      </p:sp>
      <p:sp>
        <p:nvSpPr>
          <p:cNvPr id="344" name="Google Shape;344;p57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로그인, 인증, 보안, 필터링, 유저 관리 등 필수 기능을 모아둔 시큐리티 프레임워크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50" name="Google Shape;350;p58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OAuth2 Client</a:t>
            </a:r>
            <a:endParaRPr sz="3000"/>
          </a:p>
        </p:txBody>
      </p:sp>
      <p:sp>
        <p:nvSpPr>
          <p:cNvPr id="351" name="Google Shape;351;p58"/>
          <p:cNvSpPr txBox="1"/>
          <p:nvPr/>
        </p:nvSpPr>
        <p:spPr>
          <a:xfrm>
            <a:off x="430075" y="2273200"/>
            <a:ext cx="844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소셜로그인 로직을 구현하기 위한 라이브러리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57" name="Google Shape;357;p59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Data JPA</a:t>
            </a:r>
            <a:endParaRPr sz="3000"/>
          </a:p>
        </p:txBody>
      </p:sp>
      <p:sp>
        <p:nvSpPr>
          <p:cNvPr id="358" name="Google Shape;358;p59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 Java Persistence API라고 하여 자바 ORM 기술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객체를 DB처럼 사용할 수 있다.</a:t>
            </a:r>
            <a:endParaRPr sz="2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64" name="Google Shape;364;p60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Web</a:t>
            </a:r>
            <a:endParaRPr sz="3000"/>
          </a:p>
        </p:txBody>
      </p:sp>
      <p:sp>
        <p:nvSpPr>
          <p:cNvPr id="365" name="Google Shape;365;p60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내장 톰캣뿐 아니라, Spring MVC 패턴을 구현하는 데에 필요한 대부분의 기능이 포함된 모듈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71" name="Google Shape;371;p61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Mybatis Framework</a:t>
            </a:r>
            <a:endParaRPr sz="3000"/>
          </a:p>
        </p:txBody>
      </p:sp>
      <p:sp>
        <p:nvSpPr>
          <p:cNvPr id="372" name="Google Shape;372;p61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XML 파일 또는 자바</a:t>
            </a:r>
            <a:r>
              <a:rPr lang="ko" sz="2500"/>
              <a:t> 코드를</a:t>
            </a:r>
            <a:r>
              <a:rPr lang="ko" sz="2500"/>
              <a:t> 사용하여 Query문을 직접 작성하여 DB를 관리하는 프레임워크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JSP</a:t>
            </a:r>
            <a:endParaRPr sz="4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2238375"/>
            <a:ext cx="85820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1402850"/>
            <a:ext cx="74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HTML 사이에 자바 데이터를 넣는다</a:t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78" name="Google Shape;378;p62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Mybatis Framework</a:t>
            </a:r>
            <a:endParaRPr sz="3000"/>
          </a:p>
        </p:txBody>
      </p:sp>
      <p:sp>
        <p:nvSpPr>
          <p:cNvPr id="379" name="Google Shape;379;p62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XML 파일 또는 자바 코드를 사용하여 Query문을 직접 작성하여 DB를 관리하는 프레임워크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85" name="Google Shape;385;p63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H2 Database</a:t>
            </a:r>
            <a:endParaRPr sz="3000"/>
          </a:p>
        </p:txBody>
      </p:sp>
      <p:sp>
        <p:nvSpPr>
          <p:cNvPr id="386" name="Google Shape;386;p63"/>
          <p:cNvSpPr txBox="1"/>
          <p:nvPr/>
        </p:nvSpPr>
        <p:spPr>
          <a:xfrm>
            <a:off x="430075" y="2273200"/>
            <a:ext cx="8447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메모리를 데이베이스로 사용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데이터베이스 설정을 전혀 할 필요가 없이 </a:t>
            </a:r>
            <a:r>
              <a:rPr lang="ko" sz="3000">
                <a:solidFill>
                  <a:schemeClr val="dk1"/>
                </a:solidFill>
              </a:rPr>
              <a:t>의존성에 추가하면 끝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92" name="Google Shape;392;p64"/>
          <p:cNvSpPr txBox="1"/>
          <p:nvPr/>
        </p:nvSpPr>
        <p:spPr>
          <a:xfrm>
            <a:off x="277675" y="2028400"/>
            <a:ext cx="81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3"/>
              </a:rPr>
              <a:t>Spring Initializr를 통해 보는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4"/>
              </a:rPr>
              <a:t>스프링 각종 모듈</a:t>
            </a:r>
            <a:endParaRPr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endParaRPr/>
          </a:p>
        </p:txBody>
      </p:sp>
      <p:sp>
        <p:nvSpPr>
          <p:cNvPr id="398" name="Google Shape;39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JPA</a:t>
            </a:r>
            <a:endParaRPr sz="4020"/>
          </a:p>
        </p:txBody>
      </p:sp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시큐리티</a:t>
            </a:r>
            <a:endParaRPr sz="4020"/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Oauth</a:t>
            </a:r>
            <a:endParaRPr sz="4020"/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</a:t>
            </a:r>
            <a:endParaRPr sz="4020"/>
          </a:p>
        </p:txBody>
      </p:sp>
      <p:sp>
        <p:nvSpPr>
          <p:cNvPr id="422" name="Google Shape;422;p69"/>
          <p:cNvSpPr txBox="1"/>
          <p:nvPr>
            <p:ph idx="1" type="body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7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아파치와 톰캣의 작동 흐름</a:t>
            </a:r>
            <a:endParaRPr sz="40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자바 </a:t>
            </a:r>
            <a:r>
              <a:rPr lang="ko" sz="4000"/>
              <a:t>객체와 JSON</a:t>
            </a:r>
            <a:endParaRPr sz="4000"/>
          </a:p>
        </p:txBody>
      </p:sp>
      <p:sp>
        <p:nvSpPr>
          <p:cNvPr id="94" name="Google Shape;94;p19"/>
          <p:cNvSpPr txBox="1"/>
          <p:nvPr/>
        </p:nvSpPr>
        <p:spPr>
          <a:xfrm>
            <a:off x="491500" y="1606425"/>
            <a:ext cx="82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자바 </a:t>
            </a:r>
            <a:r>
              <a:rPr lang="ko" sz="3000"/>
              <a:t>객체 - 대상을 추상화 한 자바 코드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JSON - 대상을 추상화 한 문자열 데이터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Stream 스트림</a:t>
            </a:r>
            <a:endParaRPr sz="4000"/>
          </a:p>
        </p:txBody>
      </p:sp>
      <p:sp>
        <p:nvSpPr>
          <p:cNvPr id="100" name="Google Shape;100;p20"/>
          <p:cNvSpPr txBox="1"/>
          <p:nvPr/>
        </p:nvSpPr>
        <p:spPr>
          <a:xfrm>
            <a:off x="491500" y="1606425"/>
            <a:ext cx="820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개별 </a:t>
            </a:r>
            <a:r>
              <a:rPr b="1" lang="ko" sz="3000"/>
              <a:t>바이트</a:t>
            </a:r>
            <a:r>
              <a:rPr lang="ko" sz="3000"/>
              <a:t>나 </a:t>
            </a:r>
            <a:r>
              <a:rPr b="1" lang="ko" sz="3000"/>
              <a:t>문자열</a:t>
            </a:r>
            <a:r>
              <a:rPr lang="ko" sz="3000"/>
              <a:t>인 데이터의 </a:t>
            </a:r>
            <a:r>
              <a:rPr b="1" lang="ko" sz="3000"/>
              <a:t>원천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데이터가 전송되는 </a:t>
            </a:r>
            <a:r>
              <a:rPr b="1" lang="ko" sz="3000"/>
              <a:t>통로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키보드, 파일, 네트워크 등등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직렬화 Serialize</a:t>
            </a:r>
            <a:endParaRPr sz="4000"/>
          </a:p>
        </p:txBody>
      </p:sp>
      <p:sp>
        <p:nvSpPr>
          <p:cNvPr id="106" name="Google Shape;106;p21"/>
          <p:cNvSpPr txBox="1"/>
          <p:nvPr/>
        </p:nvSpPr>
        <p:spPr>
          <a:xfrm>
            <a:off x="491500" y="1606425"/>
            <a:ext cx="820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ko" sz="3000"/>
              <a:t>객체를</a:t>
            </a:r>
            <a:r>
              <a:rPr lang="ko" sz="3000"/>
              <a:t> 데이터 </a:t>
            </a:r>
            <a:r>
              <a:rPr b="1" lang="ko" sz="3000"/>
              <a:t>스트림으로</a:t>
            </a:r>
            <a:r>
              <a:rPr lang="ko" sz="3000"/>
              <a:t> 만드는 것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객체에 저장된 데이터를 스트림에 쓰기 위해 </a:t>
            </a:r>
            <a:r>
              <a:rPr b="1" lang="ko" sz="3000"/>
              <a:t>연속적인 데이터</a:t>
            </a:r>
            <a:r>
              <a:rPr lang="ko" sz="3000"/>
              <a:t>로 변환하는 것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