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60" r:id="rId3"/>
    <p:sldId id="271" r:id="rId4"/>
    <p:sldId id="261" r:id="rId5"/>
    <p:sldId id="263" r:id="rId6"/>
    <p:sldId id="264" r:id="rId7"/>
    <p:sldId id="265" r:id="rId8"/>
    <p:sldId id="266" r:id="rId9"/>
    <p:sldId id="268" r:id="rId10"/>
    <p:sldId id="269" r:id="rId11"/>
    <p:sldId id="270" r:id="rId12"/>
    <p:sldId id="267" r:id="rId13"/>
  </p:sldIdLst>
  <p:sldSz cx="18288000" cy="10287000"/>
  <p:notesSz cx="6858000" cy="9144000"/>
  <p:embeddedFontLst>
    <p:embeddedFont>
      <p:font typeface="맑은 고딕" panose="020B0503020000020004" pitchFamily="50" charset="-127"/>
      <p:regular r:id="rId15"/>
      <p:bold r:id="rId16"/>
    </p:embeddedFont>
    <p:embeddedFont>
      <p:font typeface="Cambria" panose="02040503050406030204" pitchFamily="18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768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6D3D82-D9A2-41E7-A615-88D6FD1CE055}" type="datetimeFigureOut">
              <a:rPr lang="ko-KR" altLang="en-US" smtClean="0"/>
              <a:t>2025-10-17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D96F7A-9DE5-4B06-A048-9699C76B62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9886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D96F7A-9DE5-4B06-A048-9699C76B62C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9294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0" y="4172945"/>
            <a:ext cx="18288000" cy="18233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5687"/>
              </a:lnSpc>
              <a:spcBef>
                <a:spcPct val="0"/>
              </a:spcBef>
            </a:pPr>
            <a:r>
              <a:rPr lang="ko-KR" altLang="en-US" sz="11205" b="1" dirty="0">
                <a:solidFill>
                  <a:srgbClr val="0F0F0F"/>
                </a:solidFill>
                <a:latin typeface="+mj-ea"/>
                <a:ea typeface="+mj-ea"/>
                <a:cs typeface="Cardo Bold"/>
                <a:sym typeface="Cardo Bold"/>
              </a:rPr>
              <a:t>게임프로그래밍</a:t>
            </a:r>
            <a:endParaRPr lang="en-US" altLang="ko-KR" sz="11205" b="1" dirty="0">
              <a:solidFill>
                <a:srgbClr val="0F0F0F"/>
              </a:solidFill>
              <a:latin typeface="+mj-ea"/>
              <a:ea typeface="+mj-ea"/>
              <a:cs typeface="Cardo Bold"/>
              <a:sym typeface="Cardo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4097000" y="9023351"/>
            <a:ext cx="3771751" cy="4090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3499"/>
              </a:lnSpc>
              <a:spcBef>
                <a:spcPct val="0"/>
              </a:spcBef>
            </a:pPr>
            <a:r>
              <a:rPr lang="en-US" sz="2499" b="1" dirty="0">
                <a:solidFill>
                  <a:srgbClr val="0F0F0F"/>
                </a:solidFill>
                <a:latin typeface="+mj-ea"/>
                <a:ea typeface="+mj-ea"/>
                <a:cs typeface="Source Han Sans KR"/>
                <a:sym typeface="Source Han Sans KR"/>
              </a:rPr>
              <a:t>2023964059</a:t>
            </a:r>
            <a:r>
              <a:rPr lang="ko-KR" altLang="en-US" sz="2499" b="1" dirty="0">
                <a:solidFill>
                  <a:srgbClr val="0F0F0F"/>
                </a:solidFill>
                <a:latin typeface="+mj-ea"/>
                <a:ea typeface="+mj-ea"/>
                <a:cs typeface="Source Han Sans KR"/>
                <a:sym typeface="Source Han Sans KR"/>
              </a:rPr>
              <a:t>조민혁</a:t>
            </a:r>
            <a:endParaRPr lang="en-US" sz="2499" b="1" dirty="0">
              <a:solidFill>
                <a:srgbClr val="0F0F0F"/>
              </a:solidFill>
              <a:latin typeface="+mj-ea"/>
              <a:ea typeface="+mj-ea"/>
              <a:cs typeface="Source Han Sans KR"/>
              <a:sym typeface="Source Han Sans KR"/>
            </a:endParaRPr>
          </a:p>
        </p:txBody>
      </p:sp>
      <p:sp>
        <p:nvSpPr>
          <p:cNvPr id="5" name="AutoShape 5"/>
          <p:cNvSpPr/>
          <p:nvPr/>
        </p:nvSpPr>
        <p:spPr>
          <a:xfrm>
            <a:off x="2441064" y="1028700"/>
            <a:ext cx="15846936" cy="0"/>
          </a:xfrm>
          <a:prstGeom prst="line">
            <a:avLst/>
          </a:prstGeom>
          <a:ln w="9525" cap="flat">
            <a:solidFill>
              <a:srgbClr val="0F0F0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" name="AutoShape 6"/>
          <p:cNvSpPr/>
          <p:nvPr/>
        </p:nvSpPr>
        <p:spPr>
          <a:xfrm>
            <a:off x="0" y="9258300"/>
            <a:ext cx="14524905" cy="0"/>
          </a:xfrm>
          <a:prstGeom prst="line">
            <a:avLst/>
          </a:prstGeom>
          <a:ln w="9525" cap="flat">
            <a:solidFill>
              <a:srgbClr val="0F0F0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580BBA91-60E4-F995-1C1A-D4EDAA96F312}"/>
              </a:ext>
            </a:extLst>
          </p:cNvPr>
          <p:cNvSpPr txBox="1"/>
          <p:nvPr/>
        </p:nvSpPr>
        <p:spPr>
          <a:xfrm>
            <a:off x="0" y="5039927"/>
            <a:ext cx="18288000" cy="17408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5687"/>
              </a:lnSpc>
              <a:spcBef>
                <a:spcPct val="0"/>
              </a:spcBef>
            </a:pPr>
            <a:r>
              <a:rPr lang="ko-KR" altLang="en-US" sz="6000" b="1" dirty="0">
                <a:solidFill>
                  <a:srgbClr val="0F0F0F"/>
                </a:solidFill>
                <a:latin typeface="+mj-ea"/>
                <a:ea typeface="+mj-ea"/>
                <a:cs typeface="Cardo Bold"/>
                <a:sym typeface="Cardo Bold"/>
              </a:rPr>
              <a:t>슬롯머신 게임</a:t>
            </a:r>
            <a:endParaRPr lang="en-US" altLang="ko-KR" sz="6000" b="1" dirty="0">
              <a:solidFill>
                <a:srgbClr val="0F0F0F"/>
              </a:solidFill>
              <a:latin typeface="+mj-ea"/>
              <a:ea typeface="+mj-ea"/>
              <a:cs typeface="Cardo Bold"/>
              <a:sym typeface="Cardo 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949A1F-14DB-35D3-3BA9-E20AF33D2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>
            <a:extLst>
              <a:ext uri="{FF2B5EF4-FFF2-40B4-BE49-F238E27FC236}">
                <a16:creationId xmlns:a16="http://schemas.microsoft.com/office/drawing/2014/main" id="{8D9CA20F-68DC-776C-FB32-F4B5C299635F}"/>
              </a:ext>
            </a:extLst>
          </p:cNvPr>
          <p:cNvSpPr/>
          <p:nvPr/>
        </p:nvSpPr>
        <p:spPr>
          <a:xfrm>
            <a:off x="0" y="1917007"/>
            <a:ext cx="18288000" cy="0"/>
          </a:xfrm>
          <a:prstGeom prst="line">
            <a:avLst/>
          </a:prstGeom>
          <a:ln w="9525" cap="flat">
            <a:solidFill>
              <a:srgbClr val="0F0F0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96145915-EE7F-2FA9-612D-D4C21D523334}"/>
              </a:ext>
            </a:extLst>
          </p:cNvPr>
          <p:cNvSpPr txBox="1"/>
          <p:nvPr/>
        </p:nvSpPr>
        <p:spPr>
          <a:xfrm>
            <a:off x="8695693" y="5074201"/>
            <a:ext cx="10592841" cy="3563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ko-KR" altLang="en-US" sz="4000" b="1" dirty="0">
                <a:latin typeface="+mj-ea"/>
                <a:ea typeface="+mj-ea"/>
                <a:sym typeface="Source Han Sans KR Bold"/>
              </a:rPr>
              <a:t>게임 진행 화면</a:t>
            </a:r>
            <a:endParaRPr lang="en-US" sz="4000" b="1" dirty="0">
              <a:latin typeface="+mj-ea"/>
              <a:ea typeface="+mj-ea"/>
              <a:sym typeface="Source Han Sans KR Bold"/>
            </a:endParaRP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4055966B-76AC-02BB-1B18-F3DA84D3B8BA}"/>
              </a:ext>
            </a:extLst>
          </p:cNvPr>
          <p:cNvSpPr txBox="1"/>
          <p:nvPr/>
        </p:nvSpPr>
        <p:spPr>
          <a:xfrm>
            <a:off x="9600159" y="5478538"/>
            <a:ext cx="8687841" cy="33239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ko-KR" altLang="en-US" sz="3600" dirty="0" err="1">
                <a:solidFill>
                  <a:srgbClr val="0F0F0F"/>
                </a:solidFill>
                <a:latin typeface="+mn-ea"/>
                <a:cs typeface="ADLaM Display" panose="020F0502020204030204" pitchFamily="2" charset="0"/>
                <a:sym typeface="Source Han Sans KR"/>
              </a:rPr>
              <a:t>더블업</a:t>
            </a:r>
            <a:r>
              <a:rPr lang="ko-KR" altLang="en-US" sz="3600" dirty="0">
                <a:solidFill>
                  <a:srgbClr val="0F0F0F"/>
                </a:solidFill>
                <a:latin typeface="+mn-ea"/>
                <a:cs typeface="ADLaM Display" panose="020F0502020204030204" pitchFamily="2" charset="0"/>
                <a:sym typeface="Source Han Sans KR"/>
              </a:rPr>
              <a:t> 기능 추가를 통해</a:t>
            </a:r>
            <a:endParaRPr lang="en-US" altLang="ko-KR" sz="3600" dirty="0">
              <a:solidFill>
                <a:srgbClr val="0F0F0F"/>
              </a:solidFill>
              <a:latin typeface="+mn-ea"/>
              <a:cs typeface="ADLaM Display" panose="020F0502020204030204" pitchFamily="2" charset="0"/>
              <a:sym typeface="Source Han Sans KR"/>
            </a:endParaRPr>
          </a:p>
          <a:p>
            <a:pPr algn="ctr">
              <a:spcBef>
                <a:spcPct val="0"/>
              </a:spcBef>
            </a:pPr>
            <a:r>
              <a:rPr lang="ko-KR" altLang="en-US" sz="3600" dirty="0">
                <a:solidFill>
                  <a:srgbClr val="0F0F0F"/>
                </a:solidFill>
                <a:latin typeface="+mn-ea"/>
                <a:cs typeface="ADLaM Display" panose="020F0502020204030204" pitchFamily="2" charset="0"/>
                <a:sym typeface="Source Han Sans KR"/>
              </a:rPr>
              <a:t>성공 시 상금 </a:t>
            </a:r>
            <a:r>
              <a:rPr lang="en-US" altLang="ko-KR" sz="3600" dirty="0">
                <a:solidFill>
                  <a:srgbClr val="0F0F0F"/>
                </a:solidFill>
                <a:latin typeface="+mn-ea"/>
                <a:cs typeface="ADLaM Display" panose="020F0502020204030204" pitchFamily="2" charset="0"/>
                <a:sym typeface="Source Han Sans KR"/>
              </a:rPr>
              <a:t>2</a:t>
            </a:r>
            <a:r>
              <a:rPr lang="ko-KR" altLang="en-US" sz="3600" dirty="0">
                <a:solidFill>
                  <a:srgbClr val="0F0F0F"/>
                </a:solidFill>
                <a:latin typeface="+mn-ea"/>
                <a:cs typeface="ADLaM Display" panose="020F0502020204030204" pitchFamily="2" charset="0"/>
                <a:sym typeface="Source Han Sans KR"/>
              </a:rPr>
              <a:t>배 획득 가능</a:t>
            </a:r>
            <a:endParaRPr lang="en-US" altLang="ko-KR" sz="3600" dirty="0">
              <a:solidFill>
                <a:srgbClr val="0F0F0F"/>
              </a:solidFill>
              <a:latin typeface="+mn-ea"/>
              <a:cs typeface="ADLaM Display" panose="020F0502020204030204" pitchFamily="2" charset="0"/>
              <a:sym typeface="Source Han Sans KR"/>
            </a:endParaRPr>
          </a:p>
          <a:p>
            <a:pPr algn="ctr">
              <a:spcBef>
                <a:spcPct val="0"/>
              </a:spcBef>
            </a:pPr>
            <a:endParaRPr lang="en-US" altLang="ko-KR" sz="3600" dirty="0">
              <a:solidFill>
                <a:srgbClr val="0F0F0F"/>
              </a:solidFill>
              <a:latin typeface="+mn-ea"/>
              <a:cs typeface="ADLaM Display" panose="020F0502020204030204" pitchFamily="2" charset="0"/>
              <a:sym typeface="Source Han Sans KR"/>
            </a:endParaRPr>
          </a:p>
          <a:p>
            <a:pPr algn="ctr">
              <a:spcBef>
                <a:spcPct val="0"/>
              </a:spcBef>
            </a:pPr>
            <a:r>
              <a:rPr lang="ko-KR" altLang="en-US" sz="3600" dirty="0" err="1">
                <a:solidFill>
                  <a:srgbClr val="0F0F0F"/>
                </a:solidFill>
                <a:latin typeface="+mn-ea"/>
                <a:cs typeface="ADLaM Display" panose="020F0502020204030204" pitchFamily="2" charset="0"/>
                <a:sym typeface="Source Han Sans KR"/>
              </a:rPr>
              <a:t>더블업</a:t>
            </a:r>
            <a:r>
              <a:rPr lang="ko-KR" altLang="en-US" sz="3600" dirty="0">
                <a:solidFill>
                  <a:srgbClr val="0F0F0F"/>
                </a:solidFill>
                <a:latin typeface="+mn-ea"/>
                <a:cs typeface="ADLaM Display" panose="020F0502020204030204" pitchFamily="2" charset="0"/>
                <a:sym typeface="Source Han Sans KR"/>
              </a:rPr>
              <a:t> 실패 시 </a:t>
            </a:r>
            <a:r>
              <a:rPr lang="ko-KR" altLang="en-US" sz="3600" dirty="0" err="1">
                <a:solidFill>
                  <a:srgbClr val="0F0F0F"/>
                </a:solidFill>
                <a:latin typeface="+mn-ea"/>
                <a:cs typeface="ADLaM Display" panose="020F0502020204030204" pitchFamily="2" charset="0"/>
                <a:sym typeface="Source Han Sans KR"/>
              </a:rPr>
              <a:t>럭키</a:t>
            </a:r>
            <a:r>
              <a:rPr lang="ko-KR" altLang="en-US" sz="3600" dirty="0">
                <a:solidFill>
                  <a:srgbClr val="0F0F0F"/>
                </a:solidFill>
                <a:latin typeface="+mn-ea"/>
                <a:cs typeface="ADLaM Display" panose="020F0502020204030204" pitchFamily="2" charset="0"/>
                <a:sym typeface="Source Han Sans KR"/>
              </a:rPr>
              <a:t> 게이지 상승</a:t>
            </a:r>
            <a:endParaRPr lang="en-US" altLang="ko-KR" sz="3600" dirty="0">
              <a:solidFill>
                <a:srgbClr val="0F0F0F"/>
              </a:solidFill>
              <a:latin typeface="+mn-ea"/>
              <a:cs typeface="ADLaM Display" panose="020F0502020204030204" pitchFamily="2" charset="0"/>
              <a:sym typeface="Source Han Sans KR"/>
            </a:endParaRPr>
          </a:p>
          <a:p>
            <a:pPr algn="ctr">
              <a:spcBef>
                <a:spcPct val="0"/>
              </a:spcBef>
            </a:pPr>
            <a:r>
              <a:rPr lang="ko-KR" altLang="en-US" sz="3600" dirty="0" err="1">
                <a:solidFill>
                  <a:srgbClr val="0F0F0F"/>
                </a:solidFill>
                <a:latin typeface="+mn-ea"/>
                <a:cs typeface="ADLaM Display" panose="020F0502020204030204" pitchFamily="2" charset="0"/>
                <a:sym typeface="Source Han Sans KR"/>
              </a:rPr>
              <a:t>럭키</a:t>
            </a:r>
            <a:r>
              <a:rPr lang="ko-KR" altLang="en-US" sz="3600" dirty="0">
                <a:solidFill>
                  <a:srgbClr val="0F0F0F"/>
                </a:solidFill>
                <a:latin typeface="+mn-ea"/>
                <a:cs typeface="ADLaM Display" panose="020F0502020204030204" pitchFamily="2" charset="0"/>
                <a:sym typeface="Source Han Sans KR"/>
              </a:rPr>
              <a:t> 게이지 </a:t>
            </a:r>
            <a:r>
              <a:rPr lang="en-US" altLang="ko-KR" sz="3600" dirty="0">
                <a:solidFill>
                  <a:srgbClr val="0F0F0F"/>
                </a:solidFill>
                <a:latin typeface="+mn-ea"/>
                <a:cs typeface="ADLaM Display" panose="020F0502020204030204" pitchFamily="2" charset="0"/>
                <a:sym typeface="Source Han Sans KR"/>
              </a:rPr>
              <a:t>100% </a:t>
            </a:r>
            <a:r>
              <a:rPr lang="ko-KR" altLang="en-US" sz="3600" dirty="0">
                <a:solidFill>
                  <a:srgbClr val="0F0F0F"/>
                </a:solidFill>
                <a:latin typeface="+mn-ea"/>
                <a:cs typeface="ADLaM Display" panose="020F0502020204030204" pitchFamily="2" charset="0"/>
                <a:sym typeface="Source Han Sans KR"/>
              </a:rPr>
              <a:t>달성 시</a:t>
            </a:r>
            <a:endParaRPr lang="en-US" altLang="ko-KR" sz="3600" dirty="0">
              <a:solidFill>
                <a:srgbClr val="0F0F0F"/>
              </a:solidFill>
              <a:latin typeface="+mn-ea"/>
              <a:cs typeface="ADLaM Display" panose="020F0502020204030204" pitchFamily="2" charset="0"/>
              <a:sym typeface="Source Han Sans KR"/>
            </a:endParaRPr>
          </a:p>
          <a:p>
            <a:pPr algn="ctr">
              <a:spcBef>
                <a:spcPct val="0"/>
              </a:spcBef>
            </a:pPr>
            <a:r>
              <a:rPr lang="ko-KR" altLang="en-US" sz="3600" dirty="0">
                <a:solidFill>
                  <a:srgbClr val="0F0F0F"/>
                </a:solidFill>
                <a:latin typeface="+mn-ea"/>
                <a:cs typeface="ADLaM Display" panose="020F0502020204030204" pitchFamily="2" charset="0"/>
                <a:sym typeface="Source Han Sans KR"/>
              </a:rPr>
              <a:t>무조건 당첨이 되는 천장시스템 도입</a:t>
            </a:r>
            <a:endParaRPr lang="en-US" altLang="ko-KR" sz="3600" dirty="0">
              <a:solidFill>
                <a:srgbClr val="0F0F0F"/>
              </a:solidFill>
              <a:latin typeface="+mn-ea"/>
              <a:cs typeface="ADLaM Display" panose="020F0502020204030204" pitchFamily="2" charset="0"/>
              <a:sym typeface="Source Han Sans KR"/>
            </a:endParaRPr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id="{1ADD27DC-73FA-9AEA-6562-916040A7502B}"/>
              </a:ext>
            </a:extLst>
          </p:cNvPr>
          <p:cNvSpPr txBox="1"/>
          <p:nvPr/>
        </p:nvSpPr>
        <p:spPr>
          <a:xfrm>
            <a:off x="859803" y="499564"/>
            <a:ext cx="10592841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spcBef>
                <a:spcPct val="0"/>
              </a:spcBef>
            </a:pPr>
            <a:r>
              <a:rPr lang="ko-KR" altLang="en-US" sz="4000" b="1" dirty="0">
                <a:latin typeface="Cambria" panose="02040503050406030204" pitchFamily="18" charset="0"/>
                <a:sym typeface="Source Han Sans KR Bold"/>
              </a:rPr>
              <a:t>수정 소스</a:t>
            </a:r>
            <a:endParaRPr lang="en-US" altLang="ko-KR" sz="4000" b="1" dirty="0">
              <a:latin typeface="Cambria" panose="02040503050406030204" pitchFamily="18" charset="0"/>
              <a:sym typeface="Source Han Sans KR Bold"/>
            </a:endParaRPr>
          </a:p>
          <a:p>
            <a:pPr algn="l">
              <a:spcBef>
                <a:spcPct val="0"/>
              </a:spcBef>
            </a:pPr>
            <a:r>
              <a:rPr lang="en-US" sz="4000" b="1" dirty="0">
                <a:latin typeface="Cambria" panose="02040503050406030204" pitchFamily="18" charset="0"/>
                <a:ea typeface="Cambria" panose="02040503050406030204" pitchFamily="18" charset="0"/>
                <a:sym typeface="Source Han Sans KR Bold"/>
              </a:rPr>
              <a:t>02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6B742DB-09CE-64C8-42EB-F3B786C39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0800" y="3104856"/>
            <a:ext cx="7483488" cy="79571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FA6CF02-5DE9-D77B-11D9-F86A1A498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0800" y="2545343"/>
            <a:ext cx="6085250" cy="58587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5B7032F-99F1-6D74-06B1-48B81B6634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803" y="2542474"/>
            <a:ext cx="8836424" cy="7244958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6E784EA-9290-4FE0-2581-82E94746C205}"/>
              </a:ext>
            </a:extLst>
          </p:cNvPr>
          <p:cNvSpPr/>
          <p:nvPr/>
        </p:nvSpPr>
        <p:spPr>
          <a:xfrm>
            <a:off x="2743201" y="2781300"/>
            <a:ext cx="990600" cy="2939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59503AA-4F43-D2D9-C96C-F1200AD9C679}"/>
              </a:ext>
            </a:extLst>
          </p:cNvPr>
          <p:cNvSpPr/>
          <p:nvPr/>
        </p:nvSpPr>
        <p:spPr>
          <a:xfrm>
            <a:off x="4287414" y="6667499"/>
            <a:ext cx="3637385" cy="30480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625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90037-5B38-62BA-3B32-57E956F19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>
            <a:extLst>
              <a:ext uri="{FF2B5EF4-FFF2-40B4-BE49-F238E27FC236}">
                <a16:creationId xmlns:a16="http://schemas.microsoft.com/office/drawing/2014/main" id="{0F746EA8-C5BC-3C44-3649-0B7BD47A7E29}"/>
              </a:ext>
            </a:extLst>
          </p:cNvPr>
          <p:cNvSpPr/>
          <p:nvPr/>
        </p:nvSpPr>
        <p:spPr>
          <a:xfrm>
            <a:off x="0" y="1917007"/>
            <a:ext cx="18288000" cy="0"/>
          </a:xfrm>
          <a:prstGeom prst="line">
            <a:avLst/>
          </a:prstGeom>
          <a:ln w="9525" cap="flat">
            <a:solidFill>
              <a:srgbClr val="0F0F0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id="{820AA818-9B73-D41A-8E16-9E43AAD3FE9F}"/>
              </a:ext>
            </a:extLst>
          </p:cNvPr>
          <p:cNvSpPr txBox="1"/>
          <p:nvPr/>
        </p:nvSpPr>
        <p:spPr>
          <a:xfrm>
            <a:off x="859803" y="499564"/>
            <a:ext cx="10592841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spcBef>
                <a:spcPct val="0"/>
              </a:spcBef>
            </a:pPr>
            <a:r>
              <a:rPr lang="ko-KR" altLang="en-US" sz="4000" b="1" dirty="0">
                <a:latin typeface="Cambria" panose="02040503050406030204" pitchFamily="18" charset="0"/>
                <a:sym typeface="Source Han Sans KR Bold"/>
              </a:rPr>
              <a:t>수정 소스</a:t>
            </a:r>
            <a:endParaRPr lang="en-US" altLang="ko-KR" sz="4000" b="1" dirty="0">
              <a:latin typeface="Cambria" panose="02040503050406030204" pitchFamily="18" charset="0"/>
              <a:sym typeface="Source Han Sans KR Bold"/>
            </a:endParaRPr>
          </a:p>
          <a:p>
            <a:pPr algn="l">
              <a:spcBef>
                <a:spcPct val="0"/>
              </a:spcBef>
            </a:pPr>
            <a:r>
              <a:rPr lang="en-US" sz="4000" b="1" dirty="0">
                <a:latin typeface="Cambria" panose="02040503050406030204" pitchFamily="18" charset="0"/>
                <a:ea typeface="Cambria" panose="02040503050406030204" pitchFamily="18" charset="0"/>
                <a:sym typeface="Source Han Sans KR Bold"/>
              </a:rPr>
              <a:t>02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FD1ADE6-67B4-A5F7-FF05-BBAB7C575F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3976" y="1952482"/>
            <a:ext cx="8651338" cy="833764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6A5D67B-8A5E-208B-6853-590A513CE3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952482"/>
            <a:ext cx="7723376" cy="8334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584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5A786A-33AB-33BC-6E64-E02511FC0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8EE554E6-3249-99EA-B4C8-B93D4BDDFD6D}"/>
              </a:ext>
            </a:extLst>
          </p:cNvPr>
          <p:cNvSpPr txBox="1"/>
          <p:nvPr/>
        </p:nvSpPr>
        <p:spPr>
          <a:xfrm>
            <a:off x="0" y="4220684"/>
            <a:ext cx="18288000" cy="18456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5687"/>
              </a:lnSpc>
              <a:spcBef>
                <a:spcPct val="0"/>
              </a:spcBef>
            </a:pPr>
            <a:r>
              <a:rPr lang="en-US" altLang="ko-KR" sz="12000" b="1" dirty="0">
                <a:solidFill>
                  <a:srgbClr val="0F0F0F"/>
                </a:solidFill>
                <a:latin typeface="+mj-ea"/>
                <a:ea typeface="+mj-ea"/>
                <a:cs typeface="Cardo Bold"/>
                <a:sym typeface="Cardo Bold"/>
              </a:rPr>
              <a:t>THANK</a:t>
            </a:r>
            <a:r>
              <a:rPr lang="en-US" altLang="ko-KR" sz="11205" b="1" dirty="0">
                <a:solidFill>
                  <a:srgbClr val="0F0F0F"/>
                </a:solidFill>
                <a:latin typeface="+mj-ea"/>
                <a:ea typeface="+mj-ea"/>
                <a:cs typeface="Cardo Bold"/>
                <a:sym typeface="Cardo Bold"/>
              </a:rPr>
              <a:t> YOU</a:t>
            </a:r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C5DFA181-54CF-37EA-4ED9-76840B40A5E8}"/>
              </a:ext>
            </a:extLst>
          </p:cNvPr>
          <p:cNvSpPr/>
          <p:nvPr/>
        </p:nvSpPr>
        <p:spPr>
          <a:xfrm>
            <a:off x="2441064" y="1028700"/>
            <a:ext cx="15846936" cy="0"/>
          </a:xfrm>
          <a:prstGeom prst="line">
            <a:avLst/>
          </a:prstGeom>
          <a:ln w="9525" cap="flat">
            <a:solidFill>
              <a:srgbClr val="0F0F0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875A5D6A-BB6E-99B6-4848-E1937BB59C16}"/>
              </a:ext>
            </a:extLst>
          </p:cNvPr>
          <p:cNvSpPr/>
          <p:nvPr/>
        </p:nvSpPr>
        <p:spPr>
          <a:xfrm>
            <a:off x="0" y="9258300"/>
            <a:ext cx="14524905" cy="0"/>
          </a:xfrm>
          <a:prstGeom prst="line">
            <a:avLst/>
          </a:prstGeom>
          <a:ln w="9525" cap="flat">
            <a:solidFill>
              <a:srgbClr val="0F0F0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7397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/>
          <p:cNvSpPr/>
          <p:nvPr/>
        </p:nvSpPr>
        <p:spPr>
          <a:xfrm>
            <a:off x="0" y="1917007"/>
            <a:ext cx="18288000" cy="0"/>
          </a:xfrm>
          <a:prstGeom prst="line">
            <a:avLst/>
          </a:prstGeom>
          <a:ln w="9525" cap="flat">
            <a:solidFill>
              <a:srgbClr val="0F0F0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" name="TextBox 8"/>
          <p:cNvSpPr txBox="1"/>
          <p:nvPr/>
        </p:nvSpPr>
        <p:spPr>
          <a:xfrm>
            <a:off x="10134600" y="4860664"/>
            <a:ext cx="10592841" cy="3793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ko-KR" altLang="en-US" sz="4800" b="1" dirty="0">
                <a:latin typeface="Cambria" panose="02040503050406030204" pitchFamily="18" charset="0"/>
                <a:sym typeface="Source Han Sans KR Bold"/>
              </a:rPr>
              <a:t>기존 슬롯머신 게임 화면</a:t>
            </a:r>
            <a:endParaRPr lang="en-US" sz="4800" b="1" dirty="0">
              <a:latin typeface="Cambria" panose="02040503050406030204" pitchFamily="18" charset="0"/>
              <a:ea typeface="Cambria" panose="02040503050406030204" pitchFamily="18" charset="0"/>
              <a:sym typeface="Source Han Sans KR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9067800" y="5426336"/>
            <a:ext cx="8687841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ko-KR" altLang="en-US" sz="4000" dirty="0">
                <a:solidFill>
                  <a:srgbClr val="0F0F0F"/>
                </a:solidFill>
                <a:latin typeface="Cambria" panose="02040503050406030204" pitchFamily="18" charset="0"/>
                <a:cs typeface="ADLaM Display" panose="020F0502020204030204" pitchFamily="2" charset="0"/>
                <a:sym typeface="Source Han Sans KR"/>
              </a:rPr>
              <a:t>심플하고 있어야 할 기능들로</a:t>
            </a:r>
            <a:endParaRPr lang="en-US" altLang="ko-KR" sz="4000" dirty="0">
              <a:solidFill>
                <a:srgbClr val="0F0F0F"/>
              </a:solidFill>
              <a:latin typeface="Cambria" panose="02040503050406030204" pitchFamily="18" charset="0"/>
              <a:cs typeface="ADLaM Display" panose="020F0502020204030204" pitchFamily="2" charset="0"/>
              <a:sym typeface="Source Han Sans KR"/>
            </a:endParaRPr>
          </a:p>
          <a:p>
            <a:pPr algn="ctr">
              <a:spcBef>
                <a:spcPct val="0"/>
              </a:spcBef>
            </a:pPr>
            <a:r>
              <a:rPr lang="ko-KR" altLang="en-US" sz="4000" dirty="0">
                <a:solidFill>
                  <a:srgbClr val="0F0F0F"/>
                </a:solidFill>
                <a:latin typeface="Cambria" panose="02040503050406030204" pitchFamily="18" charset="0"/>
                <a:cs typeface="ADLaM Display" panose="020F0502020204030204" pitchFamily="2" charset="0"/>
                <a:sym typeface="Source Han Sans KR"/>
              </a:rPr>
              <a:t>잘 갖춰진</a:t>
            </a:r>
            <a:r>
              <a:rPr lang="en-US" altLang="ko-KR" sz="4000" dirty="0">
                <a:solidFill>
                  <a:srgbClr val="0F0F0F"/>
                </a:solidFill>
                <a:latin typeface="Cambria" panose="02040503050406030204" pitchFamily="18" charset="0"/>
                <a:ea typeface="Cambria" panose="02040503050406030204" pitchFamily="18" charset="0"/>
                <a:cs typeface="ADLaM Display" panose="020F0502020204030204" pitchFamily="2" charset="0"/>
                <a:sym typeface="Source Han Sans KR"/>
              </a:rPr>
              <a:t> </a:t>
            </a:r>
            <a:r>
              <a:rPr lang="ko-KR" altLang="en-US" sz="4000" dirty="0">
                <a:solidFill>
                  <a:srgbClr val="0F0F0F"/>
                </a:solidFill>
                <a:latin typeface="Cambria" panose="02040503050406030204" pitchFamily="18" charset="0"/>
                <a:cs typeface="ADLaM Display" panose="020F0502020204030204" pitchFamily="2" charset="0"/>
                <a:sym typeface="Source Han Sans KR"/>
              </a:rPr>
              <a:t>기본적인 슬롯머신 프로그램</a:t>
            </a:r>
            <a:endParaRPr lang="en-US" sz="4000" dirty="0">
              <a:solidFill>
                <a:srgbClr val="0F0F0F"/>
              </a:solidFill>
              <a:latin typeface="Cambria" panose="02040503050406030204" pitchFamily="18" charset="0"/>
              <a:ea typeface="Cambria" panose="02040503050406030204" pitchFamily="18" charset="0"/>
              <a:cs typeface="ADLaM Display" panose="020F0502020204030204" pitchFamily="2" charset="0"/>
              <a:sym typeface="Source Han Sans KR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615923A-9609-2B14-65E7-8D0930EB5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803" y="3713786"/>
            <a:ext cx="7726710" cy="4656207"/>
          </a:xfrm>
          <a:prstGeom prst="rect">
            <a:avLst/>
          </a:prstGeom>
        </p:spPr>
      </p:pic>
      <p:sp>
        <p:nvSpPr>
          <p:cNvPr id="17" name="TextBox 8">
            <a:extLst>
              <a:ext uri="{FF2B5EF4-FFF2-40B4-BE49-F238E27FC236}">
                <a16:creationId xmlns:a16="http://schemas.microsoft.com/office/drawing/2014/main" id="{150669F7-C753-B4FE-1526-92867ED80BC8}"/>
              </a:ext>
            </a:extLst>
          </p:cNvPr>
          <p:cNvSpPr txBox="1"/>
          <p:nvPr/>
        </p:nvSpPr>
        <p:spPr>
          <a:xfrm>
            <a:off x="859803" y="499564"/>
            <a:ext cx="10592841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spcBef>
                <a:spcPct val="0"/>
              </a:spcBef>
            </a:pPr>
            <a:r>
              <a:rPr lang="ko-KR" altLang="en-US" sz="4000" b="1" dirty="0">
                <a:latin typeface="Cambria" panose="02040503050406030204" pitchFamily="18" charset="0"/>
                <a:sym typeface="Source Han Sans KR Bold"/>
              </a:rPr>
              <a:t>기존 소스</a:t>
            </a:r>
            <a:endParaRPr lang="en-US" altLang="ko-KR" sz="4000" b="1" dirty="0">
              <a:latin typeface="Cambria" panose="02040503050406030204" pitchFamily="18" charset="0"/>
              <a:sym typeface="Source Han Sans KR Bold"/>
            </a:endParaRPr>
          </a:p>
          <a:p>
            <a:pPr algn="l">
              <a:spcBef>
                <a:spcPct val="0"/>
              </a:spcBef>
            </a:pPr>
            <a:r>
              <a:rPr lang="en-US" sz="4000" b="1" dirty="0">
                <a:latin typeface="Cambria" panose="02040503050406030204" pitchFamily="18" charset="0"/>
                <a:ea typeface="Cambria" panose="02040503050406030204" pitchFamily="18" charset="0"/>
                <a:sym typeface="Source Han Sans KR Bold"/>
              </a:rPr>
              <a:t>01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9E83EC-5A1C-55B7-161A-4EC1B4FD7A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>
            <a:extLst>
              <a:ext uri="{FF2B5EF4-FFF2-40B4-BE49-F238E27FC236}">
                <a16:creationId xmlns:a16="http://schemas.microsoft.com/office/drawing/2014/main" id="{7BB17E0F-B2AE-682B-9815-4AB65B73D525}"/>
              </a:ext>
            </a:extLst>
          </p:cNvPr>
          <p:cNvSpPr/>
          <p:nvPr/>
        </p:nvSpPr>
        <p:spPr>
          <a:xfrm>
            <a:off x="0" y="1917007"/>
            <a:ext cx="18288000" cy="0"/>
          </a:xfrm>
          <a:prstGeom prst="line">
            <a:avLst/>
          </a:prstGeom>
          <a:ln w="9525" cap="flat">
            <a:solidFill>
              <a:srgbClr val="0F0F0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id="{28F6288C-3EAE-AFCB-22EB-9B7596AD268D}"/>
              </a:ext>
            </a:extLst>
          </p:cNvPr>
          <p:cNvSpPr txBox="1"/>
          <p:nvPr/>
        </p:nvSpPr>
        <p:spPr>
          <a:xfrm>
            <a:off x="859803" y="499564"/>
            <a:ext cx="10592841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spcBef>
                <a:spcPct val="0"/>
              </a:spcBef>
            </a:pPr>
            <a:r>
              <a:rPr lang="ko-KR" altLang="en-US" sz="4000" b="1" dirty="0">
                <a:latin typeface="Cambria" panose="02040503050406030204" pitchFamily="18" charset="0"/>
                <a:sym typeface="Source Han Sans KR Bold"/>
              </a:rPr>
              <a:t>기존 소스</a:t>
            </a:r>
            <a:endParaRPr lang="en-US" altLang="ko-KR" sz="4000" b="1" dirty="0">
              <a:latin typeface="Cambria" panose="02040503050406030204" pitchFamily="18" charset="0"/>
              <a:sym typeface="Source Han Sans KR Bold"/>
            </a:endParaRPr>
          </a:p>
          <a:p>
            <a:pPr algn="l">
              <a:spcBef>
                <a:spcPct val="0"/>
              </a:spcBef>
            </a:pPr>
            <a:r>
              <a:rPr lang="en-US" sz="4000" b="1" dirty="0">
                <a:latin typeface="Cambria" panose="02040503050406030204" pitchFamily="18" charset="0"/>
                <a:ea typeface="Cambria" panose="02040503050406030204" pitchFamily="18" charset="0"/>
                <a:sym typeface="Source Han Sans KR Bold"/>
              </a:rPr>
              <a:t>01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669499E-2713-8EE0-C039-4684AB595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2247896"/>
            <a:ext cx="6477000" cy="780360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1176367-068B-84FC-CD19-E849D8724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5548" y="2247898"/>
            <a:ext cx="5952220" cy="780361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85D46A5E-482E-C0F5-EBD3-91D22109996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62723" y="2247900"/>
            <a:ext cx="5671001" cy="7803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307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B447A1-63AA-A744-E977-69C18D529C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>
            <a:extLst>
              <a:ext uri="{FF2B5EF4-FFF2-40B4-BE49-F238E27FC236}">
                <a16:creationId xmlns:a16="http://schemas.microsoft.com/office/drawing/2014/main" id="{418ACD5E-C9F7-73DD-CD19-FE2E6B2BE9F3}"/>
              </a:ext>
            </a:extLst>
          </p:cNvPr>
          <p:cNvSpPr/>
          <p:nvPr/>
        </p:nvSpPr>
        <p:spPr>
          <a:xfrm>
            <a:off x="0" y="1917007"/>
            <a:ext cx="18288000" cy="0"/>
          </a:xfrm>
          <a:prstGeom prst="line">
            <a:avLst/>
          </a:prstGeom>
          <a:ln w="9525" cap="flat">
            <a:solidFill>
              <a:srgbClr val="0F0F0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41DFE61A-77A4-649F-5F83-616F254F3407}"/>
              </a:ext>
            </a:extLst>
          </p:cNvPr>
          <p:cNvSpPr txBox="1"/>
          <p:nvPr/>
        </p:nvSpPr>
        <p:spPr>
          <a:xfrm>
            <a:off x="6781800" y="5685573"/>
            <a:ext cx="10592841" cy="3563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r">
              <a:lnSpc>
                <a:spcPts val="2520"/>
              </a:lnSpc>
              <a:spcBef>
                <a:spcPct val="0"/>
              </a:spcBef>
            </a:pPr>
            <a:r>
              <a:rPr lang="ko-KR" altLang="en-US" sz="4000" b="1" dirty="0">
                <a:latin typeface="+mj-ea"/>
                <a:ea typeface="+mj-ea"/>
                <a:sym typeface="Source Han Sans KR Bold"/>
              </a:rPr>
              <a:t>게임 </a:t>
            </a:r>
            <a:r>
              <a:rPr lang="ko-KR" altLang="en-US" sz="4000" b="1" dirty="0" err="1">
                <a:latin typeface="+mj-ea"/>
                <a:ea typeface="+mj-ea"/>
                <a:sym typeface="Source Han Sans KR Bold"/>
              </a:rPr>
              <a:t>실행시</a:t>
            </a:r>
            <a:r>
              <a:rPr lang="ko-KR" altLang="en-US" sz="4000" b="1" dirty="0">
                <a:latin typeface="+mj-ea"/>
                <a:ea typeface="+mj-ea"/>
                <a:sym typeface="Source Han Sans KR Bold"/>
              </a:rPr>
              <a:t> </a:t>
            </a:r>
            <a:r>
              <a:rPr lang="ko-KR" altLang="en-US" sz="4000" b="1" dirty="0" err="1">
                <a:latin typeface="+mj-ea"/>
                <a:ea typeface="+mj-ea"/>
                <a:sym typeface="Source Han Sans KR Bold"/>
              </a:rPr>
              <a:t>인트로</a:t>
            </a:r>
            <a:r>
              <a:rPr lang="ko-KR" altLang="en-US" sz="4000" b="1" dirty="0">
                <a:latin typeface="+mj-ea"/>
                <a:ea typeface="+mj-ea"/>
                <a:sym typeface="Source Han Sans KR Bold"/>
              </a:rPr>
              <a:t> 화면 추가</a:t>
            </a:r>
            <a:endParaRPr lang="en-US" sz="4000" b="1" dirty="0">
              <a:latin typeface="+mj-ea"/>
              <a:ea typeface="+mj-ea"/>
              <a:sym typeface="Source Han Sans KR Bold"/>
            </a:endParaRP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B8B2D821-41F0-7AF2-AFA2-4F930BE4AF90}"/>
              </a:ext>
            </a:extLst>
          </p:cNvPr>
          <p:cNvSpPr txBox="1"/>
          <p:nvPr/>
        </p:nvSpPr>
        <p:spPr>
          <a:xfrm>
            <a:off x="9600159" y="6079434"/>
            <a:ext cx="8687841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ko-KR" altLang="en-US" sz="3600" dirty="0">
                <a:solidFill>
                  <a:srgbClr val="0F0F0F"/>
                </a:solidFill>
                <a:latin typeface="+mn-ea"/>
                <a:cs typeface="ADLaM Display" panose="020F0502020204030204" pitchFamily="2" charset="0"/>
                <a:sym typeface="Source Han Sans KR"/>
              </a:rPr>
              <a:t>타이틀 문구와 로딩바가 추가된</a:t>
            </a:r>
            <a:endParaRPr lang="en-US" altLang="ko-KR" sz="3600" dirty="0">
              <a:solidFill>
                <a:srgbClr val="0F0F0F"/>
              </a:solidFill>
              <a:latin typeface="+mn-ea"/>
              <a:cs typeface="ADLaM Display" panose="020F0502020204030204" pitchFamily="2" charset="0"/>
              <a:sym typeface="Source Han Sans KR"/>
            </a:endParaRPr>
          </a:p>
          <a:p>
            <a:pPr algn="ctr">
              <a:spcBef>
                <a:spcPct val="0"/>
              </a:spcBef>
            </a:pPr>
            <a:r>
              <a:rPr lang="ko-KR" altLang="en-US" sz="3600" dirty="0" err="1">
                <a:solidFill>
                  <a:srgbClr val="0F0F0F"/>
                </a:solidFill>
                <a:latin typeface="+mn-ea"/>
                <a:cs typeface="ADLaM Display" panose="020F0502020204030204" pitchFamily="2" charset="0"/>
                <a:sym typeface="Source Han Sans KR"/>
              </a:rPr>
              <a:t>인트로</a:t>
            </a:r>
            <a:r>
              <a:rPr lang="ko-KR" altLang="en-US" sz="3600" dirty="0">
                <a:solidFill>
                  <a:srgbClr val="0F0F0F"/>
                </a:solidFill>
                <a:latin typeface="+mn-ea"/>
                <a:cs typeface="ADLaM Display" panose="020F0502020204030204" pitchFamily="2" charset="0"/>
                <a:sym typeface="Source Han Sans KR"/>
              </a:rPr>
              <a:t> 화면</a:t>
            </a:r>
            <a:endParaRPr lang="en-US" altLang="ko-KR" sz="3600" dirty="0">
              <a:solidFill>
                <a:srgbClr val="0F0F0F"/>
              </a:solidFill>
              <a:latin typeface="+mn-ea"/>
              <a:cs typeface="ADLaM Display" panose="020F0502020204030204" pitchFamily="2" charset="0"/>
              <a:sym typeface="Source Han Sans KR"/>
            </a:endParaRPr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id="{9AEDA794-CF79-8D49-8BD7-51313F855554}"/>
              </a:ext>
            </a:extLst>
          </p:cNvPr>
          <p:cNvSpPr txBox="1"/>
          <p:nvPr/>
        </p:nvSpPr>
        <p:spPr>
          <a:xfrm>
            <a:off x="859803" y="499564"/>
            <a:ext cx="10592841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spcBef>
                <a:spcPct val="0"/>
              </a:spcBef>
            </a:pPr>
            <a:r>
              <a:rPr lang="ko-KR" altLang="en-US" sz="4000" b="1" dirty="0">
                <a:latin typeface="Cambria" panose="02040503050406030204" pitchFamily="18" charset="0"/>
                <a:sym typeface="Source Han Sans KR Bold"/>
              </a:rPr>
              <a:t>수정 소스</a:t>
            </a:r>
            <a:endParaRPr lang="en-US" altLang="ko-KR" sz="4000" b="1" dirty="0">
              <a:latin typeface="Cambria" panose="02040503050406030204" pitchFamily="18" charset="0"/>
              <a:sym typeface="Source Han Sans KR Bold"/>
            </a:endParaRPr>
          </a:p>
          <a:p>
            <a:pPr algn="l">
              <a:spcBef>
                <a:spcPct val="0"/>
              </a:spcBef>
            </a:pPr>
            <a:r>
              <a:rPr lang="en-US" sz="4000" b="1" dirty="0">
                <a:latin typeface="Cambria" panose="02040503050406030204" pitchFamily="18" charset="0"/>
                <a:ea typeface="Cambria" panose="02040503050406030204" pitchFamily="18" charset="0"/>
                <a:sym typeface="Source Han Sans KR Bold"/>
              </a:rPr>
              <a:t>02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0B6850D-4758-3C29-1669-F2086CA94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84" y="3750807"/>
            <a:ext cx="9145276" cy="4582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1377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826367-0E4F-E04C-A854-9E63CC918F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>
            <a:extLst>
              <a:ext uri="{FF2B5EF4-FFF2-40B4-BE49-F238E27FC236}">
                <a16:creationId xmlns:a16="http://schemas.microsoft.com/office/drawing/2014/main" id="{AA649A39-3BA0-E50D-D4B3-54FCDA6A15F8}"/>
              </a:ext>
            </a:extLst>
          </p:cNvPr>
          <p:cNvSpPr/>
          <p:nvPr/>
        </p:nvSpPr>
        <p:spPr>
          <a:xfrm>
            <a:off x="0" y="1917007"/>
            <a:ext cx="18288000" cy="0"/>
          </a:xfrm>
          <a:prstGeom prst="line">
            <a:avLst/>
          </a:prstGeom>
          <a:ln w="9525" cap="flat">
            <a:solidFill>
              <a:srgbClr val="0F0F0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id="{CCA43283-718E-FF2F-D14E-1CA7AE963959}"/>
              </a:ext>
            </a:extLst>
          </p:cNvPr>
          <p:cNvSpPr txBox="1"/>
          <p:nvPr/>
        </p:nvSpPr>
        <p:spPr>
          <a:xfrm>
            <a:off x="859803" y="499564"/>
            <a:ext cx="10592841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spcBef>
                <a:spcPct val="0"/>
              </a:spcBef>
            </a:pPr>
            <a:r>
              <a:rPr lang="ko-KR" altLang="en-US" sz="4000" b="1" dirty="0">
                <a:latin typeface="Cambria" panose="02040503050406030204" pitchFamily="18" charset="0"/>
                <a:sym typeface="Source Han Sans KR Bold"/>
              </a:rPr>
              <a:t>수정 소스</a:t>
            </a:r>
            <a:endParaRPr lang="en-US" altLang="ko-KR" sz="4000" b="1" dirty="0">
              <a:latin typeface="Cambria" panose="02040503050406030204" pitchFamily="18" charset="0"/>
              <a:sym typeface="Source Han Sans KR Bold"/>
            </a:endParaRPr>
          </a:p>
          <a:p>
            <a:pPr algn="l">
              <a:spcBef>
                <a:spcPct val="0"/>
              </a:spcBef>
            </a:pPr>
            <a:r>
              <a:rPr lang="en-US" sz="4000" b="1" dirty="0">
                <a:latin typeface="Cambria" panose="02040503050406030204" pitchFamily="18" charset="0"/>
                <a:ea typeface="Cambria" panose="02040503050406030204" pitchFamily="18" charset="0"/>
                <a:sym typeface="Source Han Sans KR Bold"/>
              </a:rPr>
              <a:t>02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8C21190-727F-3A98-F7B8-BABB5844F5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155" y="3619500"/>
            <a:ext cx="11689690" cy="518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474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0B79C1-5612-54E1-23CD-A8D700832D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>
            <a:extLst>
              <a:ext uri="{FF2B5EF4-FFF2-40B4-BE49-F238E27FC236}">
                <a16:creationId xmlns:a16="http://schemas.microsoft.com/office/drawing/2014/main" id="{CB2D4740-4DBA-A270-8A29-8E01A93DD0E5}"/>
              </a:ext>
            </a:extLst>
          </p:cNvPr>
          <p:cNvSpPr/>
          <p:nvPr/>
        </p:nvSpPr>
        <p:spPr>
          <a:xfrm>
            <a:off x="0" y="1917007"/>
            <a:ext cx="18288000" cy="0"/>
          </a:xfrm>
          <a:prstGeom prst="line">
            <a:avLst/>
          </a:prstGeom>
          <a:ln w="9525" cap="flat">
            <a:solidFill>
              <a:srgbClr val="0F0F0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id="{5FFBBADF-B2FC-B203-4ECE-E59FF2B1827D}"/>
              </a:ext>
            </a:extLst>
          </p:cNvPr>
          <p:cNvSpPr txBox="1"/>
          <p:nvPr/>
        </p:nvSpPr>
        <p:spPr>
          <a:xfrm>
            <a:off x="859803" y="499564"/>
            <a:ext cx="10592841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spcBef>
                <a:spcPct val="0"/>
              </a:spcBef>
            </a:pPr>
            <a:r>
              <a:rPr lang="ko-KR" altLang="en-US" sz="4000" b="1" dirty="0">
                <a:latin typeface="Cambria" panose="02040503050406030204" pitchFamily="18" charset="0"/>
                <a:sym typeface="Source Han Sans KR Bold"/>
              </a:rPr>
              <a:t>수정 소스</a:t>
            </a:r>
            <a:endParaRPr lang="en-US" altLang="ko-KR" sz="4000" b="1" dirty="0">
              <a:latin typeface="Cambria" panose="02040503050406030204" pitchFamily="18" charset="0"/>
              <a:sym typeface="Source Han Sans KR Bold"/>
            </a:endParaRPr>
          </a:p>
          <a:p>
            <a:pPr algn="l">
              <a:spcBef>
                <a:spcPct val="0"/>
              </a:spcBef>
            </a:pPr>
            <a:r>
              <a:rPr lang="en-US" sz="4000" b="1" dirty="0">
                <a:latin typeface="Cambria" panose="02040503050406030204" pitchFamily="18" charset="0"/>
                <a:ea typeface="Cambria" panose="02040503050406030204" pitchFamily="18" charset="0"/>
                <a:sym typeface="Source Han Sans KR Bold"/>
              </a:rPr>
              <a:t>02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38AC9AD-CB50-5FFB-AD77-FCD69CD37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3600" y="1969233"/>
            <a:ext cx="6629400" cy="827116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084641C-5874-DBB1-E5E2-918D798011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526" y="1972078"/>
            <a:ext cx="7376474" cy="8271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3298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B041E6-9A03-AED6-13F7-411F072C4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>
            <a:extLst>
              <a:ext uri="{FF2B5EF4-FFF2-40B4-BE49-F238E27FC236}">
                <a16:creationId xmlns:a16="http://schemas.microsoft.com/office/drawing/2014/main" id="{06C3932A-72E7-F83D-C938-D6F2463E27FE}"/>
              </a:ext>
            </a:extLst>
          </p:cNvPr>
          <p:cNvSpPr/>
          <p:nvPr/>
        </p:nvSpPr>
        <p:spPr>
          <a:xfrm>
            <a:off x="0" y="1917007"/>
            <a:ext cx="18288000" cy="0"/>
          </a:xfrm>
          <a:prstGeom prst="line">
            <a:avLst/>
          </a:prstGeom>
          <a:ln w="9525" cap="flat">
            <a:solidFill>
              <a:srgbClr val="0F0F0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D8E9268E-3CF9-A287-72A3-6831170BB6B7}"/>
              </a:ext>
            </a:extLst>
          </p:cNvPr>
          <p:cNvSpPr txBox="1"/>
          <p:nvPr/>
        </p:nvSpPr>
        <p:spPr>
          <a:xfrm>
            <a:off x="8647658" y="5722548"/>
            <a:ext cx="10592841" cy="3563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ko-KR" altLang="en-US" sz="4000" b="1" dirty="0">
                <a:latin typeface="+mj-ea"/>
                <a:ea typeface="+mj-ea"/>
                <a:sym typeface="Source Han Sans KR Bold"/>
              </a:rPr>
              <a:t>게임 진행 화면</a:t>
            </a:r>
            <a:endParaRPr lang="en-US" sz="4000" b="1" dirty="0">
              <a:latin typeface="+mj-ea"/>
              <a:ea typeface="+mj-ea"/>
              <a:sym typeface="Source Han Sans KR Bold"/>
            </a:endParaRP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119D0EB6-264C-DA7A-5792-C7B2730EB482}"/>
              </a:ext>
            </a:extLst>
          </p:cNvPr>
          <p:cNvSpPr txBox="1"/>
          <p:nvPr/>
        </p:nvSpPr>
        <p:spPr>
          <a:xfrm>
            <a:off x="9600159" y="6188035"/>
            <a:ext cx="8687841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ko-KR" altLang="en-US" sz="3600" dirty="0">
                <a:solidFill>
                  <a:srgbClr val="0F0F0F"/>
                </a:solidFill>
                <a:latin typeface="+mn-ea"/>
                <a:cs typeface="ADLaM Display" panose="020F0502020204030204" pitchFamily="2" charset="0"/>
                <a:sym typeface="Source Han Sans KR"/>
              </a:rPr>
              <a:t>금액을 배팅하고 게임 진행 시</a:t>
            </a:r>
            <a:endParaRPr lang="en-US" altLang="ko-KR" sz="3600" dirty="0">
              <a:solidFill>
                <a:srgbClr val="0F0F0F"/>
              </a:solidFill>
              <a:latin typeface="+mn-ea"/>
              <a:cs typeface="ADLaM Display" panose="020F0502020204030204" pitchFamily="2" charset="0"/>
              <a:sym typeface="Source Han Sans KR"/>
            </a:endParaRPr>
          </a:p>
          <a:p>
            <a:pPr algn="ctr">
              <a:spcBef>
                <a:spcPct val="0"/>
              </a:spcBef>
            </a:pPr>
            <a:r>
              <a:rPr lang="ko-KR" altLang="en-US" sz="3600" dirty="0">
                <a:solidFill>
                  <a:srgbClr val="0F0F0F"/>
                </a:solidFill>
                <a:latin typeface="+mn-ea"/>
                <a:cs typeface="ADLaM Display" panose="020F0502020204030204" pitchFamily="2" charset="0"/>
                <a:sym typeface="Source Han Sans KR"/>
              </a:rPr>
              <a:t>상단에 정보가 출력되도록 기능 추가</a:t>
            </a:r>
            <a:endParaRPr lang="en-US" altLang="ko-KR" sz="3600" dirty="0">
              <a:solidFill>
                <a:srgbClr val="0F0F0F"/>
              </a:solidFill>
              <a:latin typeface="+mn-ea"/>
              <a:cs typeface="ADLaM Display" panose="020F0502020204030204" pitchFamily="2" charset="0"/>
              <a:sym typeface="Source Han Sans KR"/>
            </a:endParaRPr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id="{310FE844-C640-EC8E-060D-5FC9FBE1DB29}"/>
              </a:ext>
            </a:extLst>
          </p:cNvPr>
          <p:cNvSpPr txBox="1"/>
          <p:nvPr/>
        </p:nvSpPr>
        <p:spPr>
          <a:xfrm>
            <a:off x="859803" y="499564"/>
            <a:ext cx="10592841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spcBef>
                <a:spcPct val="0"/>
              </a:spcBef>
            </a:pPr>
            <a:r>
              <a:rPr lang="ko-KR" altLang="en-US" sz="4000" b="1" dirty="0">
                <a:latin typeface="Cambria" panose="02040503050406030204" pitchFamily="18" charset="0"/>
                <a:sym typeface="Source Han Sans KR Bold"/>
              </a:rPr>
              <a:t>수정 소스</a:t>
            </a:r>
            <a:endParaRPr lang="en-US" altLang="ko-KR" sz="4000" b="1" dirty="0">
              <a:latin typeface="Cambria" panose="02040503050406030204" pitchFamily="18" charset="0"/>
              <a:sym typeface="Source Han Sans KR Bold"/>
            </a:endParaRPr>
          </a:p>
          <a:p>
            <a:pPr algn="l">
              <a:spcBef>
                <a:spcPct val="0"/>
              </a:spcBef>
            </a:pPr>
            <a:r>
              <a:rPr lang="en-US" sz="4000" b="1" dirty="0">
                <a:latin typeface="Cambria" panose="02040503050406030204" pitchFamily="18" charset="0"/>
                <a:ea typeface="Cambria" panose="02040503050406030204" pitchFamily="18" charset="0"/>
                <a:sym typeface="Source Han Sans KR Bold"/>
              </a:rPr>
              <a:t>02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D49CE34D-4192-A725-392D-67FF1ED7B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803" y="2471708"/>
            <a:ext cx="8945748" cy="721431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A6F92CF5-36F0-2F05-DCF3-4CA88E9E8B7A}"/>
              </a:ext>
            </a:extLst>
          </p:cNvPr>
          <p:cNvSpPr/>
          <p:nvPr/>
        </p:nvSpPr>
        <p:spPr>
          <a:xfrm>
            <a:off x="879137" y="2705100"/>
            <a:ext cx="6893263" cy="304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8886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4060CB-C85B-04CC-5FE5-01D2E88EB0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>
            <a:extLst>
              <a:ext uri="{FF2B5EF4-FFF2-40B4-BE49-F238E27FC236}">
                <a16:creationId xmlns:a16="http://schemas.microsoft.com/office/drawing/2014/main" id="{D7A7666F-6C38-1B2A-3545-285865A7DC59}"/>
              </a:ext>
            </a:extLst>
          </p:cNvPr>
          <p:cNvSpPr/>
          <p:nvPr/>
        </p:nvSpPr>
        <p:spPr>
          <a:xfrm>
            <a:off x="0" y="1917007"/>
            <a:ext cx="18288000" cy="0"/>
          </a:xfrm>
          <a:prstGeom prst="line">
            <a:avLst/>
          </a:prstGeom>
          <a:ln w="9525" cap="flat">
            <a:solidFill>
              <a:srgbClr val="0F0F0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id="{EDE7B3F4-39CB-FE17-FD8A-1A0DF78A5A9E}"/>
              </a:ext>
            </a:extLst>
          </p:cNvPr>
          <p:cNvSpPr txBox="1"/>
          <p:nvPr/>
        </p:nvSpPr>
        <p:spPr>
          <a:xfrm>
            <a:off x="859803" y="499564"/>
            <a:ext cx="10592841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spcBef>
                <a:spcPct val="0"/>
              </a:spcBef>
            </a:pPr>
            <a:r>
              <a:rPr lang="ko-KR" altLang="en-US" sz="4000" b="1" dirty="0">
                <a:latin typeface="Cambria" panose="02040503050406030204" pitchFamily="18" charset="0"/>
                <a:sym typeface="Source Han Sans KR Bold"/>
              </a:rPr>
              <a:t>수정 소스</a:t>
            </a:r>
            <a:endParaRPr lang="en-US" altLang="ko-KR" sz="4000" b="1" dirty="0">
              <a:latin typeface="Cambria" panose="02040503050406030204" pitchFamily="18" charset="0"/>
              <a:sym typeface="Source Han Sans KR Bold"/>
            </a:endParaRPr>
          </a:p>
          <a:p>
            <a:pPr algn="l">
              <a:spcBef>
                <a:spcPct val="0"/>
              </a:spcBef>
            </a:pPr>
            <a:r>
              <a:rPr lang="en-US" sz="4000" b="1" dirty="0">
                <a:latin typeface="Cambria" panose="02040503050406030204" pitchFamily="18" charset="0"/>
                <a:ea typeface="Cambria" panose="02040503050406030204" pitchFamily="18" charset="0"/>
                <a:sym typeface="Source Han Sans KR Bold"/>
              </a:rPr>
              <a:t>02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1AEA0EA-A2B8-3146-6C80-8A8423F06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00" y="1943100"/>
            <a:ext cx="7239000" cy="83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809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EF2E13-970E-82A1-C12E-3DF552730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4">
            <a:extLst>
              <a:ext uri="{FF2B5EF4-FFF2-40B4-BE49-F238E27FC236}">
                <a16:creationId xmlns:a16="http://schemas.microsoft.com/office/drawing/2014/main" id="{A82EA11E-4276-409E-6826-22EF915B0860}"/>
              </a:ext>
            </a:extLst>
          </p:cNvPr>
          <p:cNvSpPr/>
          <p:nvPr/>
        </p:nvSpPr>
        <p:spPr>
          <a:xfrm>
            <a:off x="0" y="1917007"/>
            <a:ext cx="18288000" cy="0"/>
          </a:xfrm>
          <a:prstGeom prst="line">
            <a:avLst/>
          </a:prstGeom>
          <a:ln w="9525" cap="flat">
            <a:solidFill>
              <a:srgbClr val="0F0F0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08747BD-5EF7-B351-0AA8-02D33CFA2B30}"/>
              </a:ext>
            </a:extLst>
          </p:cNvPr>
          <p:cNvSpPr txBox="1"/>
          <p:nvPr/>
        </p:nvSpPr>
        <p:spPr>
          <a:xfrm>
            <a:off x="8647658" y="5722548"/>
            <a:ext cx="10592841" cy="35631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ko-KR" altLang="en-US" sz="4000" b="1" dirty="0">
                <a:latin typeface="+mj-ea"/>
                <a:ea typeface="+mj-ea"/>
                <a:sym typeface="Source Han Sans KR Bold"/>
              </a:rPr>
              <a:t>게임 진행 화면</a:t>
            </a:r>
            <a:endParaRPr lang="en-US" sz="4000" b="1" dirty="0">
              <a:latin typeface="+mj-ea"/>
              <a:ea typeface="+mj-ea"/>
              <a:sym typeface="Source Han Sans KR Bold"/>
            </a:endParaRPr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EA8BD159-261E-76BE-7E72-B8F36C2FE6FD}"/>
              </a:ext>
            </a:extLst>
          </p:cNvPr>
          <p:cNvSpPr txBox="1"/>
          <p:nvPr/>
        </p:nvSpPr>
        <p:spPr>
          <a:xfrm>
            <a:off x="9702854" y="6188035"/>
            <a:ext cx="8687841" cy="11079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spcBef>
                <a:spcPct val="0"/>
              </a:spcBef>
            </a:pPr>
            <a:r>
              <a:rPr lang="ko-KR" altLang="en-US" sz="3600" dirty="0" err="1">
                <a:solidFill>
                  <a:srgbClr val="0F0F0F"/>
                </a:solidFill>
                <a:latin typeface="+mn-ea"/>
                <a:cs typeface="ADLaM Display" panose="020F0502020204030204" pitchFamily="2" charset="0"/>
                <a:sym typeface="Source Han Sans KR"/>
              </a:rPr>
              <a:t>럭키</a:t>
            </a:r>
            <a:r>
              <a:rPr lang="ko-KR" altLang="en-US" sz="3600" dirty="0">
                <a:solidFill>
                  <a:srgbClr val="0F0F0F"/>
                </a:solidFill>
                <a:latin typeface="+mn-ea"/>
                <a:cs typeface="ADLaM Display" panose="020F0502020204030204" pitchFamily="2" charset="0"/>
                <a:sym typeface="Source Han Sans KR"/>
              </a:rPr>
              <a:t> 게이지 기능 추가를 통해</a:t>
            </a:r>
            <a:endParaRPr lang="en-US" altLang="ko-KR" sz="3600" dirty="0">
              <a:solidFill>
                <a:srgbClr val="0F0F0F"/>
              </a:solidFill>
              <a:latin typeface="+mn-ea"/>
              <a:cs typeface="ADLaM Display" panose="020F0502020204030204" pitchFamily="2" charset="0"/>
              <a:sym typeface="Source Han Sans KR"/>
            </a:endParaRPr>
          </a:p>
          <a:p>
            <a:pPr algn="ctr">
              <a:spcBef>
                <a:spcPct val="0"/>
              </a:spcBef>
            </a:pPr>
            <a:r>
              <a:rPr lang="ko-KR" altLang="en-US" sz="3600" dirty="0">
                <a:solidFill>
                  <a:srgbClr val="0F0F0F"/>
                </a:solidFill>
                <a:latin typeface="+mn-ea"/>
                <a:cs typeface="ADLaM Display" panose="020F0502020204030204" pitchFamily="2" charset="0"/>
                <a:sym typeface="Source Han Sans KR"/>
              </a:rPr>
              <a:t>성공 기회의 폭이 늘어남</a:t>
            </a:r>
            <a:endParaRPr lang="en-US" altLang="ko-KR" sz="3600" dirty="0">
              <a:solidFill>
                <a:srgbClr val="0F0F0F"/>
              </a:solidFill>
              <a:latin typeface="+mn-ea"/>
              <a:cs typeface="ADLaM Display" panose="020F0502020204030204" pitchFamily="2" charset="0"/>
              <a:sym typeface="Source Han Sans KR"/>
            </a:endParaRPr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id="{AD2DCD8B-DA37-2D4B-6D50-6E86EF340D88}"/>
              </a:ext>
            </a:extLst>
          </p:cNvPr>
          <p:cNvSpPr txBox="1"/>
          <p:nvPr/>
        </p:nvSpPr>
        <p:spPr>
          <a:xfrm>
            <a:off x="859803" y="499564"/>
            <a:ext cx="10592841" cy="12311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spcBef>
                <a:spcPct val="0"/>
              </a:spcBef>
            </a:pPr>
            <a:r>
              <a:rPr lang="ko-KR" altLang="en-US" sz="4000" b="1" dirty="0">
                <a:latin typeface="Cambria" panose="02040503050406030204" pitchFamily="18" charset="0"/>
                <a:sym typeface="Source Han Sans KR Bold"/>
              </a:rPr>
              <a:t>수정 소스</a:t>
            </a:r>
            <a:endParaRPr lang="en-US" altLang="ko-KR" sz="4000" b="1" dirty="0">
              <a:latin typeface="Cambria" panose="02040503050406030204" pitchFamily="18" charset="0"/>
              <a:sym typeface="Source Han Sans KR Bold"/>
            </a:endParaRPr>
          </a:p>
          <a:p>
            <a:pPr algn="l">
              <a:spcBef>
                <a:spcPct val="0"/>
              </a:spcBef>
            </a:pPr>
            <a:r>
              <a:rPr lang="en-US" sz="4000" b="1" dirty="0">
                <a:latin typeface="Cambria" panose="02040503050406030204" pitchFamily="18" charset="0"/>
                <a:ea typeface="Cambria" panose="02040503050406030204" pitchFamily="18" charset="0"/>
                <a:sym typeface="Source Han Sans KR Bold"/>
              </a:rPr>
              <a:t>02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6E9C62B-57EA-FAC4-6FCA-DA9D95FF0F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9803" y="2471708"/>
            <a:ext cx="8945748" cy="7214312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3A8919F-6398-327A-5CB5-418D9373F988}"/>
              </a:ext>
            </a:extLst>
          </p:cNvPr>
          <p:cNvSpPr/>
          <p:nvPr/>
        </p:nvSpPr>
        <p:spPr>
          <a:xfrm>
            <a:off x="4689137" y="8292384"/>
            <a:ext cx="4378663" cy="35631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6530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118</Words>
  <Application>Microsoft Office PowerPoint</Application>
  <PresentationFormat>사용자 지정</PresentationFormat>
  <Paragraphs>44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7" baseType="lpstr">
      <vt:lpstr>Calibri</vt:lpstr>
      <vt:lpstr>Cambria</vt:lpstr>
      <vt:lpstr>맑은 고딕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화이트 블랙 미니멀리스트 포트폴리오 프레젠테이션</dc:title>
  <cp:lastModifiedBy>민혁 조</cp:lastModifiedBy>
  <cp:revision>13</cp:revision>
  <dcterms:created xsi:type="dcterms:W3CDTF">2006-08-16T00:00:00Z</dcterms:created>
  <dcterms:modified xsi:type="dcterms:W3CDTF">2025-10-16T21:33:45Z</dcterms:modified>
  <dc:identifier>DAG19C2Bcaw</dc:identifier>
</cp:coreProperties>
</file>