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2" r:id="rId1"/>
    <p:sldMasterId id="2147483713" r:id="rId2"/>
    <p:sldMasterId id="2147483720" r:id="rId3"/>
    <p:sldMasterId id="2147483725" r:id="rId4"/>
    <p:sldMasterId id="2147483648" r:id="rId5"/>
  </p:sldMasterIdLst>
  <p:notesMasterIdLst>
    <p:notesMasterId r:id="rId30"/>
  </p:notesMasterIdLst>
  <p:sldIdLst>
    <p:sldId id="393" r:id="rId6"/>
    <p:sldId id="257" r:id="rId7"/>
    <p:sldId id="258" r:id="rId8"/>
    <p:sldId id="267" r:id="rId9"/>
    <p:sldId id="395" r:id="rId10"/>
    <p:sldId id="268" r:id="rId11"/>
    <p:sldId id="394" r:id="rId12"/>
    <p:sldId id="259" r:id="rId13"/>
    <p:sldId id="260" r:id="rId14"/>
    <p:sldId id="261" r:id="rId15"/>
    <p:sldId id="262" r:id="rId16"/>
    <p:sldId id="263" r:id="rId17"/>
    <p:sldId id="265" r:id="rId18"/>
    <p:sldId id="396" r:id="rId19"/>
    <p:sldId id="397" r:id="rId20"/>
    <p:sldId id="398" r:id="rId21"/>
    <p:sldId id="399" r:id="rId22"/>
    <p:sldId id="400" r:id="rId23"/>
    <p:sldId id="264" r:id="rId24"/>
    <p:sldId id="269" r:id="rId25"/>
    <p:sldId id="270" r:id="rId26"/>
    <p:sldId id="401" r:id="rId27"/>
    <p:sldId id="402" r:id="rId28"/>
    <p:sldId id="403" r:id="rId29"/>
  </p:sldIdLst>
  <p:sldSz cx="9144000" cy="5143500" type="screen16x9"/>
  <p:notesSz cx="9144000" cy="51435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E"/>
    <a:srgbClr val="8F9EC9"/>
    <a:srgbClr val="DAA8A2"/>
    <a:srgbClr val="000000"/>
    <a:srgbClr val="FFE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1314A4-51A4-DC42-9FA1-B83DC29C8ED2}" v="15" dt="2024-12-05T20:42:47.0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86438" autoAdjust="0"/>
  </p:normalViewPr>
  <p:slideViewPr>
    <p:cSldViewPr>
      <p:cViewPr varScale="1">
        <p:scale>
          <a:sx n="145" d="100"/>
          <a:sy n="145" d="100"/>
        </p:scale>
        <p:origin x="968" y="184"/>
      </p:cViewPr>
      <p:guideLst/>
    </p:cSldViewPr>
  </p:slideViewPr>
  <p:outlineViewPr>
    <p:cViewPr>
      <p:scale>
        <a:sx n="33" d="100"/>
        <a:sy n="33" d="100"/>
      </p:scale>
      <p:origin x="0" y="-17586"/>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 Double" userId="6ba82428-d763-4b08-a3e8-0c52463983bf" providerId="ADAL" clId="{9937EB51-B913-FD43-9F5A-F064ED4A8C5E}"/>
    <pc:docChg chg="custSel modSld">
      <pc:chgData name="Kit Double" userId="6ba82428-d763-4b08-a3e8-0c52463983bf" providerId="ADAL" clId="{9937EB51-B913-FD43-9F5A-F064ED4A8C5E}" dt="2024-12-05T03:40:44.152" v="18" actId="20577"/>
      <pc:docMkLst>
        <pc:docMk/>
      </pc:docMkLst>
      <pc:sldChg chg="modSp">
        <pc:chgData name="Kit Double" userId="6ba82428-d763-4b08-a3e8-0c52463983bf" providerId="ADAL" clId="{9937EB51-B913-FD43-9F5A-F064ED4A8C5E}" dt="2024-12-05T03:37:17.634" v="7" actId="20577"/>
        <pc:sldMkLst>
          <pc:docMk/>
          <pc:sldMk cId="2270073114" sldId="269"/>
        </pc:sldMkLst>
        <pc:spChg chg="mod">
          <ac:chgData name="Kit Double" userId="6ba82428-d763-4b08-a3e8-0c52463983bf" providerId="ADAL" clId="{9937EB51-B913-FD43-9F5A-F064ED4A8C5E}" dt="2024-12-05T03:37:17.634" v="7" actId="20577"/>
          <ac:spMkLst>
            <pc:docMk/>
            <pc:sldMk cId="2270073114" sldId="269"/>
            <ac:spMk id="3" creationId="{BED7850F-087A-8F93-9DEC-8ED7AC8888F9}"/>
          </ac:spMkLst>
        </pc:spChg>
      </pc:sldChg>
      <pc:sldChg chg="modSp">
        <pc:chgData name="Kit Double" userId="6ba82428-d763-4b08-a3e8-0c52463983bf" providerId="ADAL" clId="{9937EB51-B913-FD43-9F5A-F064ED4A8C5E}" dt="2024-12-05T03:40:44.152" v="18" actId="20577"/>
        <pc:sldMkLst>
          <pc:docMk/>
          <pc:sldMk cId="2092072067" sldId="402"/>
        </pc:sldMkLst>
        <pc:graphicFrameChg chg="mod modGraphic">
          <ac:chgData name="Kit Double" userId="6ba82428-d763-4b08-a3e8-0c52463983bf" providerId="ADAL" clId="{9937EB51-B913-FD43-9F5A-F064ED4A8C5E}" dt="2024-12-05T03:40:44.152" v="18" actId="20577"/>
          <ac:graphicFrameMkLst>
            <pc:docMk/>
            <pc:sldMk cId="2092072067" sldId="402"/>
            <ac:graphicFrameMk id="5" creationId="{9157126C-6C0F-15DF-0860-1CCC311F47CA}"/>
          </ac:graphicFrameMkLst>
        </pc:graphicFrameChg>
      </pc:sldChg>
    </pc:docChg>
  </pc:docChgLst>
  <pc:docChgLst>
    <pc:chgData name="Kit Double" userId="6ba82428-d763-4b08-a3e8-0c52463983bf" providerId="ADAL" clId="{211314A4-51A4-DC42-9FA1-B83DC29C8ED2}"/>
    <pc:docChg chg="modSld">
      <pc:chgData name="Kit Double" userId="6ba82428-d763-4b08-a3e8-0c52463983bf" providerId="ADAL" clId="{211314A4-51A4-DC42-9FA1-B83DC29C8ED2}" dt="2024-12-05T20:42:47.036" v="14" actId="20577"/>
      <pc:docMkLst>
        <pc:docMk/>
      </pc:docMkLst>
      <pc:sldChg chg="modSp mod">
        <pc:chgData name="Kit Double" userId="6ba82428-d763-4b08-a3e8-0c52463983bf" providerId="ADAL" clId="{211314A4-51A4-DC42-9FA1-B83DC29C8ED2}" dt="2024-12-05T20:42:47.036" v="14" actId="20577"/>
        <pc:sldMkLst>
          <pc:docMk/>
          <pc:sldMk cId="3166667999" sldId="258"/>
        </pc:sldMkLst>
        <pc:spChg chg="mod">
          <ac:chgData name="Kit Double" userId="6ba82428-d763-4b08-a3e8-0c52463983bf" providerId="ADAL" clId="{211314A4-51A4-DC42-9FA1-B83DC29C8ED2}" dt="2024-12-05T20:42:47.036" v="14" actId="20577"/>
          <ac:spMkLst>
            <pc:docMk/>
            <pc:sldMk cId="3166667999" sldId="258"/>
            <ac:spMk id="3" creationId="{D6D821EB-039C-D539-C294-4DD1D45F436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078B8-B991-449F-BF79-F11A1726961A}"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858021F9-6C84-4A2F-86D3-13D69830A266}">
      <dgm:prSet/>
      <dgm:spPr/>
      <dgm:t>
        <a:bodyPr/>
        <a:lstStyle/>
        <a:p>
          <a:r>
            <a:rPr lang="en-US"/>
            <a:t>“I am constantly aware of my thinking” </a:t>
          </a:r>
        </a:p>
      </dgm:t>
    </dgm:pt>
    <dgm:pt modelId="{D40C348A-29E5-4CFE-A6BF-2A68553EDE5C}" type="parTrans" cxnId="{20A1819D-9F18-4B94-B5B3-DCB5B6F5A7A5}">
      <dgm:prSet/>
      <dgm:spPr/>
      <dgm:t>
        <a:bodyPr/>
        <a:lstStyle/>
        <a:p>
          <a:endParaRPr lang="en-US"/>
        </a:p>
      </dgm:t>
    </dgm:pt>
    <dgm:pt modelId="{9A9316D5-AFC4-49E5-9668-2820405B6121}" type="sibTrans" cxnId="{20A1819D-9F18-4B94-B5B3-DCB5B6F5A7A5}">
      <dgm:prSet/>
      <dgm:spPr/>
      <dgm:t>
        <a:bodyPr/>
        <a:lstStyle/>
        <a:p>
          <a:endParaRPr lang="en-US"/>
        </a:p>
      </dgm:t>
    </dgm:pt>
    <dgm:pt modelId="{FD91143F-08A7-4458-8170-91A5A8BB8C8D}">
      <dgm:prSet/>
      <dgm:spPr/>
      <dgm:t>
        <a:bodyPr/>
        <a:lstStyle/>
        <a:p>
          <a:r>
            <a:rPr lang="en-US"/>
            <a:t>“I monitor my thoughts”</a:t>
          </a:r>
        </a:p>
      </dgm:t>
    </dgm:pt>
    <dgm:pt modelId="{6F3F97AB-6E17-4E4C-8885-44C7591DB85F}" type="parTrans" cxnId="{B1C38D50-BD43-45A6-9236-EE0B8E14B10C}">
      <dgm:prSet/>
      <dgm:spPr/>
      <dgm:t>
        <a:bodyPr/>
        <a:lstStyle/>
        <a:p>
          <a:endParaRPr lang="en-US"/>
        </a:p>
      </dgm:t>
    </dgm:pt>
    <dgm:pt modelId="{B2CF2980-44FA-4802-A9C4-BCF1720176C4}" type="sibTrans" cxnId="{B1C38D50-BD43-45A6-9236-EE0B8E14B10C}">
      <dgm:prSet/>
      <dgm:spPr/>
      <dgm:t>
        <a:bodyPr/>
        <a:lstStyle/>
        <a:p>
          <a:endParaRPr lang="en-US"/>
        </a:p>
      </dgm:t>
    </dgm:pt>
    <dgm:pt modelId="{01453DAE-7973-49C0-849D-A22E9A258D14}" type="pres">
      <dgm:prSet presAssocID="{7E2078B8-B991-449F-BF79-F11A1726961A}" presName="root" presStyleCnt="0">
        <dgm:presLayoutVars>
          <dgm:dir/>
          <dgm:resizeHandles val="exact"/>
        </dgm:presLayoutVars>
      </dgm:prSet>
      <dgm:spPr/>
    </dgm:pt>
    <dgm:pt modelId="{72458FC2-76A5-45FA-B6C9-48A26B11441A}" type="pres">
      <dgm:prSet presAssocID="{858021F9-6C84-4A2F-86D3-13D69830A266}" presName="compNode" presStyleCnt="0"/>
      <dgm:spPr/>
    </dgm:pt>
    <dgm:pt modelId="{A78837F5-4C11-442D-9562-85919C6CA582}" type="pres">
      <dgm:prSet presAssocID="{858021F9-6C84-4A2F-86D3-13D69830A2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21E0E5E4-8D23-4C4E-ABAB-F2FC84EA2E65}" type="pres">
      <dgm:prSet presAssocID="{858021F9-6C84-4A2F-86D3-13D69830A266}" presName="spaceRect" presStyleCnt="0"/>
      <dgm:spPr/>
    </dgm:pt>
    <dgm:pt modelId="{AD5F1091-91D7-4C8B-9269-F3D4E6DA59B0}" type="pres">
      <dgm:prSet presAssocID="{858021F9-6C84-4A2F-86D3-13D69830A266}" presName="textRect" presStyleLbl="revTx" presStyleIdx="0" presStyleCnt="2">
        <dgm:presLayoutVars>
          <dgm:chMax val="1"/>
          <dgm:chPref val="1"/>
        </dgm:presLayoutVars>
      </dgm:prSet>
      <dgm:spPr/>
    </dgm:pt>
    <dgm:pt modelId="{972E396B-2DF4-49E7-AACC-2B1B711F0B22}" type="pres">
      <dgm:prSet presAssocID="{9A9316D5-AFC4-49E5-9668-2820405B6121}" presName="sibTrans" presStyleCnt="0"/>
      <dgm:spPr/>
    </dgm:pt>
    <dgm:pt modelId="{7FB736F9-29F3-496B-9957-4E698A914326}" type="pres">
      <dgm:prSet presAssocID="{FD91143F-08A7-4458-8170-91A5A8BB8C8D}" presName="compNode" presStyleCnt="0"/>
      <dgm:spPr/>
    </dgm:pt>
    <dgm:pt modelId="{D5654680-F76C-41EC-89F5-79E3F8666C03}" type="pres">
      <dgm:prSet presAssocID="{FD91143F-08A7-4458-8170-91A5A8BB8C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ought bubble"/>
        </a:ext>
      </dgm:extLst>
    </dgm:pt>
    <dgm:pt modelId="{B1467E33-7870-469E-A952-DF8FE14D595A}" type="pres">
      <dgm:prSet presAssocID="{FD91143F-08A7-4458-8170-91A5A8BB8C8D}" presName="spaceRect" presStyleCnt="0"/>
      <dgm:spPr/>
    </dgm:pt>
    <dgm:pt modelId="{8D1C56A6-6396-4712-A4E7-322DFCD806B7}" type="pres">
      <dgm:prSet presAssocID="{FD91143F-08A7-4458-8170-91A5A8BB8C8D}" presName="textRect" presStyleLbl="revTx" presStyleIdx="1" presStyleCnt="2">
        <dgm:presLayoutVars>
          <dgm:chMax val="1"/>
          <dgm:chPref val="1"/>
        </dgm:presLayoutVars>
      </dgm:prSet>
      <dgm:spPr/>
    </dgm:pt>
  </dgm:ptLst>
  <dgm:cxnLst>
    <dgm:cxn modelId="{056AC142-D22B-4960-A746-2601D9FD6D3E}" type="presOf" srcId="{7E2078B8-B991-449F-BF79-F11A1726961A}" destId="{01453DAE-7973-49C0-849D-A22E9A258D14}" srcOrd="0" destOrd="0" presId="urn:microsoft.com/office/officeart/2018/2/layout/IconLabelList"/>
    <dgm:cxn modelId="{B1C38D50-BD43-45A6-9236-EE0B8E14B10C}" srcId="{7E2078B8-B991-449F-BF79-F11A1726961A}" destId="{FD91143F-08A7-4458-8170-91A5A8BB8C8D}" srcOrd="1" destOrd="0" parTransId="{6F3F97AB-6E17-4E4C-8885-44C7591DB85F}" sibTransId="{B2CF2980-44FA-4802-A9C4-BCF1720176C4}"/>
    <dgm:cxn modelId="{20A1819D-9F18-4B94-B5B3-DCB5B6F5A7A5}" srcId="{7E2078B8-B991-449F-BF79-F11A1726961A}" destId="{858021F9-6C84-4A2F-86D3-13D69830A266}" srcOrd="0" destOrd="0" parTransId="{D40C348A-29E5-4CFE-A6BF-2A68553EDE5C}" sibTransId="{9A9316D5-AFC4-49E5-9668-2820405B6121}"/>
    <dgm:cxn modelId="{697592A0-97B6-4305-BEAF-A2E020848AA4}" type="presOf" srcId="{858021F9-6C84-4A2F-86D3-13D69830A266}" destId="{AD5F1091-91D7-4C8B-9269-F3D4E6DA59B0}" srcOrd="0" destOrd="0" presId="urn:microsoft.com/office/officeart/2018/2/layout/IconLabelList"/>
    <dgm:cxn modelId="{492B07DB-156C-4183-9B5D-25BADCAE0034}" type="presOf" srcId="{FD91143F-08A7-4458-8170-91A5A8BB8C8D}" destId="{8D1C56A6-6396-4712-A4E7-322DFCD806B7}" srcOrd="0" destOrd="0" presId="urn:microsoft.com/office/officeart/2018/2/layout/IconLabelList"/>
    <dgm:cxn modelId="{6EADCBDF-DE16-421C-8B9F-92803A04B310}" type="presParOf" srcId="{01453DAE-7973-49C0-849D-A22E9A258D14}" destId="{72458FC2-76A5-45FA-B6C9-48A26B11441A}" srcOrd="0" destOrd="0" presId="urn:microsoft.com/office/officeart/2018/2/layout/IconLabelList"/>
    <dgm:cxn modelId="{3739179A-C87C-4BAF-A93F-5EB1292AE6D7}" type="presParOf" srcId="{72458FC2-76A5-45FA-B6C9-48A26B11441A}" destId="{A78837F5-4C11-442D-9562-85919C6CA582}" srcOrd="0" destOrd="0" presId="urn:microsoft.com/office/officeart/2018/2/layout/IconLabelList"/>
    <dgm:cxn modelId="{01CF4C7E-24F9-4638-8117-FBF46FBEFB26}" type="presParOf" srcId="{72458FC2-76A5-45FA-B6C9-48A26B11441A}" destId="{21E0E5E4-8D23-4C4E-ABAB-F2FC84EA2E65}" srcOrd="1" destOrd="0" presId="urn:microsoft.com/office/officeart/2018/2/layout/IconLabelList"/>
    <dgm:cxn modelId="{AC1210C4-1C24-4E57-99B5-1CE1AEA6055D}" type="presParOf" srcId="{72458FC2-76A5-45FA-B6C9-48A26B11441A}" destId="{AD5F1091-91D7-4C8B-9269-F3D4E6DA59B0}" srcOrd="2" destOrd="0" presId="urn:microsoft.com/office/officeart/2018/2/layout/IconLabelList"/>
    <dgm:cxn modelId="{B27C0033-E4BC-450A-8A90-CB65E7AF2295}" type="presParOf" srcId="{01453DAE-7973-49C0-849D-A22E9A258D14}" destId="{972E396B-2DF4-49E7-AACC-2B1B711F0B22}" srcOrd="1" destOrd="0" presId="urn:microsoft.com/office/officeart/2018/2/layout/IconLabelList"/>
    <dgm:cxn modelId="{31625164-157C-423D-877C-FAB9AF5E4FB9}" type="presParOf" srcId="{01453DAE-7973-49C0-849D-A22E9A258D14}" destId="{7FB736F9-29F3-496B-9957-4E698A914326}" srcOrd="2" destOrd="0" presId="urn:microsoft.com/office/officeart/2018/2/layout/IconLabelList"/>
    <dgm:cxn modelId="{F70D0B6A-A6CF-4233-AC32-12FE7D45140A}" type="presParOf" srcId="{7FB736F9-29F3-496B-9957-4E698A914326}" destId="{D5654680-F76C-41EC-89F5-79E3F8666C03}" srcOrd="0" destOrd="0" presId="urn:microsoft.com/office/officeart/2018/2/layout/IconLabelList"/>
    <dgm:cxn modelId="{9A58AF20-2405-44A9-9FE2-F87EFD0D0A12}" type="presParOf" srcId="{7FB736F9-29F3-496B-9957-4E698A914326}" destId="{B1467E33-7870-469E-A952-DF8FE14D595A}" srcOrd="1" destOrd="0" presId="urn:microsoft.com/office/officeart/2018/2/layout/IconLabelList"/>
    <dgm:cxn modelId="{72E06E65-5C30-4B55-A080-3032513C24DA}" type="presParOf" srcId="{7FB736F9-29F3-496B-9957-4E698A914326}" destId="{8D1C56A6-6396-4712-A4E7-322DFCD806B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64688D-C02D-4717-8433-C86AD1694331}"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A466951-F9E8-4120-A437-6EE8A4EDA55C}">
      <dgm:prSet/>
      <dgm:spPr/>
      <dgm:t>
        <a:bodyPr/>
        <a:lstStyle/>
        <a:p>
          <a:r>
            <a:rPr lang="en-US"/>
            <a:t>Operationally and conceptually, metacognition is hard to pin down</a:t>
          </a:r>
        </a:p>
      </dgm:t>
    </dgm:pt>
    <dgm:pt modelId="{AFA8E929-5F1C-4BE0-99E4-CBFCE6E1DCEA}" type="parTrans" cxnId="{F05016C8-08C7-43B0-99FA-9D79660593D6}">
      <dgm:prSet/>
      <dgm:spPr/>
      <dgm:t>
        <a:bodyPr/>
        <a:lstStyle/>
        <a:p>
          <a:endParaRPr lang="en-US"/>
        </a:p>
      </dgm:t>
    </dgm:pt>
    <dgm:pt modelId="{6B1F6036-C94F-4426-9E11-D07B1D37EC44}" type="sibTrans" cxnId="{F05016C8-08C7-43B0-99FA-9D79660593D6}">
      <dgm:prSet/>
      <dgm:spPr/>
      <dgm:t>
        <a:bodyPr/>
        <a:lstStyle/>
        <a:p>
          <a:endParaRPr lang="en-US"/>
        </a:p>
      </dgm:t>
    </dgm:pt>
    <dgm:pt modelId="{5867BF94-A601-441A-8BF6-A91C76C7E8C7}">
      <dgm:prSet/>
      <dgm:spPr/>
      <dgm:t>
        <a:bodyPr/>
        <a:lstStyle/>
        <a:p>
          <a:r>
            <a:rPr lang="en-US" dirty="0"/>
            <a:t>But if our measures </a:t>
          </a:r>
          <a:r>
            <a:rPr lang="en-AU" dirty="0"/>
            <a:t>have </a:t>
          </a:r>
          <a:r>
            <a:rPr lang="en-US" dirty="0"/>
            <a:t>no relationship with each other, we have little hope of an integrated approach to studying metacognition</a:t>
          </a:r>
          <a:r>
            <a:rPr lang="en-AU" dirty="0"/>
            <a:t> </a:t>
          </a:r>
          <a:endParaRPr lang="en-US" dirty="0"/>
        </a:p>
      </dgm:t>
    </dgm:pt>
    <dgm:pt modelId="{72068C7F-7D4B-4B27-B11D-22F1429ACCE4}" type="parTrans" cxnId="{8B3D543D-2839-4844-A0FE-2EF2BECA7A10}">
      <dgm:prSet/>
      <dgm:spPr/>
      <dgm:t>
        <a:bodyPr/>
        <a:lstStyle/>
        <a:p>
          <a:endParaRPr lang="en-US"/>
        </a:p>
      </dgm:t>
    </dgm:pt>
    <dgm:pt modelId="{EE735ADD-BC32-445C-9773-26F8295A9727}" type="sibTrans" cxnId="{8B3D543D-2839-4844-A0FE-2EF2BECA7A10}">
      <dgm:prSet/>
      <dgm:spPr/>
      <dgm:t>
        <a:bodyPr/>
        <a:lstStyle/>
        <a:p>
          <a:endParaRPr lang="en-US"/>
        </a:p>
      </dgm:t>
    </dgm:pt>
    <dgm:pt modelId="{1DAF78F0-E1C6-44EC-AF35-A82D4366677C}">
      <dgm:prSet/>
      <dgm:spPr/>
      <dgm:t>
        <a:bodyPr/>
        <a:lstStyle/>
        <a:p>
          <a:r>
            <a:rPr lang="en-US" dirty="0"/>
            <a:t>We need better measurement methods that maintain scientific rigor without oversimplifying this complex concept.</a:t>
          </a:r>
          <a:r>
            <a:rPr lang="en-AU" dirty="0"/>
            <a:t> </a:t>
          </a:r>
          <a:endParaRPr lang="en-US" dirty="0"/>
        </a:p>
      </dgm:t>
    </dgm:pt>
    <dgm:pt modelId="{88CB3FF5-2A7F-4E9A-8ADA-68DFAC7D26C7}" type="parTrans" cxnId="{F3A28F8A-95C9-442C-9097-901DBC86306A}">
      <dgm:prSet/>
      <dgm:spPr/>
      <dgm:t>
        <a:bodyPr/>
        <a:lstStyle/>
        <a:p>
          <a:endParaRPr lang="en-US"/>
        </a:p>
      </dgm:t>
    </dgm:pt>
    <dgm:pt modelId="{A03DFB69-9C78-43C4-AD60-065A5DA9C84A}" type="sibTrans" cxnId="{F3A28F8A-95C9-442C-9097-901DBC86306A}">
      <dgm:prSet/>
      <dgm:spPr/>
      <dgm:t>
        <a:bodyPr/>
        <a:lstStyle/>
        <a:p>
          <a:endParaRPr lang="en-US"/>
        </a:p>
      </dgm:t>
    </dgm:pt>
    <dgm:pt modelId="{95A87E7B-98CB-46CC-9921-7EEB03FE9D20}" type="pres">
      <dgm:prSet presAssocID="{FD64688D-C02D-4717-8433-C86AD1694331}" presName="root" presStyleCnt="0">
        <dgm:presLayoutVars>
          <dgm:dir/>
          <dgm:resizeHandles val="exact"/>
        </dgm:presLayoutVars>
      </dgm:prSet>
      <dgm:spPr/>
    </dgm:pt>
    <dgm:pt modelId="{BB1045C7-F974-4405-86BA-129D0611613D}" type="pres">
      <dgm:prSet presAssocID="{CA466951-F9E8-4120-A437-6EE8A4EDA55C}" presName="compNode" presStyleCnt="0"/>
      <dgm:spPr/>
    </dgm:pt>
    <dgm:pt modelId="{EA0166F7-E979-4496-847B-11D2D95BD05D}" type="pres">
      <dgm:prSet presAssocID="{CA466951-F9E8-4120-A437-6EE8A4EDA5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36FBB2C8-7856-41E1-B601-C30A0AFE2447}" type="pres">
      <dgm:prSet presAssocID="{CA466951-F9E8-4120-A437-6EE8A4EDA55C}" presName="spaceRect" presStyleCnt="0"/>
      <dgm:spPr/>
    </dgm:pt>
    <dgm:pt modelId="{7F1B8F4E-3954-44BA-9D9D-331462CAB383}" type="pres">
      <dgm:prSet presAssocID="{CA466951-F9E8-4120-A437-6EE8A4EDA55C}" presName="textRect" presStyleLbl="revTx" presStyleIdx="0" presStyleCnt="3">
        <dgm:presLayoutVars>
          <dgm:chMax val="1"/>
          <dgm:chPref val="1"/>
        </dgm:presLayoutVars>
      </dgm:prSet>
      <dgm:spPr/>
    </dgm:pt>
    <dgm:pt modelId="{C8250137-426E-4E60-AC0D-C8826A3246C4}" type="pres">
      <dgm:prSet presAssocID="{6B1F6036-C94F-4426-9E11-D07B1D37EC44}" presName="sibTrans" presStyleCnt="0"/>
      <dgm:spPr/>
    </dgm:pt>
    <dgm:pt modelId="{CB03C310-6E2B-430E-9595-321984200C2A}" type="pres">
      <dgm:prSet presAssocID="{5867BF94-A601-441A-8BF6-A91C76C7E8C7}" presName="compNode" presStyleCnt="0"/>
      <dgm:spPr/>
    </dgm:pt>
    <dgm:pt modelId="{A8ABBBD6-C2F7-4ED5-AE8B-C38BC767B53C}" type="pres">
      <dgm:prSet presAssocID="{5867BF94-A601-441A-8BF6-A91C76C7E8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1E09C605-5F0D-4363-9BB3-AB746FFE2C0D}" type="pres">
      <dgm:prSet presAssocID="{5867BF94-A601-441A-8BF6-A91C76C7E8C7}" presName="spaceRect" presStyleCnt="0"/>
      <dgm:spPr/>
    </dgm:pt>
    <dgm:pt modelId="{F63D6A7C-588A-41BD-B3CD-90D8FBCE8373}" type="pres">
      <dgm:prSet presAssocID="{5867BF94-A601-441A-8BF6-A91C76C7E8C7}" presName="textRect" presStyleLbl="revTx" presStyleIdx="1" presStyleCnt="3">
        <dgm:presLayoutVars>
          <dgm:chMax val="1"/>
          <dgm:chPref val="1"/>
        </dgm:presLayoutVars>
      </dgm:prSet>
      <dgm:spPr/>
    </dgm:pt>
    <dgm:pt modelId="{41DE6A5E-7D3F-472F-8EB4-DEB45ED2BB89}" type="pres">
      <dgm:prSet presAssocID="{EE735ADD-BC32-445C-9773-26F8295A9727}" presName="sibTrans" presStyleCnt="0"/>
      <dgm:spPr/>
    </dgm:pt>
    <dgm:pt modelId="{56B38B08-5C92-4902-BD0A-6DABDC2461D0}" type="pres">
      <dgm:prSet presAssocID="{1DAF78F0-E1C6-44EC-AF35-A82D4366677C}" presName="compNode" presStyleCnt="0"/>
      <dgm:spPr/>
    </dgm:pt>
    <dgm:pt modelId="{FC46050C-50A1-4EB4-8DF0-4FFC5D0D429D}" type="pres">
      <dgm:prSet presAssocID="{1DAF78F0-E1C6-44EC-AF35-A82D436667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277AB063-66E9-4689-8275-4372163799C3}" type="pres">
      <dgm:prSet presAssocID="{1DAF78F0-E1C6-44EC-AF35-A82D4366677C}" presName="spaceRect" presStyleCnt="0"/>
      <dgm:spPr/>
    </dgm:pt>
    <dgm:pt modelId="{91D1A8A6-E591-437E-A7D6-BD4515098BAE}" type="pres">
      <dgm:prSet presAssocID="{1DAF78F0-E1C6-44EC-AF35-A82D4366677C}" presName="textRect" presStyleLbl="revTx" presStyleIdx="2" presStyleCnt="3">
        <dgm:presLayoutVars>
          <dgm:chMax val="1"/>
          <dgm:chPref val="1"/>
        </dgm:presLayoutVars>
      </dgm:prSet>
      <dgm:spPr/>
    </dgm:pt>
  </dgm:ptLst>
  <dgm:cxnLst>
    <dgm:cxn modelId="{8B3D543D-2839-4844-A0FE-2EF2BECA7A10}" srcId="{FD64688D-C02D-4717-8433-C86AD1694331}" destId="{5867BF94-A601-441A-8BF6-A91C76C7E8C7}" srcOrd="1" destOrd="0" parTransId="{72068C7F-7D4B-4B27-B11D-22F1429ACCE4}" sibTransId="{EE735ADD-BC32-445C-9773-26F8295A9727}"/>
    <dgm:cxn modelId="{2250E36B-63F3-4986-9252-06B408B7456F}" type="presOf" srcId="{CA466951-F9E8-4120-A437-6EE8A4EDA55C}" destId="{7F1B8F4E-3954-44BA-9D9D-331462CAB383}" srcOrd="0" destOrd="0" presId="urn:microsoft.com/office/officeart/2018/2/layout/IconLabelList"/>
    <dgm:cxn modelId="{0BE78184-B450-4200-AC92-E0A5F324FCA5}" type="presOf" srcId="{5867BF94-A601-441A-8BF6-A91C76C7E8C7}" destId="{F63D6A7C-588A-41BD-B3CD-90D8FBCE8373}" srcOrd="0" destOrd="0" presId="urn:microsoft.com/office/officeart/2018/2/layout/IconLabelList"/>
    <dgm:cxn modelId="{F3A28F8A-95C9-442C-9097-901DBC86306A}" srcId="{FD64688D-C02D-4717-8433-C86AD1694331}" destId="{1DAF78F0-E1C6-44EC-AF35-A82D4366677C}" srcOrd="2" destOrd="0" parTransId="{88CB3FF5-2A7F-4E9A-8ADA-68DFAC7D26C7}" sibTransId="{A03DFB69-9C78-43C4-AD60-065A5DA9C84A}"/>
    <dgm:cxn modelId="{012BD39D-22EE-4E03-91BC-C6E04881281A}" type="presOf" srcId="{1DAF78F0-E1C6-44EC-AF35-A82D4366677C}" destId="{91D1A8A6-E591-437E-A7D6-BD4515098BAE}" srcOrd="0" destOrd="0" presId="urn:microsoft.com/office/officeart/2018/2/layout/IconLabelList"/>
    <dgm:cxn modelId="{F05016C8-08C7-43B0-99FA-9D79660593D6}" srcId="{FD64688D-C02D-4717-8433-C86AD1694331}" destId="{CA466951-F9E8-4120-A437-6EE8A4EDA55C}" srcOrd="0" destOrd="0" parTransId="{AFA8E929-5F1C-4BE0-99E4-CBFCE6E1DCEA}" sibTransId="{6B1F6036-C94F-4426-9E11-D07B1D37EC44}"/>
    <dgm:cxn modelId="{7B9DA9CE-332A-4060-B346-14265AC2C7E2}" type="presOf" srcId="{FD64688D-C02D-4717-8433-C86AD1694331}" destId="{95A87E7B-98CB-46CC-9921-7EEB03FE9D20}" srcOrd="0" destOrd="0" presId="urn:microsoft.com/office/officeart/2018/2/layout/IconLabelList"/>
    <dgm:cxn modelId="{727E92FF-1346-46AC-8D6D-3442E6F3CBB8}" type="presParOf" srcId="{95A87E7B-98CB-46CC-9921-7EEB03FE9D20}" destId="{BB1045C7-F974-4405-86BA-129D0611613D}" srcOrd="0" destOrd="0" presId="urn:microsoft.com/office/officeart/2018/2/layout/IconLabelList"/>
    <dgm:cxn modelId="{A7139389-95E8-4402-AC89-B7E2F4F5F245}" type="presParOf" srcId="{BB1045C7-F974-4405-86BA-129D0611613D}" destId="{EA0166F7-E979-4496-847B-11D2D95BD05D}" srcOrd="0" destOrd="0" presId="urn:microsoft.com/office/officeart/2018/2/layout/IconLabelList"/>
    <dgm:cxn modelId="{7E63008A-504F-419B-A127-8738EC88B491}" type="presParOf" srcId="{BB1045C7-F974-4405-86BA-129D0611613D}" destId="{36FBB2C8-7856-41E1-B601-C30A0AFE2447}" srcOrd="1" destOrd="0" presId="urn:microsoft.com/office/officeart/2018/2/layout/IconLabelList"/>
    <dgm:cxn modelId="{9BE78836-2ECB-4BD7-86EC-8229A88053A1}" type="presParOf" srcId="{BB1045C7-F974-4405-86BA-129D0611613D}" destId="{7F1B8F4E-3954-44BA-9D9D-331462CAB383}" srcOrd="2" destOrd="0" presId="urn:microsoft.com/office/officeart/2018/2/layout/IconLabelList"/>
    <dgm:cxn modelId="{89191804-6062-4554-8800-271F765FE43B}" type="presParOf" srcId="{95A87E7B-98CB-46CC-9921-7EEB03FE9D20}" destId="{C8250137-426E-4E60-AC0D-C8826A3246C4}" srcOrd="1" destOrd="0" presId="urn:microsoft.com/office/officeart/2018/2/layout/IconLabelList"/>
    <dgm:cxn modelId="{38872DE2-3F87-4EE9-A863-ABDA3BC76DF3}" type="presParOf" srcId="{95A87E7B-98CB-46CC-9921-7EEB03FE9D20}" destId="{CB03C310-6E2B-430E-9595-321984200C2A}" srcOrd="2" destOrd="0" presId="urn:microsoft.com/office/officeart/2018/2/layout/IconLabelList"/>
    <dgm:cxn modelId="{29990BC8-C7A3-473D-859C-DF593399FB16}" type="presParOf" srcId="{CB03C310-6E2B-430E-9595-321984200C2A}" destId="{A8ABBBD6-C2F7-4ED5-AE8B-C38BC767B53C}" srcOrd="0" destOrd="0" presId="urn:microsoft.com/office/officeart/2018/2/layout/IconLabelList"/>
    <dgm:cxn modelId="{F4A89155-2170-4539-BCAA-254969CB8BBD}" type="presParOf" srcId="{CB03C310-6E2B-430E-9595-321984200C2A}" destId="{1E09C605-5F0D-4363-9BB3-AB746FFE2C0D}" srcOrd="1" destOrd="0" presId="urn:microsoft.com/office/officeart/2018/2/layout/IconLabelList"/>
    <dgm:cxn modelId="{82F82858-E954-42C2-B366-CA1971A9F2A7}" type="presParOf" srcId="{CB03C310-6E2B-430E-9595-321984200C2A}" destId="{F63D6A7C-588A-41BD-B3CD-90D8FBCE8373}" srcOrd="2" destOrd="0" presId="urn:microsoft.com/office/officeart/2018/2/layout/IconLabelList"/>
    <dgm:cxn modelId="{F81499C6-0FF9-4223-AA67-49C2798FFB0F}" type="presParOf" srcId="{95A87E7B-98CB-46CC-9921-7EEB03FE9D20}" destId="{41DE6A5E-7D3F-472F-8EB4-DEB45ED2BB89}" srcOrd="3" destOrd="0" presId="urn:microsoft.com/office/officeart/2018/2/layout/IconLabelList"/>
    <dgm:cxn modelId="{FAC6AF8F-1798-4B9B-BB90-D33B8D01407C}" type="presParOf" srcId="{95A87E7B-98CB-46CC-9921-7EEB03FE9D20}" destId="{56B38B08-5C92-4902-BD0A-6DABDC2461D0}" srcOrd="4" destOrd="0" presId="urn:microsoft.com/office/officeart/2018/2/layout/IconLabelList"/>
    <dgm:cxn modelId="{F7FD2163-2B87-4E27-972B-B0F7516B60F9}" type="presParOf" srcId="{56B38B08-5C92-4902-BD0A-6DABDC2461D0}" destId="{FC46050C-50A1-4EB4-8DF0-4FFC5D0D429D}" srcOrd="0" destOrd="0" presId="urn:microsoft.com/office/officeart/2018/2/layout/IconLabelList"/>
    <dgm:cxn modelId="{BFACBC92-8227-4EEC-9DE7-088750D19A7F}" type="presParOf" srcId="{56B38B08-5C92-4902-BD0A-6DABDC2461D0}" destId="{277AB063-66E9-4689-8275-4372163799C3}" srcOrd="1" destOrd="0" presId="urn:microsoft.com/office/officeart/2018/2/layout/IconLabelList"/>
    <dgm:cxn modelId="{43D29FDB-66B3-4CF9-AD67-EDADD2A42D3F}" type="presParOf" srcId="{56B38B08-5C92-4902-BD0A-6DABDC2461D0}" destId="{91D1A8A6-E591-437E-A7D6-BD4515098BA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837F5-4C11-442D-9562-85919C6CA582}">
      <dsp:nvSpPr>
        <dsp:cNvPr id="0" name=""/>
        <dsp:cNvSpPr/>
      </dsp:nvSpPr>
      <dsp:spPr>
        <a:xfrm>
          <a:off x="850675" y="147468"/>
          <a:ext cx="1377000" cy="1377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5F1091-91D7-4C8B-9269-F3D4E6DA59B0}">
      <dsp:nvSpPr>
        <dsp:cNvPr id="0" name=""/>
        <dsp:cNvSpPr/>
      </dsp:nvSpPr>
      <dsp:spPr>
        <a:xfrm>
          <a:off x="9175" y="1894782"/>
          <a:ext cx="306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 am constantly aware of my thinking” </a:t>
          </a:r>
        </a:p>
      </dsp:txBody>
      <dsp:txXfrm>
        <a:off x="9175" y="1894782"/>
        <a:ext cx="3060000" cy="720000"/>
      </dsp:txXfrm>
    </dsp:sp>
    <dsp:sp modelId="{D5654680-F76C-41EC-89F5-79E3F8666C03}">
      <dsp:nvSpPr>
        <dsp:cNvPr id="0" name=""/>
        <dsp:cNvSpPr/>
      </dsp:nvSpPr>
      <dsp:spPr>
        <a:xfrm>
          <a:off x="4446175" y="147468"/>
          <a:ext cx="1377000" cy="1377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1C56A6-6396-4712-A4E7-322DFCD806B7}">
      <dsp:nvSpPr>
        <dsp:cNvPr id="0" name=""/>
        <dsp:cNvSpPr/>
      </dsp:nvSpPr>
      <dsp:spPr>
        <a:xfrm>
          <a:off x="3604675" y="1894782"/>
          <a:ext cx="306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 monitor my thoughts”</a:t>
          </a:r>
        </a:p>
      </dsp:txBody>
      <dsp:txXfrm>
        <a:off x="3604675" y="1894782"/>
        <a:ext cx="306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166F7-E979-4496-847B-11D2D95BD05D}">
      <dsp:nvSpPr>
        <dsp:cNvPr id="0" name=""/>
        <dsp:cNvSpPr/>
      </dsp:nvSpPr>
      <dsp:spPr>
        <a:xfrm>
          <a:off x="603694" y="427539"/>
          <a:ext cx="878538" cy="8785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1B8F4E-3954-44BA-9D9D-331462CAB383}">
      <dsp:nvSpPr>
        <dsp:cNvPr id="0" name=""/>
        <dsp:cNvSpPr/>
      </dsp:nvSpPr>
      <dsp:spPr>
        <a:xfrm>
          <a:off x="66809" y="1592211"/>
          <a:ext cx="1952307"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Operationally and conceptually, metacognition is hard to pin down</a:t>
          </a:r>
        </a:p>
      </dsp:txBody>
      <dsp:txXfrm>
        <a:off x="66809" y="1592211"/>
        <a:ext cx="1952307" cy="742500"/>
      </dsp:txXfrm>
    </dsp:sp>
    <dsp:sp modelId="{A8ABBBD6-C2F7-4ED5-AE8B-C38BC767B53C}">
      <dsp:nvSpPr>
        <dsp:cNvPr id="0" name=""/>
        <dsp:cNvSpPr/>
      </dsp:nvSpPr>
      <dsp:spPr>
        <a:xfrm>
          <a:off x="2897655" y="427539"/>
          <a:ext cx="878538" cy="8785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3D6A7C-588A-41BD-B3CD-90D8FBCE8373}">
      <dsp:nvSpPr>
        <dsp:cNvPr id="0" name=""/>
        <dsp:cNvSpPr/>
      </dsp:nvSpPr>
      <dsp:spPr>
        <a:xfrm>
          <a:off x="2360771" y="1592211"/>
          <a:ext cx="1952307"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But if our measures </a:t>
          </a:r>
          <a:r>
            <a:rPr lang="en-AU" sz="1100" kern="1200" dirty="0"/>
            <a:t>have </a:t>
          </a:r>
          <a:r>
            <a:rPr lang="en-US" sz="1100" kern="1200" dirty="0"/>
            <a:t>no relationship with each other, we have little hope of an integrated approach to studying metacognition</a:t>
          </a:r>
          <a:r>
            <a:rPr lang="en-AU" sz="1100" kern="1200" dirty="0"/>
            <a:t> </a:t>
          </a:r>
          <a:endParaRPr lang="en-US" sz="1100" kern="1200" dirty="0"/>
        </a:p>
      </dsp:txBody>
      <dsp:txXfrm>
        <a:off x="2360771" y="1592211"/>
        <a:ext cx="1952307" cy="742500"/>
      </dsp:txXfrm>
    </dsp:sp>
    <dsp:sp modelId="{FC46050C-50A1-4EB4-8DF0-4FFC5D0D429D}">
      <dsp:nvSpPr>
        <dsp:cNvPr id="0" name=""/>
        <dsp:cNvSpPr/>
      </dsp:nvSpPr>
      <dsp:spPr>
        <a:xfrm>
          <a:off x="5191617" y="427539"/>
          <a:ext cx="878538" cy="8785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1A8A6-E591-437E-A7D6-BD4515098BAE}">
      <dsp:nvSpPr>
        <dsp:cNvPr id="0" name=""/>
        <dsp:cNvSpPr/>
      </dsp:nvSpPr>
      <dsp:spPr>
        <a:xfrm>
          <a:off x="4654732" y="1592211"/>
          <a:ext cx="1952307"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We need better measurement methods that maintain scientific rigor without oversimplifying this complex concept.</a:t>
          </a:r>
          <a:r>
            <a:rPr lang="en-AU" sz="1100" kern="1200" dirty="0"/>
            <a:t> </a:t>
          </a:r>
          <a:endParaRPr lang="en-US" sz="1100" kern="1200" dirty="0"/>
        </a:p>
      </dsp:txBody>
      <dsp:txXfrm>
        <a:off x="4654732" y="1592211"/>
        <a:ext cx="1952307" cy="74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C253762-C138-0D4D-98BD-E45749408AA7}" type="datetimeFigureOut">
              <a:rPr lang="en-US" smtClean="0"/>
              <a:t>12/6/24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6451B1-F1C2-C342-9482-CA419A1AF9E0}" type="slidenum">
              <a:rPr lang="en-US" smtClean="0"/>
              <a:t>‹#›</a:t>
            </a:fld>
            <a:endParaRPr lang="en-US"/>
          </a:p>
        </p:txBody>
      </p:sp>
    </p:spTree>
    <p:extLst>
      <p:ext uri="{BB962C8B-B14F-4D97-AF65-F5344CB8AC3E}">
        <p14:creationId xmlns:p14="http://schemas.microsoft.com/office/powerpoint/2010/main" val="23375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96451B1-F1C2-C342-9482-CA419A1AF9E0}" type="slidenum">
              <a:rPr lang="en-US" smtClean="0"/>
              <a:t>1</a:t>
            </a:fld>
            <a:endParaRPr lang="en-US"/>
          </a:p>
        </p:txBody>
      </p:sp>
    </p:spTree>
    <p:extLst>
      <p:ext uri="{BB962C8B-B14F-4D97-AF65-F5344CB8AC3E}">
        <p14:creationId xmlns:p14="http://schemas.microsoft.com/office/powerpoint/2010/main" val="292449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451B1-F1C2-C342-9482-CA419A1AF9E0}" type="slidenum">
              <a:rPr lang="en-US" smtClean="0"/>
              <a:t>2</a:t>
            </a:fld>
            <a:endParaRPr lang="en-US"/>
          </a:p>
        </p:txBody>
      </p:sp>
    </p:spTree>
    <p:extLst>
      <p:ext uri="{BB962C8B-B14F-4D97-AF65-F5344CB8AC3E}">
        <p14:creationId xmlns:p14="http://schemas.microsoft.com/office/powerpoint/2010/main" val="412496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t>MCQ; Wells &amp; Cartwright-Hatton, 2004)</a:t>
            </a:r>
          </a:p>
          <a:p>
            <a:endParaRPr lang="en-US" sz="1200" kern="1200" dirty="0"/>
          </a:p>
          <a:p>
            <a:r>
              <a:rPr lang="en-US" sz="1200" kern="1200" dirty="0"/>
              <a:t>To be able to accurately rate one’s agreement with such items, one must possess the quality being assessed (metacognitive ability) which is inherently problematic. </a:t>
            </a:r>
            <a:endParaRPr lang="en-US" dirty="0"/>
          </a:p>
        </p:txBody>
      </p:sp>
      <p:sp>
        <p:nvSpPr>
          <p:cNvPr id="4" name="Slide Number Placeholder 3"/>
          <p:cNvSpPr>
            <a:spLocks noGrp="1"/>
          </p:cNvSpPr>
          <p:nvPr>
            <p:ph type="sldNum" sz="quarter" idx="5"/>
          </p:nvPr>
        </p:nvSpPr>
        <p:spPr/>
        <p:txBody>
          <a:bodyPr/>
          <a:lstStyle/>
          <a:p>
            <a:fld id="{D96451B1-F1C2-C342-9482-CA419A1AF9E0}" type="slidenum">
              <a:rPr lang="en-US" smtClean="0"/>
              <a:t>7</a:t>
            </a:fld>
            <a:endParaRPr lang="en-US"/>
          </a:p>
        </p:txBody>
      </p:sp>
    </p:spTree>
    <p:extLst>
      <p:ext uri="{BB962C8B-B14F-4D97-AF65-F5344CB8AC3E}">
        <p14:creationId xmlns:p14="http://schemas.microsoft.com/office/powerpoint/2010/main" val="253358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451B1-F1C2-C342-9482-CA419A1AF9E0}" type="slidenum">
              <a:rPr lang="en-US" smtClean="0"/>
              <a:t>10</a:t>
            </a:fld>
            <a:endParaRPr lang="en-US"/>
          </a:p>
        </p:txBody>
      </p:sp>
    </p:spTree>
    <p:extLst>
      <p:ext uri="{BB962C8B-B14F-4D97-AF65-F5344CB8AC3E}">
        <p14:creationId xmlns:p14="http://schemas.microsoft.com/office/powerpoint/2010/main" val="1026542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451B1-F1C2-C342-9482-CA419A1AF9E0}" type="slidenum">
              <a:rPr lang="en-US" smtClean="0"/>
              <a:t>13</a:t>
            </a:fld>
            <a:endParaRPr lang="en-US"/>
          </a:p>
        </p:txBody>
      </p:sp>
    </p:spTree>
    <p:extLst>
      <p:ext uri="{BB962C8B-B14F-4D97-AF65-F5344CB8AC3E}">
        <p14:creationId xmlns:p14="http://schemas.microsoft.com/office/powerpoint/2010/main" val="258801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assumes that participants are providing accurate responses to the questionnaire then it might point to a dual-task cost whereby more resources spent monitoring one’s cognition affords less resources for cognitive processes and reduces performance.  </a:t>
            </a:r>
          </a:p>
          <a:p>
            <a:endParaRPr lang="en-US" dirty="0"/>
          </a:p>
          <a:p>
            <a:r>
              <a:rPr lang="en-US" dirty="0"/>
              <a:t>However, we do not believe it is a reasonable assumption to take responses to the metacognitive questionnaire at face-value; a high response might actually indicate a lack of metacognition due to overconfidence (see our next point) or an ignorance of one’s ignorance as one might expect to arise based on phenomena such as the Dunning-Kruger Effect (Dunning, 2011).</a:t>
            </a:r>
          </a:p>
          <a:p>
            <a:endParaRPr lang="en-US" dirty="0"/>
          </a:p>
        </p:txBody>
      </p:sp>
      <p:sp>
        <p:nvSpPr>
          <p:cNvPr id="4" name="Slide Number Placeholder 3"/>
          <p:cNvSpPr>
            <a:spLocks noGrp="1"/>
          </p:cNvSpPr>
          <p:nvPr>
            <p:ph type="sldNum" sz="quarter" idx="5"/>
          </p:nvPr>
        </p:nvSpPr>
        <p:spPr/>
        <p:txBody>
          <a:bodyPr/>
          <a:lstStyle/>
          <a:p>
            <a:fld id="{D96451B1-F1C2-C342-9482-CA419A1AF9E0}" type="slidenum">
              <a:rPr lang="en-US" smtClean="0"/>
              <a:t>21</a:t>
            </a:fld>
            <a:endParaRPr lang="en-US"/>
          </a:p>
        </p:txBody>
      </p:sp>
    </p:spTree>
    <p:extLst>
      <p:ext uri="{BB962C8B-B14F-4D97-AF65-F5344CB8AC3E}">
        <p14:creationId xmlns:p14="http://schemas.microsoft.com/office/powerpoint/2010/main" val="86059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451B1-F1C2-C342-9482-CA419A1AF9E0}" type="slidenum">
              <a:rPr lang="en-US" smtClean="0"/>
              <a:t>23</a:t>
            </a:fld>
            <a:endParaRPr lang="en-US"/>
          </a:p>
        </p:txBody>
      </p:sp>
    </p:spTree>
    <p:extLst>
      <p:ext uri="{BB962C8B-B14F-4D97-AF65-F5344CB8AC3E}">
        <p14:creationId xmlns:p14="http://schemas.microsoft.com/office/powerpoint/2010/main" val="332318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mailto:first.last@sydney.edu.au" TargetMode="External"/><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26C391-EC2F-854E-3FAC-8EDA85399D7C}"/>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dirty="0"/>
              <a:t>Heading sits here</a:t>
            </a:r>
          </a:p>
          <a:p>
            <a:r>
              <a:rPr lang="en-GB" dirty="0"/>
              <a:t>1-2 lines of copy 28pt</a:t>
            </a:r>
            <a:endParaRPr lang="en-US" dirty="0"/>
          </a:p>
        </p:txBody>
      </p:sp>
      <p:sp>
        <p:nvSpPr>
          <p:cNvPr id="7" name="Text Placeholder 2">
            <a:extLst>
              <a:ext uri="{FF2B5EF4-FFF2-40B4-BE49-F238E27FC236}">
                <a16:creationId xmlns:a16="http://schemas.microsoft.com/office/drawing/2014/main" id="{9EC1A71F-2256-88FB-1073-78B7D8E702C3}"/>
              </a:ext>
            </a:extLst>
          </p:cNvPr>
          <p:cNvSpPr>
            <a:spLocks noGrp="1"/>
          </p:cNvSpPr>
          <p:nvPr>
            <p:ph type="body" sz="quarter" idx="16" hasCustomPrompt="1"/>
          </p:nvPr>
        </p:nvSpPr>
        <p:spPr>
          <a:xfrm>
            <a:off x="571500" y="1812923"/>
            <a:ext cx="5533967" cy="1066800"/>
          </a:xfrm>
          <a:prstGeom prst="rect">
            <a:avLst/>
          </a:prstGeom>
        </p:spPr>
        <p:txBody>
          <a:bodyPr lIns="0" tIns="0" rIns="0" bIns="0"/>
          <a:lstStyle>
            <a:lvl1pPr marL="0" indent="0">
              <a:buFontTx/>
              <a:buNone/>
              <a:defRPr sz="2800" b="0" i="1">
                <a:solidFill>
                  <a:schemeClr val="tx1"/>
                </a:solidFill>
                <a:latin typeface="Times" pitchFamily="2" charset="0"/>
              </a:defRPr>
            </a:lvl1pPr>
          </a:lstStyle>
          <a:p>
            <a:r>
              <a:rPr lang="en-GB" dirty="0"/>
              <a:t>Presentation subheading </a:t>
            </a:r>
            <a:br>
              <a:rPr lang="en-GB" dirty="0"/>
            </a:br>
            <a:r>
              <a:rPr lang="en-GB" dirty="0"/>
              <a:t>can go over 2 lines 28pt</a:t>
            </a:r>
            <a:endParaRPr lang="en-US" dirty="0"/>
          </a:p>
        </p:txBody>
      </p:sp>
      <p:sp>
        <p:nvSpPr>
          <p:cNvPr id="6" name="Text Placeholder 3">
            <a:extLst>
              <a:ext uri="{FF2B5EF4-FFF2-40B4-BE49-F238E27FC236}">
                <a16:creationId xmlns:a16="http://schemas.microsoft.com/office/drawing/2014/main" id="{EA5ABDE1-C8DD-9C86-C1BA-029E99357DDA}"/>
              </a:ext>
            </a:extLst>
          </p:cNvPr>
          <p:cNvSpPr>
            <a:spLocks noGrp="1"/>
          </p:cNvSpPr>
          <p:nvPr>
            <p:ph type="body" sz="quarter" idx="15" hasCustomPrompt="1"/>
          </p:nvPr>
        </p:nvSpPr>
        <p:spPr>
          <a:xfrm>
            <a:off x="562033" y="3108324"/>
            <a:ext cx="5533967" cy="606425"/>
          </a:xfrm>
          <a:prstGeom prst="rect">
            <a:avLst/>
          </a:prstGeom>
        </p:spPr>
        <p:txBody>
          <a:bodyPr lIns="0" tIns="0" rIns="0" bIns="0"/>
          <a:lstStyle>
            <a:lvl1pPr marL="0" indent="0">
              <a:buFontTx/>
              <a:buNone/>
              <a:defRPr sz="1400">
                <a:solidFill>
                  <a:schemeClr val="tx1"/>
                </a:solidFill>
              </a:defRPr>
            </a:lvl1pPr>
          </a:lstStyle>
          <a:p>
            <a:r>
              <a:rPr lang="en-GB" dirty="0"/>
              <a:t>Presented by 14pt</a:t>
            </a:r>
            <a:endParaRPr lang="en-US" dirty="0"/>
          </a:p>
        </p:txBody>
      </p:sp>
      <p:sp>
        <p:nvSpPr>
          <p:cNvPr id="8" name="TextBox 7">
            <a:extLst>
              <a:ext uri="{FF2B5EF4-FFF2-40B4-BE49-F238E27FC236}">
                <a16:creationId xmlns:a16="http://schemas.microsoft.com/office/drawing/2014/main" id="{262845E8-E21B-1585-9AF6-BBB77FE87561}"/>
              </a:ext>
            </a:extLst>
          </p:cNvPr>
          <p:cNvSpPr txBox="1"/>
          <p:nvPr userDrawn="1"/>
        </p:nvSpPr>
        <p:spPr>
          <a:xfrm rot="16200000">
            <a:off x="7940202" y="3646041"/>
            <a:ext cx="1830263" cy="169277"/>
          </a:xfrm>
          <a:prstGeom prst="rect">
            <a:avLst/>
          </a:prstGeom>
          <a:noFill/>
        </p:spPr>
        <p:txBody>
          <a:bodyPr wrap="square" rtlCol="0">
            <a:spAutoFit/>
          </a:bodyPr>
          <a:lstStyle/>
          <a:p>
            <a:r>
              <a:rPr lang="en-US" sz="500" dirty="0"/>
              <a:t>CRICOS 00026A    TEQSA PRV12057</a:t>
            </a:r>
          </a:p>
        </p:txBody>
      </p:sp>
      <p:pic>
        <p:nvPicPr>
          <p:cNvPr id="11" name="Picture">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34" name="Text Placeholder 4">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dirty="0" err="1"/>
              <a:t>sydney.edu.au</a:t>
            </a:r>
            <a:r>
              <a:rPr lang="en-GB" dirty="0"/>
              <a:t>/</a:t>
            </a:r>
            <a:r>
              <a:rPr lang="en-GB" dirty="0" err="1"/>
              <a:t>xxxxx</a:t>
            </a:r>
            <a:endParaRPr lang="en-US" dirty="0"/>
          </a:p>
        </p:txBody>
      </p:sp>
    </p:spTree>
    <p:extLst>
      <p:ext uri="{BB962C8B-B14F-4D97-AF65-F5344CB8AC3E}">
        <p14:creationId xmlns:p14="http://schemas.microsoft.com/office/powerpoint/2010/main" val="39968985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break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A2F580-458B-6978-E5C4-D439F8A8EF5E}"/>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tx1"/>
                </a:solidFill>
                <a:latin typeface="Times" pitchFamily="2" charset="0"/>
              </a:defRPr>
            </a:lvl1pPr>
          </a:lstStyle>
          <a:p>
            <a:pPr marL="12700">
              <a:spcBef>
                <a:spcPts val="100"/>
              </a:spcBef>
            </a:pPr>
            <a:r>
              <a:rPr lang="en-AU" sz="2800" dirty="0">
                <a:solidFill>
                  <a:srgbClr val="000000"/>
                </a:solidFill>
                <a:latin typeface="Arial"/>
                <a:cs typeface="Arial"/>
              </a:rPr>
              <a:t>Chapter break headline 28pt</a:t>
            </a:r>
            <a:endParaRPr lang="en-AU" b="0" i="1" dirty="0">
              <a:latin typeface="Times" pitchFamily="2" charset="0"/>
            </a:endParaRPr>
          </a:p>
        </p:txBody>
      </p:sp>
      <p:sp>
        <p:nvSpPr>
          <p:cNvPr id="9" name="Text Placeholder 2">
            <a:extLst>
              <a:ext uri="{FF2B5EF4-FFF2-40B4-BE49-F238E27FC236}">
                <a16:creationId xmlns:a16="http://schemas.microsoft.com/office/drawing/2014/main" id="{A3DE63B7-3D2D-E116-E58F-2358C702605C}"/>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tx1"/>
                </a:solidFill>
                <a:latin typeface="Times" pitchFamily="2" charset="0"/>
              </a:defRPr>
            </a:lvl1pPr>
          </a:lstStyle>
          <a:p>
            <a:pPr marL="12700">
              <a:spcBef>
                <a:spcPts val="100"/>
              </a:spcBef>
            </a:pPr>
            <a:r>
              <a:rPr lang="en-AU" b="0" i="1" dirty="0">
                <a:solidFill>
                  <a:srgbClr val="000000"/>
                </a:solidFill>
                <a:latin typeface="Times" pitchFamily="2" charset="0"/>
              </a:rPr>
              <a:t>1-2 lines of copy</a:t>
            </a:r>
            <a:endParaRPr lang="en-AU" b="0" i="1" dirty="0">
              <a:latin typeface="Times" pitchFamily="2" charset="0"/>
            </a:endParaRPr>
          </a:p>
        </p:txBody>
      </p:sp>
      <p:sp>
        <p:nvSpPr>
          <p:cNvPr id="6" name="Text Placeholder 3">
            <a:extLst>
              <a:ext uri="{FF2B5EF4-FFF2-40B4-BE49-F238E27FC236}">
                <a16:creationId xmlns:a16="http://schemas.microsoft.com/office/drawing/2014/main" id="{F7931C68-5A57-D921-2A9C-73B3990F8363}"/>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tx1"/>
                </a:solidFill>
              </a:defRPr>
            </a:lvl1pPr>
          </a:lstStyle>
          <a:p>
            <a:r>
              <a:rPr lang="en-GB" dirty="0"/>
              <a:t>Presented by 14pt</a:t>
            </a:r>
            <a:endParaRPr lang="en-US" dirty="0"/>
          </a:p>
        </p:txBody>
      </p:sp>
    </p:spTree>
    <p:extLst>
      <p:ext uri="{BB962C8B-B14F-4D97-AF65-F5344CB8AC3E}">
        <p14:creationId xmlns:p14="http://schemas.microsoft.com/office/powerpoint/2010/main" val="253020942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break 2">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367AE0-0B1A-C793-8FD0-6C83B3BAF9A6}"/>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dirty="0">
                <a:solidFill>
                  <a:srgbClr val="000000"/>
                </a:solidFill>
                <a:latin typeface="Arial"/>
                <a:cs typeface="Arial"/>
              </a:rPr>
              <a:t>Chapter break headline 28pt</a:t>
            </a:r>
            <a:endParaRPr lang="en-AU" b="0" i="1" dirty="0">
              <a:latin typeface="Times" pitchFamily="2" charset="0"/>
            </a:endParaRPr>
          </a:p>
        </p:txBody>
      </p:sp>
      <p:sp>
        <p:nvSpPr>
          <p:cNvPr id="2" name="Title 2">
            <a:extLst>
              <a:ext uri="{FF2B5EF4-FFF2-40B4-BE49-F238E27FC236}">
                <a16:creationId xmlns:a16="http://schemas.microsoft.com/office/drawing/2014/main" id="{21066835-3577-7EA9-7C60-12C9BC765B4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dirty="0">
                <a:solidFill>
                  <a:srgbClr val="000000"/>
                </a:solidFill>
                <a:latin typeface="Times" pitchFamily="2" charset="0"/>
              </a:rPr>
              <a:t>1-2 lines of copy</a:t>
            </a:r>
            <a:endParaRPr lang="en-AU" b="0" i="1" dirty="0">
              <a:latin typeface="Times" pitchFamily="2" charset="0"/>
            </a:endParaRPr>
          </a:p>
        </p:txBody>
      </p:sp>
      <p:sp>
        <p:nvSpPr>
          <p:cNvPr id="3" name="Text Placeholder 3">
            <a:extLst>
              <a:ext uri="{FF2B5EF4-FFF2-40B4-BE49-F238E27FC236}">
                <a16:creationId xmlns:a16="http://schemas.microsoft.com/office/drawing/2014/main" id="{25AAED2F-1B70-12A0-8666-145503BFBB25}"/>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dirty="0"/>
              <a:t>Presented by 14pt</a:t>
            </a:r>
            <a:endParaRPr lang="en-US" dirty="0"/>
          </a:p>
        </p:txBody>
      </p:sp>
    </p:spTree>
    <p:extLst>
      <p:ext uri="{BB962C8B-B14F-4D97-AF65-F5344CB8AC3E}">
        <p14:creationId xmlns:p14="http://schemas.microsoft.com/office/powerpoint/2010/main" val="30194393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break 3">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D0B820-7965-14E8-72F1-2EE5EF1CB3A9}"/>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dirty="0">
                <a:solidFill>
                  <a:srgbClr val="000000"/>
                </a:solidFill>
                <a:latin typeface="Arial"/>
                <a:cs typeface="Arial"/>
              </a:rPr>
              <a:t>Chapter break headline 28pt</a:t>
            </a:r>
            <a:endParaRPr lang="en-AU" b="0" i="1" dirty="0">
              <a:latin typeface="Times" pitchFamily="2" charset="0"/>
            </a:endParaRPr>
          </a:p>
        </p:txBody>
      </p:sp>
      <p:sp>
        <p:nvSpPr>
          <p:cNvPr id="2" name="Text Placeholder 2">
            <a:extLst>
              <a:ext uri="{FF2B5EF4-FFF2-40B4-BE49-F238E27FC236}">
                <a16:creationId xmlns:a16="http://schemas.microsoft.com/office/drawing/2014/main" id="{6FC22782-CE95-2810-1D92-2B7EA357B87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dirty="0">
                <a:solidFill>
                  <a:srgbClr val="000000"/>
                </a:solidFill>
                <a:latin typeface="Times" pitchFamily="2" charset="0"/>
              </a:rPr>
              <a:t>1-2 lines of copy</a:t>
            </a:r>
            <a:endParaRPr lang="en-AU" b="0" i="1" dirty="0">
              <a:latin typeface="Times" pitchFamily="2" charset="0"/>
            </a:endParaRPr>
          </a:p>
        </p:txBody>
      </p:sp>
      <p:sp>
        <p:nvSpPr>
          <p:cNvPr id="3" name="Text Placeholder 3">
            <a:extLst>
              <a:ext uri="{FF2B5EF4-FFF2-40B4-BE49-F238E27FC236}">
                <a16:creationId xmlns:a16="http://schemas.microsoft.com/office/drawing/2014/main" id="{6F8263D2-F9BE-3D44-C629-FD1F86B3E17F}"/>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dirty="0"/>
              <a:t>Presented by 14pt</a:t>
            </a:r>
            <a:endParaRPr lang="en-US" dirty="0"/>
          </a:p>
        </p:txBody>
      </p:sp>
    </p:spTree>
    <p:extLst>
      <p:ext uri="{BB962C8B-B14F-4D97-AF65-F5344CB8AC3E}">
        <p14:creationId xmlns:p14="http://schemas.microsoft.com/office/powerpoint/2010/main" val="312355317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centre black">
    <p:bg>
      <p:bgRef idx="1001">
        <a:schemeClr val="bg1"/>
      </p:bgRef>
    </p:bg>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50296C6E-3B64-67D7-F619-28187B1295EE}"/>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chemeClr val="tx1"/>
          </a:solidFill>
        </p:spPr>
        <p:txBody>
          <a:bodyPr wrap="square" lIns="0" tIns="0" rIns="0" bIns="0" rtlCol="0"/>
          <a:lstStyle/>
          <a:p>
            <a:endParaRPr/>
          </a:p>
        </p:txBody>
      </p:sp>
      <p:pic>
        <p:nvPicPr>
          <p:cNvPr id="10" name="Picture 9">
            <a:extLst>
              <a:ext uri="{FF2B5EF4-FFF2-40B4-BE49-F238E27FC236}">
                <a16:creationId xmlns:a16="http://schemas.microsoft.com/office/drawing/2014/main" id="{90B06A1B-395E-4CB0-3B0C-D14FDE9BA0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7339" y="2261198"/>
            <a:ext cx="1829323" cy="633227"/>
          </a:xfrm>
          <a:prstGeom prst="rect">
            <a:avLst/>
          </a:prstGeom>
        </p:spPr>
      </p:pic>
    </p:spTree>
    <p:extLst>
      <p:ext uri="{BB962C8B-B14F-4D97-AF65-F5344CB8AC3E}">
        <p14:creationId xmlns:p14="http://schemas.microsoft.com/office/powerpoint/2010/main" val="19250374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centre ochr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3E466C-1ADC-0DA2-E815-89094AED2510}"/>
              </a:ext>
            </a:extLst>
          </p:cNvPr>
          <p:cNvPicPr>
            <a:picLocks noChangeAspect="1"/>
          </p:cNvPicPr>
          <p:nvPr userDrawn="1"/>
        </p:nvPicPr>
        <p:blipFill>
          <a:blip r:embed="rId2"/>
          <a:stretch>
            <a:fillRect/>
          </a:stretch>
        </p:blipFill>
        <p:spPr>
          <a:xfrm>
            <a:off x="3657338" y="2261197"/>
            <a:ext cx="1829323" cy="643417"/>
          </a:xfrm>
          <a:prstGeom prst="rect">
            <a:avLst/>
          </a:prstGeom>
        </p:spPr>
      </p:pic>
    </p:spTree>
    <p:extLst>
      <p:ext uri="{BB962C8B-B14F-4D97-AF65-F5344CB8AC3E}">
        <p14:creationId xmlns:p14="http://schemas.microsoft.com/office/powerpoint/2010/main" val="407109766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8375F2-9EFB-E2E0-D249-EBD6EB927363}"/>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tx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dirty="0">
                <a:solidFill>
                  <a:srgbClr val="000000"/>
                </a:solidFill>
              </a:rPr>
              <a:t>“Insert quote </a:t>
            </a:r>
            <a:r>
              <a:rPr sz="3800" spc="-10" dirty="0">
                <a:solidFill>
                  <a:srgbClr val="000000"/>
                </a:solidFill>
              </a:rPr>
              <a:t>here</a:t>
            </a:r>
            <a:r>
              <a:rPr lang="en-AU" sz="3800" spc="-10" dirty="0">
                <a:solidFill>
                  <a:srgbClr val="000000"/>
                </a:solidFill>
              </a:rPr>
              <a:t>. </a:t>
            </a:r>
            <a:br>
              <a:rPr lang="en-AU" sz="3800" spc="-10" dirty="0">
                <a:solidFill>
                  <a:srgbClr val="000000"/>
                </a:solidFill>
              </a:rPr>
            </a:br>
            <a:r>
              <a:rPr lang="en-AU" sz="3800" spc="-10" dirty="0" err="1">
                <a:solidFill>
                  <a:srgbClr val="000000"/>
                </a:solidFill>
              </a:rPr>
              <a:t>Unti</a:t>
            </a:r>
            <a:r>
              <a:rPr lang="en-AU" sz="3800" spc="-10" dirty="0">
                <a:solidFill>
                  <a:srgbClr val="000000"/>
                </a:solidFill>
              </a:rPr>
              <a:t> </a:t>
            </a:r>
            <a:r>
              <a:rPr lang="en-AU" sz="3800" spc="-10" dirty="0" err="1">
                <a:solidFill>
                  <a:srgbClr val="000000"/>
                </a:solidFill>
              </a:rPr>
              <a:t>cuptasitae</a:t>
            </a:r>
            <a:r>
              <a:rPr lang="en-AU" sz="3800" spc="-10" dirty="0">
                <a:solidFill>
                  <a:srgbClr val="000000"/>
                </a:solidFill>
              </a:rPr>
              <a:t> </a:t>
            </a:r>
            <a:r>
              <a:rPr lang="en-AU" sz="3800" spc="-10" dirty="0" err="1">
                <a:solidFill>
                  <a:srgbClr val="000000"/>
                </a:solidFill>
              </a:rPr>
              <a:t>velluptatur</a:t>
            </a:r>
            <a:r>
              <a:rPr lang="en-AU" sz="3800" spc="-10" dirty="0">
                <a:solidFill>
                  <a:srgbClr val="000000"/>
                </a:solidFill>
              </a:rPr>
              <a:t> </a:t>
            </a:r>
            <a:r>
              <a:rPr lang="en-AU" sz="3800" spc="-10" dirty="0" err="1">
                <a:solidFill>
                  <a:srgbClr val="000000"/>
                </a:solidFill>
              </a:rPr>
              <a:t>suntem</a:t>
            </a:r>
            <a:r>
              <a:rPr lang="en-AU" sz="3800" spc="-10" dirty="0">
                <a:solidFill>
                  <a:srgbClr val="000000"/>
                </a:solidFill>
              </a:rPr>
              <a:t> as </a:t>
            </a:r>
            <a:r>
              <a:rPr lang="en-AU" sz="3800" spc="-10" dirty="0" err="1">
                <a:solidFill>
                  <a:srgbClr val="000000"/>
                </a:solidFill>
              </a:rPr>
              <a:t>derempo</a:t>
            </a:r>
            <a:r>
              <a:rPr lang="en-AU" sz="3800" spc="-10" dirty="0">
                <a:solidFill>
                  <a:srgbClr val="000000"/>
                </a:solidFill>
              </a:rPr>
              <a:t> </a:t>
            </a:r>
            <a:r>
              <a:rPr lang="en-AU" sz="3800" spc="-10" dirty="0" err="1">
                <a:solidFill>
                  <a:srgbClr val="000000"/>
                </a:solidFill>
              </a:rPr>
              <a:t>rposten</a:t>
            </a:r>
            <a:r>
              <a:rPr lang="en-AU" sz="3800" spc="-10" dirty="0">
                <a:solidFill>
                  <a:srgbClr val="000000"/>
                </a:solidFill>
              </a:rPr>
              <a:t> </a:t>
            </a:r>
            <a:r>
              <a:rPr lang="en-AU" sz="3800" spc="-10" dirty="0" err="1">
                <a:solidFill>
                  <a:srgbClr val="000000"/>
                </a:solidFill>
              </a:rPr>
              <a:t>dignisqui</a:t>
            </a:r>
            <a:r>
              <a:rPr lang="en-AU" sz="3800" spc="-10" dirty="0">
                <a:solidFill>
                  <a:srgbClr val="000000"/>
                </a:solidFill>
              </a:rPr>
              <a:t> </a:t>
            </a:r>
            <a:r>
              <a:rPr lang="en-AU" sz="3800" spc="-10" dirty="0" err="1">
                <a:solidFill>
                  <a:srgbClr val="000000"/>
                </a:solidFill>
              </a:rPr>
              <a:t>omnissum</a:t>
            </a:r>
            <a:r>
              <a:rPr lang="en-AU" sz="3800" spc="-10" dirty="0">
                <a:solidFill>
                  <a:srgbClr val="000000"/>
                </a:solidFill>
              </a:rPr>
              <a:t> </a:t>
            </a:r>
            <a:r>
              <a:rPr lang="en-AU" sz="3800" spc="-10" dirty="0" err="1">
                <a:solidFill>
                  <a:srgbClr val="000000"/>
                </a:solidFill>
              </a:rPr>
              <a:t>eiur</a:t>
            </a:r>
            <a:r>
              <a:rPr lang="en-AU" sz="3800" spc="-10" dirty="0">
                <a:solidFill>
                  <a:srgbClr val="000000"/>
                </a:solidFill>
              </a:rPr>
              <a:t>, </a:t>
            </a:r>
            <a:r>
              <a:rPr lang="en-AU" sz="3800" spc="-10" dirty="0" err="1">
                <a:solidFill>
                  <a:srgbClr val="000000"/>
                </a:solidFill>
              </a:rPr>
              <a:t>earchit</a:t>
            </a:r>
            <a:r>
              <a:rPr lang="en-AU" sz="3800" spc="-10" dirty="0">
                <a:solidFill>
                  <a:srgbClr val="000000"/>
                </a:solidFill>
              </a:rPr>
              <a:t> ab </a:t>
            </a:r>
            <a:r>
              <a:rPr lang="en-AU" sz="3800" spc="-10" dirty="0" err="1">
                <a:solidFill>
                  <a:srgbClr val="000000"/>
                </a:solidFill>
              </a:rPr>
              <a:t>ipidici</a:t>
            </a:r>
            <a:r>
              <a:rPr lang="en-AU" sz="3800" spc="-10" dirty="0">
                <a:solidFill>
                  <a:srgbClr val="000000"/>
                </a:solidFill>
              </a:rPr>
              <a:t> </a:t>
            </a:r>
            <a:r>
              <a:rPr lang="en-AU" sz="3800" spc="-10" dirty="0" err="1">
                <a:solidFill>
                  <a:srgbClr val="000000"/>
                </a:solidFill>
              </a:rPr>
              <a:t>llorum</a:t>
            </a:r>
            <a:r>
              <a:rPr lang="en-AU" sz="3800" spc="-10" dirty="0">
                <a:solidFill>
                  <a:srgbClr val="000000"/>
                </a:solidFill>
              </a:rPr>
              <a:t>, </a:t>
            </a:r>
            <a:r>
              <a:rPr lang="en-AU" sz="3800" spc="-10" dirty="0" err="1">
                <a:solidFill>
                  <a:srgbClr val="000000"/>
                </a:solidFill>
              </a:rPr>
              <a:t>coreriae</a:t>
            </a:r>
            <a:r>
              <a:rPr lang="en-AU" sz="3800" spc="-10" dirty="0">
                <a:solidFill>
                  <a:srgbClr val="000000"/>
                </a:solidFill>
              </a:rPr>
              <a:t> </a:t>
            </a:r>
            <a:r>
              <a:rPr lang="en-AU" sz="3800" spc="-10" dirty="0" err="1">
                <a:solidFill>
                  <a:srgbClr val="000000"/>
                </a:solidFill>
              </a:rPr>
              <a:t>quia</a:t>
            </a:r>
            <a:r>
              <a:rPr lang="en-AU" sz="3800" spc="-10" dirty="0">
                <a:solidFill>
                  <a:srgbClr val="000000"/>
                </a:solidFill>
              </a:rPr>
              <a:t>.”</a:t>
            </a:r>
            <a:endParaRPr sz="3800" dirty="0"/>
          </a:p>
        </p:txBody>
      </p:sp>
    </p:spTree>
    <p:extLst>
      <p:ext uri="{BB962C8B-B14F-4D97-AF65-F5344CB8AC3E}">
        <p14:creationId xmlns:p14="http://schemas.microsoft.com/office/powerpoint/2010/main" val="135615807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Quote 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97E-185C-39F4-467B-3196A19AD666}"/>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accent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dirty="0">
                <a:solidFill>
                  <a:srgbClr val="000000"/>
                </a:solidFill>
              </a:rPr>
              <a:t>“Insert quote </a:t>
            </a:r>
            <a:r>
              <a:rPr sz="3800" spc="-10" dirty="0">
                <a:solidFill>
                  <a:srgbClr val="000000"/>
                </a:solidFill>
              </a:rPr>
              <a:t>here</a:t>
            </a:r>
            <a:r>
              <a:rPr lang="en-AU" sz="3800" spc="-10" dirty="0">
                <a:solidFill>
                  <a:srgbClr val="000000"/>
                </a:solidFill>
              </a:rPr>
              <a:t>. </a:t>
            </a:r>
            <a:br>
              <a:rPr lang="en-AU" sz="3800" spc="-10" dirty="0">
                <a:solidFill>
                  <a:srgbClr val="000000"/>
                </a:solidFill>
              </a:rPr>
            </a:br>
            <a:r>
              <a:rPr lang="en-AU" sz="3800" spc="-10" dirty="0" err="1">
                <a:solidFill>
                  <a:srgbClr val="000000"/>
                </a:solidFill>
              </a:rPr>
              <a:t>Unti</a:t>
            </a:r>
            <a:r>
              <a:rPr lang="en-AU" sz="3800" spc="-10" dirty="0">
                <a:solidFill>
                  <a:srgbClr val="000000"/>
                </a:solidFill>
              </a:rPr>
              <a:t> </a:t>
            </a:r>
            <a:r>
              <a:rPr lang="en-AU" sz="3800" spc="-10" dirty="0" err="1">
                <a:solidFill>
                  <a:srgbClr val="000000"/>
                </a:solidFill>
              </a:rPr>
              <a:t>cuptasitae</a:t>
            </a:r>
            <a:r>
              <a:rPr lang="en-AU" sz="3800" spc="-10" dirty="0">
                <a:solidFill>
                  <a:srgbClr val="000000"/>
                </a:solidFill>
              </a:rPr>
              <a:t> </a:t>
            </a:r>
            <a:r>
              <a:rPr lang="en-AU" sz="3800" spc="-10" dirty="0" err="1">
                <a:solidFill>
                  <a:srgbClr val="000000"/>
                </a:solidFill>
              </a:rPr>
              <a:t>velluptatur</a:t>
            </a:r>
            <a:r>
              <a:rPr lang="en-AU" sz="3800" spc="-10" dirty="0">
                <a:solidFill>
                  <a:srgbClr val="000000"/>
                </a:solidFill>
              </a:rPr>
              <a:t> </a:t>
            </a:r>
            <a:r>
              <a:rPr lang="en-AU" sz="3800" spc="-10" dirty="0" err="1">
                <a:solidFill>
                  <a:srgbClr val="000000"/>
                </a:solidFill>
              </a:rPr>
              <a:t>suntem</a:t>
            </a:r>
            <a:r>
              <a:rPr lang="en-AU" sz="3800" spc="-10" dirty="0">
                <a:solidFill>
                  <a:srgbClr val="000000"/>
                </a:solidFill>
              </a:rPr>
              <a:t> as </a:t>
            </a:r>
            <a:r>
              <a:rPr lang="en-AU" sz="3800" spc="-10" dirty="0" err="1">
                <a:solidFill>
                  <a:srgbClr val="000000"/>
                </a:solidFill>
              </a:rPr>
              <a:t>derempo</a:t>
            </a:r>
            <a:r>
              <a:rPr lang="en-AU" sz="3800" spc="-10" dirty="0">
                <a:solidFill>
                  <a:srgbClr val="000000"/>
                </a:solidFill>
              </a:rPr>
              <a:t> </a:t>
            </a:r>
            <a:r>
              <a:rPr lang="en-AU" sz="3800" spc="-10" dirty="0" err="1">
                <a:solidFill>
                  <a:srgbClr val="000000"/>
                </a:solidFill>
              </a:rPr>
              <a:t>rposten</a:t>
            </a:r>
            <a:r>
              <a:rPr lang="en-AU" sz="3800" spc="-10" dirty="0">
                <a:solidFill>
                  <a:srgbClr val="000000"/>
                </a:solidFill>
              </a:rPr>
              <a:t> </a:t>
            </a:r>
            <a:r>
              <a:rPr lang="en-AU" sz="3800" spc="-10" dirty="0" err="1">
                <a:solidFill>
                  <a:srgbClr val="000000"/>
                </a:solidFill>
              </a:rPr>
              <a:t>dignisqui</a:t>
            </a:r>
            <a:r>
              <a:rPr lang="en-AU" sz="3800" spc="-10" dirty="0">
                <a:solidFill>
                  <a:srgbClr val="000000"/>
                </a:solidFill>
              </a:rPr>
              <a:t> </a:t>
            </a:r>
            <a:r>
              <a:rPr lang="en-AU" sz="3800" spc="-10" dirty="0" err="1">
                <a:solidFill>
                  <a:srgbClr val="000000"/>
                </a:solidFill>
              </a:rPr>
              <a:t>omnissum</a:t>
            </a:r>
            <a:r>
              <a:rPr lang="en-AU" sz="3800" spc="-10" dirty="0">
                <a:solidFill>
                  <a:srgbClr val="000000"/>
                </a:solidFill>
              </a:rPr>
              <a:t> </a:t>
            </a:r>
            <a:r>
              <a:rPr lang="en-AU" sz="3800" spc="-10" dirty="0" err="1">
                <a:solidFill>
                  <a:srgbClr val="000000"/>
                </a:solidFill>
              </a:rPr>
              <a:t>eiur</a:t>
            </a:r>
            <a:r>
              <a:rPr lang="en-AU" sz="3800" spc="-10" dirty="0">
                <a:solidFill>
                  <a:srgbClr val="000000"/>
                </a:solidFill>
              </a:rPr>
              <a:t>, </a:t>
            </a:r>
            <a:r>
              <a:rPr lang="en-AU" sz="3800" spc="-10" dirty="0" err="1">
                <a:solidFill>
                  <a:srgbClr val="000000"/>
                </a:solidFill>
              </a:rPr>
              <a:t>earchit</a:t>
            </a:r>
            <a:r>
              <a:rPr lang="en-AU" sz="3800" spc="-10" dirty="0">
                <a:solidFill>
                  <a:srgbClr val="000000"/>
                </a:solidFill>
              </a:rPr>
              <a:t> ab </a:t>
            </a:r>
            <a:r>
              <a:rPr lang="en-AU" sz="3800" spc="-10" dirty="0" err="1">
                <a:solidFill>
                  <a:srgbClr val="000000"/>
                </a:solidFill>
              </a:rPr>
              <a:t>ipidici</a:t>
            </a:r>
            <a:r>
              <a:rPr lang="en-AU" sz="3800" spc="-10" dirty="0">
                <a:solidFill>
                  <a:srgbClr val="000000"/>
                </a:solidFill>
              </a:rPr>
              <a:t> </a:t>
            </a:r>
            <a:r>
              <a:rPr lang="en-AU" sz="3800" spc="-10" dirty="0" err="1">
                <a:solidFill>
                  <a:srgbClr val="000000"/>
                </a:solidFill>
              </a:rPr>
              <a:t>llorum</a:t>
            </a:r>
            <a:r>
              <a:rPr lang="en-AU" sz="3800" spc="-10" dirty="0">
                <a:solidFill>
                  <a:srgbClr val="000000"/>
                </a:solidFill>
              </a:rPr>
              <a:t>, </a:t>
            </a:r>
            <a:r>
              <a:rPr lang="en-AU" sz="3800" spc="-10" dirty="0" err="1">
                <a:solidFill>
                  <a:srgbClr val="000000"/>
                </a:solidFill>
              </a:rPr>
              <a:t>coreriae</a:t>
            </a:r>
            <a:r>
              <a:rPr lang="en-AU" sz="3800" spc="-10" dirty="0">
                <a:solidFill>
                  <a:srgbClr val="000000"/>
                </a:solidFill>
              </a:rPr>
              <a:t> </a:t>
            </a:r>
            <a:r>
              <a:rPr lang="en-AU" sz="3800" spc="-10" dirty="0" err="1">
                <a:solidFill>
                  <a:srgbClr val="000000"/>
                </a:solidFill>
              </a:rPr>
              <a:t>quia</a:t>
            </a:r>
            <a:r>
              <a:rPr lang="en-AU" sz="3800" spc="-10" dirty="0">
                <a:solidFill>
                  <a:srgbClr val="000000"/>
                </a:solidFill>
              </a:rPr>
              <a:t>.”</a:t>
            </a:r>
            <a:endParaRPr sz="3800" dirty="0"/>
          </a:p>
        </p:txBody>
      </p:sp>
    </p:spTree>
    <p:extLst>
      <p:ext uri="{BB962C8B-B14F-4D97-AF65-F5344CB8AC3E}">
        <p14:creationId xmlns:p14="http://schemas.microsoft.com/office/powerpoint/2010/main" val="3491257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1">
    <p:bg>
      <p:bgRef idx="1001">
        <a:schemeClr val="bg1"/>
      </p:bgRef>
    </p:bg>
    <p:spTree>
      <p:nvGrpSpPr>
        <p:cNvPr id="1" name=""/>
        <p:cNvGrpSpPr/>
        <p:nvPr/>
      </p:nvGrpSpPr>
      <p:grpSpPr>
        <a:xfrm>
          <a:off x="0" y="0"/>
          <a:ext cx="0" cy="0"/>
          <a:chOff x="0" y="0"/>
          <a:chExt cx="0" cy="0"/>
        </a:xfrm>
      </p:grpSpPr>
      <p:pic>
        <p:nvPicPr>
          <p:cNvPr id="8" name="object 1">
            <a:extLst>
              <a:ext uri="{FF2B5EF4-FFF2-40B4-BE49-F238E27FC236}">
                <a16:creationId xmlns:a16="http://schemas.microsoft.com/office/drawing/2014/main" id="{69D3DD68-72FE-5430-2CCD-62A73AAF985C}"/>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4955154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4173-B046-E632-8483-B2707C81E7DF}"/>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dirty="0"/>
              <a:t>Click to edit Master text styles</a:t>
            </a:r>
            <a:endParaRPr lang="en-US" dirty="0"/>
          </a:p>
        </p:txBody>
      </p:sp>
      <p:pic>
        <p:nvPicPr>
          <p:cNvPr id="7" name="object 4">
            <a:extLst>
              <a:ext uri="{FF2B5EF4-FFF2-40B4-BE49-F238E27FC236}">
                <a16:creationId xmlns:a16="http://schemas.microsoft.com/office/drawing/2014/main" id="{0DE0EA6B-E5AC-3B11-BD85-9AE2F2B2BA1F}"/>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9143998" cy="5143499"/>
          </a:xfrm>
          <a:prstGeom prst="rect">
            <a:avLst/>
          </a:prstGeom>
        </p:spPr>
      </p:pic>
    </p:spTree>
    <p:extLst>
      <p:ext uri="{BB962C8B-B14F-4D97-AF65-F5344CB8AC3E}">
        <p14:creationId xmlns:p14="http://schemas.microsoft.com/office/powerpoint/2010/main" val="349404081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2">
    <p:bg>
      <p:bgRef idx="1001">
        <a:schemeClr val="bg1"/>
      </p:bgRef>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59FF160-6414-B7D0-2DD1-0585D58A22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41"/>
            <a:ext cx="9141620" cy="5144841"/>
          </a:xfrm>
          <a:prstGeom prst="rect">
            <a:avLst/>
          </a:prstGeom>
        </p:spPr>
      </p:pic>
      <p:sp>
        <p:nvSpPr>
          <p:cNvPr id="6" name="Text Placeholder 1">
            <a:extLst>
              <a:ext uri="{FF2B5EF4-FFF2-40B4-BE49-F238E27FC236}">
                <a16:creationId xmlns:a16="http://schemas.microsoft.com/office/drawing/2014/main" id="{9E3B0390-CE09-F982-4224-39703DE91AD7}"/>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dirty="0"/>
              <a:t>Click to edit Master text styles</a:t>
            </a:r>
            <a:endParaRPr lang="en-US" dirty="0"/>
          </a:p>
        </p:txBody>
      </p:sp>
    </p:spTree>
    <p:extLst>
      <p:ext uri="{BB962C8B-B14F-4D97-AF65-F5344CB8AC3E}">
        <p14:creationId xmlns:p14="http://schemas.microsoft.com/office/powerpoint/2010/main" val="14641610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B6FB2-6FB1-E8EE-71E2-F3031BBC4CFE}"/>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dirty="0"/>
              <a:t>Heading sits here</a:t>
            </a:r>
          </a:p>
          <a:p>
            <a:r>
              <a:rPr lang="en-GB" dirty="0"/>
              <a:t>1-2 lines of copy 28pt</a:t>
            </a:r>
            <a:endParaRPr lang="en-US" dirty="0"/>
          </a:p>
        </p:txBody>
      </p:sp>
      <p:sp>
        <p:nvSpPr>
          <p:cNvPr id="7" name="Text Placeholder 2">
            <a:extLst>
              <a:ext uri="{FF2B5EF4-FFF2-40B4-BE49-F238E27FC236}">
                <a16:creationId xmlns:a16="http://schemas.microsoft.com/office/drawing/2014/main" id="{C73DE4E7-C9AA-0998-373D-DCFBF8D610D2}"/>
              </a:ext>
            </a:extLst>
          </p:cNvPr>
          <p:cNvSpPr>
            <a:spLocks noGrp="1"/>
          </p:cNvSpPr>
          <p:nvPr>
            <p:ph type="body" sz="quarter" idx="15" hasCustomPrompt="1"/>
          </p:nvPr>
        </p:nvSpPr>
        <p:spPr>
          <a:xfrm>
            <a:off x="562033" y="1813272"/>
            <a:ext cx="5533967" cy="1901478"/>
          </a:xfrm>
          <a:prstGeom prst="rect">
            <a:avLst/>
          </a:prstGeom>
        </p:spPr>
        <p:txBody>
          <a:bodyPr lIns="0" tIns="0" rIns="0" bIns="0"/>
          <a:lstStyle>
            <a:lvl1pPr marL="0" indent="0">
              <a:buFontTx/>
              <a:buNone/>
              <a:defRPr sz="1400">
                <a:solidFill>
                  <a:schemeClr val="tx1"/>
                </a:solidFill>
              </a:defRPr>
            </a:lvl1pPr>
          </a:lstStyle>
          <a:p>
            <a:r>
              <a:rPr lang="en-GB" dirty="0"/>
              <a:t>Presented by 14pt</a:t>
            </a:r>
            <a:endParaRPr lang="en-US" dirty="0"/>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dirty="0" err="1"/>
              <a:t>sydney.edu.au</a:t>
            </a:r>
            <a:r>
              <a:rPr lang="en-GB" dirty="0"/>
              <a:t>/</a:t>
            </a:r>
            <a:r>
              <a:rPr lang="en-GB" dirty="0" err="1"/>
              <a:t>xxxxx</a:t>
            </a:r>
            <a:endParaRPr lang="en-US" dirty="0"/>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2" name="Text Placeholder 5">
            <a:extLst>
              <a:ext uri="{FF2B5EF4-FFF2-40B4-BE49-F238E27FC236}">
                <a16:creationId xmlns:a16="http://schemas.microsoft.com/office/drawing/2014/main" id="{BD0328F7-E70B-70FE-8296-A6A9465B3C0D}"/>
              </a:ext>
            </a:extLst>
          </p:cNvPr>
          <p:cNvSpPr txBox="1"/>
          <p:nvPr userDrawn="1"/>
        </p:nvSpPr>
        <p:spPr>
          <a:xfrm rot="16200000">
            <a:off x="7940202" y="3646041"/>
            <a:ext cx="1830263" cy="169277"/>
          </a:xfrm>
          <a:prstGeom prst="rect">
            <a:avLst/>
          </a:prstGeom>
          <a:noFill/>
        </p:spPr>
        <p:txBody>
          <a:bodyPr wrap="square" rtlCol="0">
            <a:spAutoFit/>
          </a:bodyPr>
          <a:lstStyle/>
          <a:p>
            <a:r>
              <a:rPr lang="en-US" sz="500" dirty="0"/>
              <a:t>CRICOS 00026A    TEQSA PRV12057</a:t>
            </a:r>
          </a:p>
        </p:txBody>
      </p:sp>
    </p:spTree>
    <p:extLst>
      <p:ext uri="{BB962C8B-B14F-4D97-AF65-F5344CB8AC3E}">
        <p14:creationId xmlns:p14="http://schemas.microsoft.com/office/powerpoint/2010/main" val="161395443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3">
    <p:bg>
      <p:bgRef idx="1001">
        <a:schemeClr val="bg1"/>
      </p:bgRef>
    </p:bg>
    <p:spTree>
      <p:nvGrpSpPr>
        <p:cNvPr id="1" name=""/>
        <p:cNvGrpSpPr/>
        <p:nvPr/>
      </p:nvGrpSpPr>
      <p:grpSpPr>
        <a:xfrm>
          <a:off x="0" y="0"/>
          <a:ext cx="0" cy="0"/>
          <a:chOff x="0" y="0"/>
          <a:chExt cx="0" cy="0"/>
        </a:xfrm>
      </p:grpSpPr>
      <p:pic>
        <p:nvPicPr>
          <p:cNvPr id="5" name="object 1">
            <a:extLst>
              <a:ext uri="{FF2B5EF4-FFF2-40B4-BE49-F238E27FC236}">
                <a16:creationId xmlns:a16="http://schemas.microsoft.com/office/drawing/2014/main" id="{3DE60E2F-8D86-E014-B1B6-8CC60B835BB9}"/>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382651899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4">
    <p:bg>
      <p:bgRef idx="1001">
        <a:schemeClr val="bg1"/>
      </p:bgRef>
    </p:bg>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A3A6835A-E678-9758-9D77-104E4690DC8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2349" cy="5143500"/>
          </a:xfrm>
          <a:prstGeom prst="rect">
            <a:avLst/>
          </a:prstGeom>
        </p:spPr>
      </p:pic>
      <p:sp>
        <p:nvSpPr>
          <p:cNvPr id="2" name="Title 1">
            <a:extLst>
              <a:ext uri="{FF2B5EF4-FFF2-40B4-BE49-F238E27FC236}">
                <a16:creationId xmlns:a16="http://schemas.microsoft.com/office/drawing/2014/main" id="{5667EFA4-5A0B-BEF2-9D70-1A347D686B7A}"/>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dirty="0"/>
              <a:t>Click to edit Master text styles</a:t>
            </a:r>
            <a:endParaRPr lang="en-US" dirty="0"/>
          </a:p>
        </p:txBody>
      </p:sp>
    </p:spTree>
    <p:extLst>
      <p:ext uri="{BB962C8B-B14F-4D97-AF65-F5344CB8AC3E}">
        <p14:creationId xmlns:p14="http://schemas.microsoft.com/office/powerpoint/2010/main" val="150763806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5">
    <p:bg>
      <p:bgRef idx="1001">
        <a:schemeClr val="bg1"/>
      </p:bgRef>
    </p:bg>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D3558D7F-D425-CB58-246D-476403851039}"/>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9144000" cy="5143500"/>
          </a:xfrm>
          <a:prstGeom prst="rect">
            <a:avLst/>
          </a:prstGeom>
        </p:spPr>
      </p:pic>
      <p:sp>
        <p:nvSpPr>
          <p:cNvPr id="6" name="Title 1">
            <a:extLst>
              <a:ext uri="{FF2B5EF4-FFF2-40B4-BE49-F238E27FC236}">
                <a16:creationId xmlns:a16="http://schemas.microsoft.com/office/drawing/2014/main" id="{1DBF24C0-EEA2-4E54-D028-0224BD962CC0}"/>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dirty="0"/>
              <a:t>Click to edit Master text styles</a:t>
            </a:r>
            <a:endParaRPr lang="en-US" dirty="0"/>
          </a:p>
        </p:txBody>
      </p:sp>
    </p:spTree>
    <p:extLst>
      <p:ext uri="{BB962C8B-B14F-4D97-AF65-F5344CB8AC3E}">
        <p14:creationId xmlns:p14="http://schemas.microsoft.com/office/powerpoint/2010/main" val="429084420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6">
    <p:bg>
      <p:bgRef idx="1001">
        <a:schemeClr val="bg1"/>
      </p:bgRef>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8B85562-1D3A-B537-DAF4-3A657A3D4AE6}"/>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316331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dirty="0"/>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tx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dirty="0"/>
              <a:t>Click to add text 10pt</a:t>
            </a:r>
            <a:endParaRPr dirty="0"/>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dirty="0"/>
              <a:t>Click to add text 10pt</a:t>
            </a:r>
          </a:p>
          <a:p>
            <a:endParaRPr dirty="0"/>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dirty="0"/>
              <a:t>Click to add text 10pt</a:t>
            </a:r>
          </a:p>
          <a:p>
            <a:endParaRPr dirty="0"/>
          </a:p>
        </p:txBody>
      </p:sp>
    </p:spTree>
    <p:extLst>
      <p:ext uri="{BB962C8B-B14F-4D97-AF65-F5344CB8AC3E}">
        <p14:creationId xmlns:p14="http://schemas.microsoft.com/office/powerpoint/2010/main" val="138885833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dirty="0"/>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bg2"/>
          </a:solidFill>
        </p:spPr>
        <p:txBody>
          <a:bodyPr wrap="square" lIns="0" tIns="0" rIns="0" bIns="0" rtlCol="0"/>
          <a:lstStyle/>
          <a:p>
            <a:endParaRPr dirty="0"/>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dirty="0"/>
              <a:t>Click to add text 10pt</a:t>
            </a:r>
            <a:endParaRPr dirty="0"/>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dirty="0"/>
              <a:t>Click to add text 10pt</a:t>
            </a:r>
          </a:p>
          <a:p>
            <a:endParaRPr dirty="0"/>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dirty="0"/>
              <a:t>Click to add text 10pt</a:t>
            </a:r>
          </a:p>
          <a:p>
            <a:endParaRPr dirty="0"/>
          </a:p>
        </p:txBody>
      </p:sp>
    </p:spTree>
    <p:extLst>
      <p:ext uri="{BB962C8B-B14F-4D97-AF65-F5344CB8AC3E}">
        <p14:creationId xmlns:p14="http://schemas.microsoft.com/office/powerpoint/2010/main" val="369547202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284C3413-144B-3E34-A5A7-2A85DAA63644}"/>
              </a:ext>
            </a:extLst>
          </p:cNvPr>
          <p:cNvSpPr>
            <a:spLocks noGrp="1"/>
          </p:cNvSpPr>
          <p:nvPr>
            <p:ph type="body" sz="quarter" idx="12" hasCustomPrompt="1"/>
          </p:nvPr>
        </p:nvSpPr>
        <p:spPr>
          <a:xfrm>
            <a:off x="581013" y="1657350"/>
            <a:ext cx="3152775" cy="2362200"/>
          </a:xfrm>
          <a:prstGeom prst="rect">
            <a:avLst/>
          </a:prstGeom>
        </p:spPr>
        <p:txBody>
          <a:bodyPr lIns="0" anchor="b" anchorCtr="0"/>
          <a:lstStyle>
            <a:lvl1pPr marL="0" indent="0">
              <a:buNone/>
              <a:defRPr sz="1000">
                <a:solidFill>
                  <a:schemeClr val="tx1"/>
                </a:solidFill>
              </a:defRPr>
            </a:lvl1pPr>
            <a:lvl2pPr>
              <a:buNone/>
              <a:defRPr sz="1000">
                <a:solidFill>
                  <a:schemeClr val="tx1"/>
                </a:solidFill>
              </a:defRPr>
            </a:lvl2pPr>
            <a:lvl3pPr>
              <a:buNone/>
              <a:defRPr sz="1000">
                <a:solidFill>
                  <a:schemeClr val="tx1"/>
                </a:solidFill>
              </a:defRPr>
            </a:lvl3pPr>
            <a:lvl4pPr>
              <a:buNone/>
              <a:defRPr sz="1000">
                <a:solidFill>
                  <a:schemeClr val="tx1"/>
                </a:solidFill>
              </a:defRPr>
            </a:lvl4pPr>
            <a:lvl5pPr>
              <a:buNone/>
              <a:defRPr sz="1000">
                <a:solidFill>
                  <a:schemeClr val="tx1"/>
                </a:solidFill>
              </a:defRPr>
            </a:lvl5pPr>
          </a:lstStyle>
          <a:p>
            <a:pPr marL="12700">
              <a:lnSpc>
                <a:spcPct val="100000"/>
              </a:lnSpc>
              <a:spcBef>
                <a:spcPts val="100"/>
              </a:spcBef>
            </a:pPr>
            <a:r>
              <a:rPr lang="en-AU" sz="1000" b="1" dirty="0">
                <a:latin typeface="Arial"/>
                <a:cs typeface="Arial"/>
              </a:rPr>
              <a:t>Insert team/discipline </a:t>
            </a:r>
            <a:r>
              <a:rPr lang="en-AU" sz="1000" b="1" spc="-20" dirty="0">
                <a:latin typeface="Arial"/>
                <a:cs typeface="Arial"/>
              </a:rPr>
              <a:t>area</a:t>
            </a:r>
            <a:endParaRPr lang="en-AU" sz="1000" dirty="0">
              <a:latin typeface="Arial"/>
              <a:cs typeface="Arial"/>
            </a:endParaRPr>
          </a:p>
          <a:p>
            <a:pPr marL="12700" marR="711200">
              <a:lnSpc>
                <a:spcPct val="100000"/>
              </a:lnSpc>
            </a:pPr>
            <a:r>
              <a:rPr lang="en-AU" sz="1000" dirty="0">
                <a:latin typeface="Arial"/>
                <a:cs typeface="Arial"/>
              </a:rPr>
              <a:t>Name</a:t>
            </a:r>
            <a:r>
              <a:rPr lang="en-AU" sz="1000" spc="-20" dirty="0">
                <a:latin typeface="Arial"/>
                <a:cs typeface="Arial"/>
              </a:rPr>
              <a:t> </a:t>
            </a:r>
            <a:r>
              <a:rPr lang="en-AU" sz="1000" spc="-10" dirty="0">
                <a:latin typeface="Arial"/>
                <a:cs typeface="Arial"/>
              </a:rPr>
              <a:t>Surname Title</a:t>
            </a:r>
            <a:endParaRPr lang="en-AU" sz="1000" dirty="0">
              <a:latin typeface="Arial"/>
              <a:cs typeface="Arial"/>
            </a:endParaRPr>
          </a:p>
          <a:p>
            <a:pPr marL="12700">
              <a:lnSpc>
                <a:spcPct val="100000"/>
              </a:lnSpc>
            </a:pPr>
            <a:r>
              <a:rPr lang="en-AU" sz="1000" dirty="0">
                <a:latin typeface="Arial"/>
                <a:cs typeface="Arial"/>
              </a:rPr>
              <a:t>+61</a:t>
            </a:r>
            <a:r>
              <a:rPr lang="en-AU" sz="1000" spc="-10" dirty="0">
                <a:latin typeface="Arial"/>
                <a:cs typeface="Arial"/>
              </a:rPr>
              <a:t> </a:t>
            </a:r>
            <a:r>
              <a:rPr lang="en-AU" sz="1000" dirty="0">
                <a:latin typeface="Arial"/>
                <a:cs typeface="Arial"/>
              </a:rPr>
              <a:t>2</a:t>
            </a:r>
            <a:r>
              <a:rPr lang="en-AU" sz="1000" spc="-5" dirty="0">
                <a:latin typeface="Arial"/>
                <a:cs typeface="Arial"/>
              </a:rPr>
              <a:t> </a:t>
            </a:r>
            <a:r>
              <a:rPr lang="en-AU" sz="1000" dirty="0">
                <a:latin typeface="Arial"/>
                <a:cs typeface="Arial"/>
              </a:rPr>
              <a:t>1234</a:t>
            </a:r>
            <a:r>
              <a:rPr lang="en-AU" sz="1000" spc="-10" dirty="0">
                <a:latin typeface="Arial"/>
                <a:cs typeface="Arial"/>
              </a:rPr>
              <a:t> </a:t>
            </a:r>
            <a:r>
              <a:rPr lang="en-AU" sz="1000" spc="-20" dirty="0">
                <a:latin typeface="Arial"/>
                <a:cs typeface="Arial"/>
              </a:rPr>
              <a:t>5678</a:t>
            </a:r>
            <a:endParaRPr lang="en-AU" sz="1000" dirty="0">
              <a:latin typeface="Arial"/>
              <a:cs typeface="Arial"/>
            </a:endParaRPr>
          </a:p>
          <a:p>
            <a:pPr marL="12700">
              <a:lnSpc>
                <a:spcPct val="100000"/>
              </a:lnSpc>
            </a:pPr>
            <a:r>
              <a:rPr lang="en-AU" sz="1000" spc="-10" dirty="0">
                <a:latin typeface="Arial"/>
                <a:cs typeface="Arial"/>
                <a:hlinkClick r:id="rId2"/>
              </a:rPr>
              <a:t>first.last@sydney.edu.au</a:t>
            </a:r>
            <a:endParaRPr lang="en-AU" sz="1000" dirty="0">
              <a:latin typeface="Arial"/>
              <a:cs typeface="Arial"/>
            </a:endParaRPr>
          </a:p>
          <a:p>
            <a:pPr>
              <a:lnSpc>
                <a:spcPct val="100000"/>
              </a:lnSpc>
              <a:spcBef>
                <a:spcPts val="50"/>
              </a:spcBef>
            </a:pPr>
            <a:endParaRPr lang="en-AU" sz="1000" dirty="0">
              <a:latin typeface="Arial"/>
              <a:cs typeface="Arial"/>
            </a:endParaRPr>
          </a:p>
          <a:p>
            <a:pPr marL="12700">
              <a:lnSpc>
                <a:spcPct val="100000"/>
              </a:lnSpc>
            </a:pPr>
            <a:r>
              <a:rPr lang="en-AU" sz="1000" b="1" spc="-10" dirty="0" err="1">
                <a:latin typeface="Arial"/>
                <a:cs typeface="Arial"/>
              </a:rPr>
              <a:t>sydney.edu.au</a:t>
            </a:r>
            <a:r>
              <a:rPr lang="en-AU" sz="1000" b="1" spc="-10" dirty="0">
                <a:latin typeface="Arial"/>
                <a:cs typeface="Arial"/>
              </a:rPr>
              <a:t>/</a:t>
            </a:r>
            <a:r>
              <a:rPr lang="en-AU" sz="1000" b="1" spc="-10" dirty="0" err="1">
                <a:latin typeface="Arial"/>
                <a:cs typeface="Arial"/>
              </a:rPr>
              <a:t>xxxx</a:t>
            </a:r>
            <a:endParaRPr lang="en-AU" sz="1000" dirty="0">
              <a:latin typeface="Arial"/>
              <a:cs typeface="Arial"/>
            </a:endParaRPr>
          </a:p>
        </p:txBody>
      </p:sp>
    </p:spTree>
    <p:extLst>
      <p:ext uri="{BB962C8B-B14F-4D97-AF65-F5344CB8AC3E}">
        <p14:creationId xmlns:p14="http://schemas.microsoft.com/office/powerpoint/2010/main" val="224873522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dirty="0"/>
              <a:t>Title only</a:t>
            </a:r>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No title (line and footer)">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Footer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7F195D-1D75-7971-7AE4-F2EDDB4FE0DC}"/>
              </a:ext>
              <a:ext uri="{C183D7F6-B498-43B3-948B-1728B52AA6E4}">
                <adec:decorative xmlns:adec="http://schemas.microsoft.com/office/drawing/2017/decorative" val="1"/>
              </a:ext>
            </a:extLst>
          </p:cNvPr>
          <p:cNvSpPr/>
          <p:nvPr userDrawn="1"/>
        </p:nvSpPr>
        <p:spPr>
          <a:xfrm>
            <a:off x="0" y="0"/>
            <a:ext cx="914400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89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1">
    <p:bg>
      <p:bgRef idx="1001">
        <a:schemeClr val="bg1"/>
      </p:bgRef>
    </p:bg>
    <p:spTree>
      <p:nvGrpSpPr>
        <p:cNvPr id="1" name=""/>
        <p:cNvGrpSpPr/>
        <p:nvPr/>
      </p:nvGrpSpPr>
      <p:grpSpPr>
        <a:xfrm>
          <a:off x="0" y="0"/>
          <a:ext cx="0" cy="0"/>
          <a:chOff x="0" y="0"/>
          <a:chExt cx="0" cy="0"/>
        </a:xfrm>
      </p:grpSpPr>
      <p:pic>
        <p:nvPicPr>
          <p:cNvPr id="8" name="object 7">
            <a:extLst>
              <a:ext uri="{FF2B5EF4-FFF2-40B4-BE49-F238E27FC236}">
                <a16:creationId xmlns:a16="http://schemas.microsoft.com/office/drawing/2014/main" id="{5682CEC0-2F2F-E2FD-4FDE-2AF1F4D1AE55}"/>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1310" y="0"/>
            <a:ext cx="915531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dirty="0"/>
              <a:t>Heading sits here 28pt</a:t>
            </a:r>
            <a:endParaRPr lang="en-US" dirty="0"/>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dirty="0">
                <a:latin typeface="Arial"/>
                <a:cs typeface="Arial"/>
              </a:rPr>
              <a:t>Intro</a:t>
            </a:r>
            <a:r>
              <a:rPr lang="en-AU" sz="1400" spc="-20" dirty="0">
                <a:latin typeface="Arial"/>
                <a:cs typeface="Arial"/>
              </a:rPr>
              <a:t> </a:t>
            </a:r>
            <a:r>
              <a:rPr lang="en-AU" sz="1400" dirty="0">
                <a:latin typeface="Arial"/>
                <a:cs typeface="Arial"/>
              </a:rPr>
              <a:t>text</a:t>
            </a:r>
            <a:r>
              <a:rPr lang="en-AU" sz="1400" spc="-5" dirty="0">
                <a:latin typeface="Arial"/>
                <a:cs typeface="Arial"/>
              </a:rPr>
              <a:t> </a:t>
            </a:r>
            <a:r>
              <a:rPr lang="en-AU" sz="1400" dirty="0">
                <a:latin typeface="Arial"/>
                <a:cs typeface="Arial"/>
              </a:rPr>
              <a:t>14pt,</a:t>
            </a:r>
            <a:r>
              <a:rPr lang="en-AU" sz="1400" spc="-15" dirty="0">
                <a:latin typeface="Arial"/>
                <a:cs typeface="Arial"/>
              </a:rPr>
              <a:t> </a:t>
            </a:r>
            <a:r>
              <a:rPr lang="en-AU" sz="1400" dirty="0">
                <a:latin typeface="Arial"/>
                <a:cs typeface="Arial"/>
              </a:rPr>
              <a:t>to</a:t>
            </a:r>
            <a:r>
              <a:rPr lang="en-AU" sz="1400" spc="-5" dirty="0">
                <a:latin typeface="Arial"/>
                <a:cs typeface="Arial"/>
              </a:rPr>
              <a:t> </a:t>
            </a:r>
            <a:r>
              <a:rPr lang="en-AU" sz="1400" dirty="0">
                <a:latin typeface="Arial"/>
                <a:cs typeface="Arial"/>
              </a:rPr>
              <a:t>sit</a:t>
            </a:r>
            <a:r>
              <a:rPr lang="en-AU" sz="1400" spc="-10" dirty="0">
                <a:latin typeface="Arial"/>
                <a:cs typeface="Arial"/>
              </a:rPr>
              <a:t> </a:t>
            </a:r>
            <a:r>
              <a:rPr lang="en-AU" sz="1400" dirty="0">
                <a:latin typeface="Arial"/>
                <a:cs typeface="Arial"/>
              </a:rPr>
              <a:t>here.</a:t>
            </a:r>
            <a:r>
              <a:rPr lang="en-AU" sz="1400" spc="-10" dirty="0">
                <a:latin typeface="Arial"/>
                <a:cs typeface="Arial"/>
              </a:rPr>
              <a:t> </a:t>
            </a:r>
            <a:br>
              <a:rPr lang="en-AU" sz="1400" spc="-10" dirty="0">
                <a:latin typeface="Arial"/>
                <a:cs typeface="Arial"/>
              </a:rPr>
            </a:br>
            <a:r>
              <a:rPr lang="en-AU" sz="1400" dirty="0">
                <a:latin typeface="Arial"/>
                <a:cs typeface="Arial"/>
              </a:rPr>
              <a:t>2–3</a:t>
            </a:r>
            <a:r>
              <a:rPr lang="en-AU" sz="1400" spc="-10" dirty="0">
                <a:latin typeface="Arial"/>
                <a:cs typeface="Arial"/>
              </a:rPr>
              <a:t> lines </a:t>
            </a:r>
            <a:r>
              <a:rPr lang="en-AU" sz="1400" dirty="0">
                <a:latin typeface="Arial"/>
                <a:cs typeface="Arial"/>
              </a:rPr>
              <a:t>of</a:t>
            </a:r>
            <a:r>
              <a:rPr lang="en-AU" sz="1400" spc="-15" dirty="0">
                <a:latin typeface="Arial"/>
                <a:cs typeface="Arial"/>
              </a:rPr>
              <a:t> </a:t>
            </a:r>
            <a:r>
              <a:rPr lang="en-AU" sz="1400" spc="-25" dirty="0">
                <a:latin typeface="Arial"/>
                <a:cs typeface="Arial"/>
              </a:rPr>
              <a:t>copy.</a:t>
            </a:r>
            <a:r>
              <a:rPr lang="en-AU" sz="1400" spc="-80" dirty="0">
                <a:latin typeface="Arial"/>
                <a:cs typeface="Arial"/>
              </a:rPr>
              <a:t> </a:t>
            </a:r>
            <a:r>
              <a:rPr lang="en-AU" sz="1400" dirty="0">
                <a:latin typeface="Arial"/>
                <a:cs typeface="Arial"/>
              </a:rPr>
              <a:t>Am </a:t>
            </a:r>
            <a:r>
              <a:rPr lang="en-AU" sz="1400" dirty="0" err="1">
                <a:latin typeface="Arial"/>
                <a:cs typeface="Arial"/>
              </a:rPr>
              <a:t>quo’xnkaln</a:t>
            </a:r>
            <a:r>
              <a:rPr lang="en-AU" sz="1400" spc="-10" dirty="0">
                <a:latin typeface="Arial"/>
                <a:cs typeface="Arial"/>
              </a:rPr>
              <a:t> </a:t>
            </a:r>
            <a:r>
              <a:rPr lang="en-AU" sz="1400" dirty="0" err="1">
                <a:latin typeface="Arial"/>
                <a:cs typeface="Arial"/>
              </a:rPr>
              <a:t>ium</a:t>
            </a:r>
            <a:r>
              <a:rPr lang="en-AU" sz="1400" spc="-10" dirty="0">
                <a:latin typeface="Arial"/>
                <a:cs typeface="Arial"/>
              </a:rPr>
              <a:t> </a:t>
            </a:r>
            <a:r>
              <a:rPr lang="en-AU" sz="1400" dirty="0" err="1">
                <a:latin typeface="Arial"/>
                <a:cs typeface="Arial"/>
              </a:rPr>
              <a:t>aute</a:t>
            </a:r>
            <a:r>
              <a:rPr lang="en-AU" sz="1400" spc="-5" dirty="0">
                <a:latin typeface="Arial"/>
                <a:cs typeface="Arial"/>
              </a:rPr>
              <a:t> </a:t>
            </a:r>
            <a:r>
              <a:rPr lang="en-AU" sz="1400" spc="-10" dirty="0" err="1">
                <a:latin typeface="Arial"/>
                <a:cs typeface="Arial"/>
              </a:rPr>
              <a:t>fuidesteI</a:t>
            </a:r>
            <a:r>
              <a:rPr lang="en-AU" sz="1400" spc="-10" dirty="0">
                <a:latin typeface="Arial"/>
                <a:cs typeface="Arial"/>
              </a:rPr>
              <a:t> </a:t>
            </a:r>
            <a:r>
              <a:rPr lang="en-AU" sz="1400" dirty="0" err="1">
                <a:latin typeface="Arial"/>
                <a:cs typeface="Arial"/>
              </a:rPr>
              <a:t>eces</a:t>
            </a:r>
            <a:r>
              <a:rPr lang="en-AU" sz="1400" dirty="0">
                <a:latin typeface="Arial"/>
                <a:cs typeface="Arial"/>
              </a:rPr>
              <a:t>,</a:t>
            </a:r>
            <a:r>
              <a:rPr lang="en-AU" sz="1400" spc="-15" dirty="0">
                <a:latin typeface="Arial"/>
                <a:cs typeface="Arial"/>
              </a:rPr>
              <a:t> </a:t>
            </a:r>
            <a:r>
              <a:rPr lang="en-AU" sz="1400" dirty="0">
                <a:latin typeface="Arial"/>
                <a:cs typeface="Arial"/>
              </a:rPr>
              <a:t>Cas</a:t>
            </a:r>
            <a:r>
              <a:rPr lang="en-AU" sz="1400" spc="-15" dirty="0">
                <a:latin typeface="Arial"/>
                <a:cs typeface="Arial"/>
              </a:rPr>
              <a:t> </a:t>
            </a:r>
            <a:r>
              <a:rPr lang="en-AU" sz="1400" dirty="0" err="1">
                <a:latin typeface="Arial"/>
                <a:cs typeface="Arial"/>
              </a:rPr>
              <a:t>cus</a:t>
            </a:r>
            <a:r>
              <a:rPr lang="en-AU" sz="1400" spc="-10" dirty="0">
                <a:latin typeface="Arial"/>
                <a:cs typeface="Arial"/>
              </a:rPr>
              <a:t> </a:t>
            </a:r>
            <a:r>
              <a:rPr lang="en-AU" sz="1400" dirty="0" err="1">
                <a:latin typeface="Arial"/>
                <a:cs typeface="Arial"/>
              </a:rPr>
              <a:t>aus</a:t>
            </a:r>
            <a:r>
              <a:rPr lang="en-AU" sz="1400" spc="-15" dirty="0">
                <a:latin typeface="Arial"/>
                <a:cs typeface="Arial"/>
              </a:rPr>
              <a:t> </a:t>
            </a:r>
            <a:r>
              <a:rPr lang="en-AU" sz="1400" spc="-10" dirty="0" err="1">
                <a:latin typeface="Arial"/>
                <a:cs typeface="Arial"/>
              </a:rPr>
              <a:t>opubli</a:t>
            </a:r>
            <a:r>
              <a:rPr lang="en-AU" sz="1400" spc="-10" dirty="0">
                <a:latin typeface="Arial"/>
                <a:cs typeface="Arial"/>
              </a:rPr>
              <a:t>.</a:t>
            </a:r>
            <a:endParaRPr lang="en-AU" sz="1400" dirty="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dirty="0" err="1"/>
              <a:t>sydney.edu.au</a:t>
            </a:r>
            <a:r>
              <a:rPr lang="en-GB" dirty="0"/>
              <a:t>/</a:t>
            </a:r>
            <a:r>
              <a:rPr lang="en-GB" dirty="0" err="1"/>
              <a:t>xxxxx</a:t>
            </a:r>
            <a:endParaRPr lang="en-US" dirty="0"/>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dirty="0"/>
              <a:t>CRICOS 00026A    TEQSA PRV12057</a:t>
            </a:r>
          </a:p>
        </p:txBody>
      </p:sp>
    </p:spTree>
    <p:extLst>
      <p:ext uri="{BB962C8B-B14F-4D97-AF65-F5344CB8AC3E}">
        <p14:creationId xmlns:p14="http://schemas.microsoft.com/office/powerpoint/2010/main" val="300522325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7BF0C12-4EFA-AA48-3CFD-E595F2CE757D}"/>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284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Only - Sandstone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dirty="0"/>
              <a:t>Title only – Sandstone background</a:t>
            </a:r>
            <a:endParaRPr dirty="0"/>
          </a:p>
        </p:txBody>
      </p:sp>
    </p:spTree>
    <p:extLst>
      <p:ext uri="{BB962C8B-B14F-4D97-AF65-F5344CB8AC3E}">
        <p14:creationId xmlns:p14="http://schemas.microsoft.com/office/powerpoint/2010/main" val="4217484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Only - Light Grey backgroun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dirty="0"/>
              <a:t>Title only – light grey background</a:t>
            </a:r>
            <a:endParaRPr dirty="0"/>
          </a:p>
        </p:txBody>
      </p:sp>
    </p:spTree>
    <p:extLst>
      <p:ext uri="{BB962C8B-B14F-4D97-AF65-F5344CB8AC3E}">
        <p14:creationId xmlns:p14="http://schemas.microsoft.com/office/powerpoint/2010/main" val="29812907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dirty="0"/>
              <a:t>Title and 1 column text box</a:t>
            </a:r>
            <a:br>
              <a:rPr lang="en-US" dirty="0"/>
            </a:br>
            <a:r>
              <a:rPr lang="en-US" dirty="0"/>
              <a:t>Small body copy</a:t>
            </a:r>
            <a:endParaRPr dirty="0"/>
          </a:p>
        </p:txBody>
      </p:sp>
      <p:sp>
        <p:nvSpPr>
          <p:cNvPr id="8" name="Placeholder text 2">
            <a:extLst>
              <a:ext uri="{FF2B5EF4-FFF2-40B4-BE49-F238E27FC236}">
                <a16:creationId xmlns:a16="http://schemas.microsoft.com/office/drawing/2014/main" id="{4750A85D-7EC4-4F3C-A957-3387FB721759}"/>
              </a:ext>
            </a:extLst>
          </p:cNvPr>
          <p:cNvSpPr>
            <a:spLocks noGrp="1"/>
          </p:cNvSpPr>
          <p:nvPr>
            <p:ph type="body" idx="1" hasCustomPrompt="1"/>
          </p:nvPr>
        </p:nvSpPr>
        <p:spPr>
          <a:xfrm>
            <a:off x="1892300" y="1803399"/>
            <a:ext cx="6673850" cy="2781300"/>
          </a:xfrm>
          <a:prstGeom prst="rect">
            <a:avLst/>
          </a:prstGeom>
        </p:spPr>
        <p:txBody>
          <a:bodyPr lIns="0" tIns="0" rIns="0" bIns="0" numCol="1"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dirty="0"/>
              <a:t>Click to add text</a:t>
            </a:r>
            <a:endParaRP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dirty="0"/>
              <a:t>Title and 2 column text box</a:t>
            </a:r>
            <a:br>
              <a:rPr lang="en-US" dirty="0"/>
            </a:br>
            <a:r>
              <a:rPr lang="en-US" dirty="0"/>
              <a:t>Small body copy</a:t>
            </a:r>
            <a:endParaRPr dirty="0"/>
          </a:p>
        </p:txBody>
      </p:sp>
      <p:sp>
        <p:nvSpPr>
          <p:cNvPr id="6" name="Text Placeholder 2">
            <a:extLst>
              <a:ext uri="{FF2B5EF4-FFF2-40B4-BE49-F238E27FC236}">
                <a16:creationId xmlns:a16="http://schemas.microsoft.com/office/drawing/2014/main" id="{38B76861-0B8E-1907-DDCC-D9BE0F72992B}"/>
              </a:ext>
            </a:extLst>
          </p:cNvPr>
          <p:cNvSpPr>
            <a:spLocks noGrp="1"/>
          </p:cNvSpPr>
          <p:nvPr>
            <p:ph type="body" idx="1" hasCustomPrompt="1"/>
          </p:nvPr>
        </p:nvSpPr>
        <p:spPr>
          <a:xfrm>
            <a:off x="1892300" y="1803399"/>
            <a:ext cx="6673850" cy="2781300"/>
          </a:xfrm>
          <a:prstGeom prst="rect">
            <a:avLst/>
          </a:prstGeom>
        </p:spPr>
        <p:txBody>
          <a:bodyPr lIns="0" tIns="0" rIns="0" bIns="0" numCol="2"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dirty="0"/>
              <a:t>Click to add text</a:t>
            </a:r>
            <a:endParaRPr dirty="0"/>
          </a:p>
        </p:txBody>
      </p:sp>
    </p:spTree>
    <p:extLst>
      <p:ext uri="{BB962C8B-B14F-4D97-AF65-F5344CB8AC3E}">
        <p14:creationId xmlns:p14="http://schemas.microsoft.com/office/powerpoint/2010/main" val="25433641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dirty="0"/>
              <a:t>Title and 3 column text box</a:t>
            </a:r>
            <a:br>
              <a:rPr lang="en-US" dirty="0"/>
            </a:br>
            <a:r>
              <a:rPr lang="en-US" dirty="0"/>
              <a:t>Small body copy</a:t>
            </a:r>
            <a:endParaRPr dirty="0"/>
          </a:p>
        </p:txBody>
      </p:sp>
      <p:sp>
        <p:nvSpPr>
          <p:cNvPr id="7" name="Text Placeholder 2">
            <a:extLst>
              <a:ext uri="{FF2B5EF4-FFF2-40B4-BE49-F238E27FC236}">
                <a16:creationId xmlns:a16="http://schemas.microsoft.com/office/drawing/2014/main" id="{F691CD0B-A249-E00E-D26B-FCB09FEB6123}"/>
              </a:ext>
            </a:extLst>
          </p:cNvPr>
          <p:cNvSpPr>
            <a:spLocks noGrp="1"/>
          </p:cNvSpPr>
          <p:nvPr>
            <p:ph type="body" idx="1" hasCustomPrompt="1"/>
          </p:nvPr>
        </p:nvSpPr>
        <p:spPr>
          <a:xfrm>
            <a:off x="1892300" y="1803399"/>
            <a:ext cx="6673850" cy="2781300"/>
          </a:xfrm>
          <a:prstGeom prst="rect">
            <a:avLst/>
          </a:prstGeom>
        </p:spPr>
        <p:txBody>
          <a:bodyPr lIns="0" tIns="0" rIns="0" bIns="0" numCol="3"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Text Placeholder 2</a:t>
            </a:r>
            <a:endParaRPr dirty="0"/>
          </a:p>
        </p:txBody>
      </p:sp>
    </p:spTree>
    <p:extLst>
      <p:ext uri="{BB962C8B-B14F-4D97-AF65-F5344CB8AC3E}">
        <p14:creationId xmlns:p14="http://schemas.microsoft.com/office/powerpoint/2010/main" val="1357371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dirty="0"/>
              <a:t>Title and 1 column text box</a:t>
            </a:r>
            <a:br>
              <a:rPr lang="en-US" dirty="0"/>
            </a:br>
            <a:r>
              <a:rPr lang="en-US" dirty="0"/>
              <a:t>Medium body copy</a:t>
            </a:r>
            <a:endParaRPr dirty="0"/>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6294270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dirty="0"/>
              <a:t>Title and 2 column text box</a:t>
            </a:r>
            <a:br>
              <a:rPr lang="en-US" dirty="0"/>
            </a:br>
            <a:r>
              <a:rPr lang="en-US" dirty="0"/>
              <a:t>Medium body copy</a:t>
            </a:r>
            <a:endParaRPr dirty="0"/>
          </a:p>
        </p:txBody>
      </p:sp>
      <p:sp>
        <p:nvSpPr>
          <p:cNvPr id="4" name="Text Placeholder 2">
            <a:extLst>
              <a:ext uri="{FF2B5EF4-FFF2-40B4-BE49-F238E27FC236}">
                <a16:creationId xmlns:a16="http://schemas.microsoft.com/office/drawing/2014/main" id="{5AE129D5-BC83-5BC6-7696-A62ABBA7068D}"/>
              </a:ext>
            </a:extLst>
          </p:cNvPr>
          <p:cNvSpPr>
            <a:spLocks noGrp="1"/>
          </p:cNvSpPr>
          <p:nvPr>
            <p:ph type="body" sz="quarter" idx="10"/>
          </p:nvPr>
        </p:nvSpPr>
        <p:spPr>
          <a:xfrm>
            <a:off x="1881188"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3">
            <a:extLst>
              <a:ext uri="{FF2B5EF4-FFF2-40B4-BE49-F238E27FC236}">
                <a16:creationId xmlns:a16="http://schemas.microsoft.com/office/drawing/2014/main" id="{AEE874E2-82AB-542D-E56B-2FB8466A88DC}"/>
              </a:ext>
            </a:extLst>
          </p:cNvPr>
          <p:cNvSpPr>
            <a:spLocks noGrp="1"/>
          </p:cNvSpPr>
          <p:nvPr>
            <p:ph type="body" sz="quarter" idx="11"/>
          </p:nvPr>
        </p:nvSpPr>
        <p:spPr>
          <a:xfrm>
            <a:off x="5330969"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179344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dirty="0"/>
              <a:t>Title and 3 column text box</a:t>
            </a:r>
            <a:br>
              <a:rPr lang="en-US" dirty="0"/>
            </a:br>
            <a:r>
              <a:rPr lang="en-US" dirty="0"/>
              <a:t>Medium body copy</a:t>
            </a:r>
            <a:endParaRPr dirty="0"/>
          </a:p>
        </p:txBody>
      </p:sp>
      <p:sp>
        <p:nvSpPr>
          <p:cNvPr id="4" name="Text Placeholder 2">
            <a:extLst>
              <a:ext uri="{FF2B5EF4-FFF2-40B4-BE49-F238E27FC236}">
                <a16:creationId xmlns:a16="http://schemas.microsoft.com/office/drawing/2014/main" id="{A89C3E4A-3CEE-6A06-BFB0-526F77478D2D}"/>
              </a:ext>
            </a:extLst>
          </p:cNvPr>
          <p:cNvSpPr>
            <a:spLocks noGrp="1"/>
          </p:cNvSpPr>
          <p:nvPr>
            <p:ph type="body" sz="quarter" idx="10"/>
          </p:nvPr>
        </p:nvSpPr>
        <p:spPr>
          <a:xfrm>
            <a:off x="1881188"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endParaRPr lang="en-US" dirty="0"/>
          </a:p>
        </p:txBody>
      </p:sp>
      <p:sp>
        <p:nvSpPr>
          <p:cNvPr id="5" name="Text Placeholder 3">
            <a:extLst>
              <a:ext uri="{FF2B5EF4-FFF2-40B4-BE49-F238E27FC236}">
                <a16:creationId xmlns:a16="http://schemas.microsoft.com/office/drawing/2014/main" id="{1DFC8A7E-2401-E620-E338-5D28D2506876}"/>
              </a:ext>
            </a:extLst>
          </p:cNvPr>
          <p:cNvSpPr>
            <a:spLocks noGrp="1"/>
          </p:cNvSpPr>
          <p:nvPr>
            <p:ph type="body" sz="quarter" idx="14"/>
          </p:nvPr>
        </p:nvSpPr>
        <p:spPr>
          <a:xfrm>
            <a:off x="4250315"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endParaRPr lang="en-US" dirty="0"/>
          </a:p>
        </p:txBody>
      </p:sp>
      <p:sp>
        <p:nvSpPr>
          <p:cNvPr id="6" name="Text Placeholder 4">
            <a:extLst>
              <a:ext uri="{FF2B5EF4-FFF2-40B4-BE49-F238E27FC236}">
                <a16:creationId xmlns:a16="http://schemas.microsoft.com/office/drawing/2014/main" id="{E104634B-900F-6E88-EAFF-FBF5C77F1AED}"/>
              </a:ext>
            </a:extLst>
          </p:cNvPr>
          <p:cNvSpPr>
            <a:spLocks noGrp="1"/>
          </p:cNvSpPr>
          <p:nvPr>
            <p:ph type="body" sz="quarter" idx="15"/>
          </p:nvPr>
        </p:nvSpPr>
        <p:spPr>
          <a:xfrm>
            <a:off x="6544627"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endParaRPr lang="en-US" dirty="0"/>
          </a:p>
        </p:txBody>
      </p:sp>
    </p:spTree>
    <p:extLst>
      <p:ext uri="{BB962C8B-B14F-4D97-AF65-F5344CB8AC3E}">
        <p14:creationId xmlns:p14="http://schemas.microsoft.com/office/powerpoint/2010/main" val="1609240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lumn, large body copy 18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dirty="0"/>
              <a:t>Title and 1 column text box</a:t>
            </a:r>
            <a:br>
              <a:rPr lang="en-US" dirty="0"/>
            </a:br>
            <a:r>
              <a:rPr lang="en-US" dirty="0"/>
              <a:t>Large body copy</a:t>
            </a:r>
            <a:endParaRPr dirty="0"/>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800">
                <a:latin typeface="+mn-lt"/>
              </a:defRPr>
            </a:lvl1pPr>
            <a:lvl2pPr marL="628650" indent="-171450">
              <a:buClr>
                <a:schemeClr val="tx1"/>
              </a:buClr>
              <a:buFont typeface="System Font Regular"/>
              <a:buChar char="-"/>
              <a:defRPr sz="1800">
                <a:latin typeface="+mn-lt"/>
              </a:defRPr>
            </a:lvl2pPr>
            <a:lvl3pPr marL="1085850" indent="-171450">
              <a:buClr>
                <a:schemeClr val="tx1"/>
              </a:buClr>
              <a:buFont typeface="System Font Regular"/>
              <a:buChar char="-"/>
              <a:defRPr sz="1800">
                <a:latin typeface="+mn-lt"/>
              </a:defRPr>
            </a:lvl3pPr>
            <a:lvl4pPr marL="1543050" indent="-171450">
              <a:buClr>
                <a:schemeClr val="tx1"/>
              </a:buClr>
              <a:buFont typeface="System Font Regular"/>
              <a:buChar char="-"/>
              <a:defRPr sz="1800">
                <a:latin typeface="+mn-lt"/>
              </a:defRPr>
            </a:lvl4pPr>
            <a:lvl5pPr marL="2000250" indent="-171450">
              <a:buClr>
                <a:schemeClr val="tx1"/>
              </a:buClr>
              <a:buFont typeface="System Font Regular"/>
              <a:buChar char="-"/>
              <a:defRPr sz="1800">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89900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image 1">
    <p:bg>
      <p:bgRef idx="1001">
        <a:schemeClr val="bg1"/>
      </p:bgRef>
    </p:bg>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351BF546-A7D6-4DDD-D34D-2811CA1DFCD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dirty="0"/>
              <a:t>Heading sits here 28pt</a:t>
            </a:r>
            <a:endParaRPr lang="en-US" dirty="0"/>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dirty="0">
                <a:latin typeface="Arial"/>
                <a:cs typeface="Arial"/>
              </a:rPr>
              <a:t>Intro</a:t>
            </a:r>
            <a:r>
              <a:rPr lang="en-AU" sz="1400" spc="-20" dirty="0">
                <a:latin typeface="Arial"/>
                <a:cs typeface="Arial"/>
              </a:rPr>
              <a:t> </a:t>
            </a:r>
            <a:r>
              <a:rPr lang="en-AU" sz="1400" dirty="0">
                <a:latin typeface="Arial"/>
                <a:cs typeface="Arial"/>
              </a:rPr>
              <a:t>text</a:t>
            </a:r>
            <a:r>
              <a:rPr lang="en-AU" sz="1400" spc="-5" dirty="0">
                <a:latin typeface="Arial"/>
                <a:cs typeface="Arial"/>
              </a:rPr>
              <a:t> </a:t>
            </a:r>
            <a:r>
              <a:rPr lang="en-AU" sz="1400" dirty="0">
                <a:latin typeface="Arial"/>
                <a:cs typeface="Arial"/>
              </a:rPr>
              <a:t>14pt,</a:t>
            </a:r>
            <a:r>
              <a:rPr lang="en-AU" sz="1400" spc="-15" dirty="0">
                <a:latin typeface="Arial"/>
                <a:cs typeface="Arial"/>
              </a:rPr>
              <a:t> </a:t>
            </a:r>
            <a:r>
              <a:rPr lang="en-AU" sz="1400" dirty="0">
                <a:latin typeface="Arial"/>
                <a:cs typeface="Arial"/>
              </a:rPr>
              <a:t>to</a:t>
            </a:r>
            <a:r>
              <a:rPr lang="en-AU" sz="1400" spc="-5" dirty="0">
                <a:latin typeface="Arial"/>
                <a:cs typeface="Arial"/>
              </a:rPr>
              <a:t> </a:t>
            </a:r>
            <a:r>
              <a:rPr lang="en-AU" sz="1400" dirty="0">
                <a:latin typeface="Arial"/>
                <a:cs typeface="Arial"/>
              </a:rPr>
              <a:t>sit</a:t>
            </a:r>
            <a:r>
              <a:rPr lang="en-AU" sz="1400" spc="-10" dirty="0">
                <a:latin typeface="Arial"/>
                <a:cs typeface="Arial"/>
              </a:rPr>
              <a:t> </a:t>
            </a:r>
            <a:r>
              <a:rPr lang="en-AU" sz="1400" dirty="0">
                <a:latin typeface="Arial"/>
                <a:cs typeface="Arial"/>
              </a:rPr>
              <a:t>here.</a:t>
            </a:r>
            <a:r>
              <a:rPr lang="en-AU" sz="1400" spc="-10" dirty="0">
                <a:latin typeface="Arial"/>
                <a:cs typeface="Arial"/>
              </a:rPr>
              <a:t> </a:t>
            </a:r>
            <a:br>
              <a:rPr lang="en-AU" sz="1400" spc="-10" dirty="0">
                <a:latin typeface="Arial"/>
                <a:cs typeface="Arial"/>
              </a:rPr>
            </a:br>
            <a:r>
              <a:rPr lang="en-AU" sz="1400" dirty="0">
                <a:latin typeface="Arial"/>
                <a:cs typeface="Arial"/>
              </a:rPr>
              <a:t>2–3</a:t>
            </a:r>
            <a:r>
              <a:rPr lang="en-AU" sz="1400" spc="-10" dirty="0">
                <a:latin typeface="Arial"/>
                <a:cs typeface="Arial"/>
              </a:rPr>
              <a:t> lines </a:t>
            </a:r>
            <a:r>
              <a:rPr lang="en-AU" sz="1400" dirty="0">
                <a:latin typeface="Arial"/>
                <a:cs typeface="Arial"/>
              </a:rPr>
              <a:t>of</a:t>
            </a:r>
            <a:r>
              <a:rPr lang="en-AU" sz="1400" spc="-15" dirty="0">
                <a:latin typeface="Arial"/>
                <a:cs typeface="Arial"/>
              </a:rPr>
              <a:t> </a:t>
            </a:r>
            <a:r>
              <a:rPr lang="en-AU" sz="1400" spc="-25" dirty="0">
                <a:latin typeface="Arial"/>
                <a:cs typeface="Arial"/>
              </a:rPr>
              <a:t>copy.</a:t>
            </a:r>
            <a:r>
              <a:rPr lang="en-AU" sz="1400" spc="-80" dirty="0">
                <a:latin typeface="Arial"/>
                <a:cs typeface="Arial"/>
              </a:rPr>
              <a:t> </a:t>
            </a:r>
            <a:r>
              <a:rPr lang="en-AU" sz="1400" dirty="0">
                <a:latin typeface="Arial"/>
                <a:cs typeface="Arial"/>
              </a:rPr>
              <a:t>Am </a:t>
            </a:r>
            <a:r>
              <a:rPr lang="en-AU" sz="1400" dirty="0" err="1">
                <a:latin typeface="Arial"/>
                <a:cs typeface="Arial"/>
              </a:rPr>
              <a:t>quo’xnkaln</a:t>
            </a:r>
            <a:r>
              <a:rPr lang="en-AU" sz="1400" spc="-10" dirty="0">
                <a:latin typeface="Arial"/>
                <a:cs typeface="Arial"/>
              </a:rPr>
              <a:t> </a:t>
            </a:r>
            <a:r>
              <a:rPr lang="en-AU" sz="1400" dirty="0" err="1">
                <a:latin typeface="Arial"/>
                <a:cs typeface="Arial"/>
              </a:rPr>
              <a:t>ium</a:t>
            </a:r>
            <a:r>
              <a:rPr lang="en-AU" sz="1400" spc="-10" dirty="0">
                <a:latin typeface="Arial"/>
                <a:cs typeface="Arial"/>
              </a:rPr>
              <a:t> </a:t>
            </a:r>
            <a:r>
              <a:rPr lang="en-AU" sz="1400" dirty="0" err="1">
                <a:latin typeface="Arial"/>
                <a:cs typeface="Arial"/>
              </a:rPr>
              <a:t>aute</a:t>
            </a:r>
            <a:r>
              <a:rPr lang="en-AU" sz="1400" spc="-5" dirty="0">
                <a:latin typeface="Arial"/>
                <a:cs typeface="Arial"/>
              </a:rPr>
              <a:t> </a:t>
            </a:r>
            <a:r>
              <a:rPr lang="en-AU" sz="1400" spc="-10" dirty="0" err="1">
                <a:latin typeface="Arial"/>
                <a:cs typeface="Arial"/>
              </a:rPr>
              <a:t>fuidesteI</a:t>
            </a:r>
            <a:r>
              <a:rPr lang="en-AU" sz="1400" spc="-10" dirty="0">
                <a:latin typeface="Arial"/>
                <a:cs typeface="Arial"/>
              </a:rPr>
              <a:t> </a:t>
            </a:r>
            <a:r>
              <a:rPr lang="en-AU" sz="1400" dirty="0" err="1">
                <a:latin typeface="Arial"/>
                <a:cs typeface="Arial"/>
              </a:rPr>
              <a:t>eces</a:t>
            </a:r>
            <a:r>
              <a:rPr lang="en-AU" sz="1400" dirty="0">
                <a:latin typeface="Arial"/>
                <a:cs typeface="Arial"/>
              </a:rPr>
              <a:t>,</a:t>
            </a:r>
            <a:r>
              <a:rPr lang="en-AU" sz="1400" spc="-15" dirty="0">
                <a:latin typeface="Arial"/>
                <a:cs typeface="Arial"/>
              </a:rPr>
              <a:t> </a:t>
            </a:r>
            <a:r>
              <a:rPr lang="en-AU" sz="1400" dirty="0">
                <a:latin typeface="Arial"/>
                <a:cs typeface="Arial"/>
              </a:rPr>
              <a:t>Cas</a:t>
            </a:r>
            <a:r>
              <a:rPr lang="en-AU" sz="1400" spc="-15" dirty="0">
                <a:latin typeface="Arial"/>
                <a:cs typeface="Arial"/>
              </a:rPr>
              <a:t> </a:t>
            </a:r>
            <a:r>
              <a:rPr lang="en-AU" sz="1400" dirty="0" err="1">
                <a:latin typeface="Arial"/>
                <a:cs typeface="Arial"/>
              </a:rPr>
              <a:t>cus</a:t>
            </a:r>
            <a:r>
              <a:rPr lang="en-AU" sz="1400" spc="-10" dirty="0">
                <a:latin typeface="Arial"/>
                <a:cs typeface="Arial"/>
              </a:rPr>
              <a:t> </a:t>
            </a:r>
            <a:r>
              <a:rPr lang="en-AU" sz="1400" dirty="0" err="1">
                <a:latin typeface="Arial"/>
                <a:cs typeface="Arial"/>
              </a:rPr>
              <a:t>aus</a:t>
            </a:r>
            <a:r>
              <a:rPr lang="en-AU" sz="1400" spc="-15" dirty="0">
                <a:latin typeface="Arial"/>
                <a:cs typeface="Arial"/>
              </a:rPr>
              <a:t> </a:t>
            </a:r>
            <a:r>
              <a:rPr lang="en-AU" sz="1400" spc="-10" dirty="0" err="1">
                <a:latin typeface="Arial"/>
                <a:cs typeface="Arial"/>
              </a:rPr>
              <a:t>opubli</a:t>
            </a:r>
            <a:r>
              <a:rPr lang="en-AU" sz="1400" spc="-10" dirty="0">
                <a:latin typeface="Arial"/>
                <a:cs typeface="Arial"/>
              </a:rPr>
              <a:t>.</a:t>
            </a:r>
            <a:endParaRPr lang="en-AU" sz="1400" dirty="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dirty="0" err="1"/>
              <a:t>sydney.edu.au</a:t>
            </a:r>
            <a:r>
              <a:rPr lang="en-GB" dirty="0"/>
              <a:t>/</a:t>
            </a:r>
            <a:r>
              <a:rPr lang="en-GB" dirty="0" err="1"/>
              <a:t>xxxxx</a:t>
            </a:r>
            <a:endParaRPr lang="en-US" dirty="0"/>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dirty="0"/>
              <a:t>CRICOS 00026A    TEQSA PRV12057</a:t>
            </a:r>
          </a:p>
        </p:txBody>
      </p:sp>
    </p:spTree>
    <p:extLst>
      <p:ext uri="{BB962C8B-B14F-4D97-AF65-F5344CB8AC3E}">
        <p14:creationId xmlns:p14="http://schemas.microsoft.com/office/powerpoint/2010/main" val="1240103853"/>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 object">
    <p:spTree>
      <p:nvGrpSpPr>
        <p:cNvPr id="1" name=""/>
        <p:cNvGrpSpPr/>
        <p:nvPr/>
      </p:nvGrpSpPr>
      <p:grpSpPr>
        <a:xfrm>
          <a:off x="0" y="0"/>
          <a:ext cx="0" cy="0"/>
          <a:chOff x="0" y="0"/>
          <a:chExt cx="0" cy="0"/>
        </a:xfrm>
      </p:grpSpPr>
      <p:sp>
        <p:nvSpPr>
          <p:cNvPr id="16" name="bg object 3"/>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dirty="0"/>
              <a:t>Title and 1 object</a:t>
            </a:r>
            <a:endParaRPr dirty="0"/>
          </a:p>
        </p:txBody>
      </p:sp>
      <p:sp>
        <p:nvSpPr>
          <p:cNvPr id="5" name="Text Placeholder 2">
            <a:extLst>
              <a:ext uri="{FF2B5EF4-FFF2-40B4-BE49-F238E27FC236}">
                <a16:creationId xmlns:a16="http://schemas.microsoft.com/office/drawing/2014/main" id="{87CDED4A-4823-EF24-3881-13F93D526601}"/>
              </a:ext>
            </a:extLst>
          </p:cNvPr>
          <p:cNvSpPr>
            <a:spLocks noGrp="1"/>
          </p:cNvSpPr>
          <p:nvPr>
            <p:ph sz="half" idx="2" hasCustomPrompt="1"/>
          </p:nvPr>
        </p:nvSpPr>
        <p:spPr>
          <a:xfrm>
            <a:off x="1881188" y="1802292"/>
            <a:ext cx="668496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dirty="0"/>
              <a:t>Click to add text or click on icon </a:t>
            </a:r>
            <a:br>
              <a:rPr lang="en-AU" dirty="0"/>
            </a:br>
            <a:r>
              <a:rPr lang="en-AU" dirty="0"/>
              <a:t>below to add object’</a:t>
            </a:r>
          </a:p>
        </p:txBody>
      </p:sp>
      <p:sp>
        <p:nvSpPr>
          <p:cNvPr id="3" name="object 4">
            <a:extLst>
              <a:ext uri="{FF2B5EF4-FFF2-40B4-BE49-F238E27FC236}">
                <a16:creationId xmlns:a16="http://schemas.microsoft.com/office/drawing/2014/main" id="{072B83BE-F949-7430-0580-E28A8377541C}"/>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dirty="0">
                <a:solidFill>
                  <a:srgbClr val="3C3C3B"/>
                </a:solidFill>
                <a:latin typeface="Arial"/>
                <a:cs typeface="Arial"/>
              </a:rPr>
              <a:t>The</a:t>
            </a:r>
            <a:r>
              <a:rPr sz="650" spc="15" dirty="0">
                <a:solidFill>
                  <a:srgbClr val="3C3C3B"/>
                </a:solidFill>
                <a:latin typeface="Arial"/>
                <a:cs typeface="Arial"/>
              </a:rPr>
              <a:t> </a:t>
            </a:r>
            <a:r>
              <a:rPr sz="650" spc="-10" dirty="0">
                <a:solidFill>
                  <a:srgbClr val="3C3C3B"/>
                </a:solidFill>
                <a:latin typeface="Arial"/>
                <a:cs typeface="Arial"/>
              </a:rPr>
              <a:t>University</a:t>
            </a:r>
            <a:r>
              <a:rPr sz="650" spc="10" dirty="0">
                <a:solidFill>
                  <a:srgbClr val="3C3C3B"/>
                </a:solidFill>
                <a:latin typeface="Arial"/>
                <a:cs typeface="Arial"/>
              </a:rPr>
              <a:t> </a:t>
            </a:r>
            <a:r>
              <a:rPr sz="650" dirty="0">
                <a:solidFill>
                  <a:srgbClr val="3C3C3B"/>
                </a:solidFill>
                <a:latin typeface="Arial"/>
                <a:cs typeface="Arial"/>
              </a:rPr>
              <a:t>of</a:t>
            </a:r>
            <a:r>
              <a:rPr sz="650" spc="15" dirty="0">
                <a:solidFill>
                  <a:srgbClr val="3C3C3B"/>
                </a:solidFill>
                <a:latin typeface="Arial"/>
                <a:cs typeface="Arial"/>
              </a:rPr>
              <a:t> </a:t>
            </a:r>
            <a:r>
              <a:rPr sz="650" spc="-10" dirty="0">
                <a:solidFill>
                  <a:srgbClr val="3C3C3B"/>
                </a:solidFill>
                <a:latin typeface="Arial"/>
                <a:cs typeface="Arial"/>
              </a:rPr>
              <a:t>Sydney</a:t>
            </a:r>
            <a:endParaRPr sz="650" dirty="0">
              <a:latin typeface="Arial"/>
              <a:cs typeface="Arial"/>
            </a:endParaRPr>
          </a:p>
        </p:txBody>
      </p:sp>
    </p:spTree>
    <p:extLst>
      <p:ext uri="{BB962C8B-B14F-4D97-AF65-F5344CB8AC3E}">
        <p14:creationId xmlns:p14="http://schemas.microsoft.com/office/powerpoint/2010/main" val="708704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dirty="0"/>
              <a:t>Title and 2 objects</a:t>
            </a:r>
            <a:endParaRPr dirty="0"/>
          </a:p>
        </p:txBody>
      </p:sp>
      <p:sp>
        <p:nvSpPr>
          <p:cNvPr id="3" name="Text Placeholder 2"/>
          <p:cNvSpPr>
            <a:spLocks noGrp="1"/>
          </p:cNvSpPr>
          <p:nvPr>
            <p:ph sz="half" idx="2" hasCustomPrompt="1"/>
          </p:nvPr>
        </p:nvSpPr>
        <p:spPr>
          <a:xfrm>
            <a:off x="188118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dirty="0"/>
              <a:t>Click to add text or click on icon </a:t>
            </a:r>
            <a:br>
              <a:rPr lang="en-AU" dirty="0"/>
            </a:br>
            <a:r>
              <a:rPr lang="en-AU" dirty="0"/>
              <a:t>below to add object</a:t>
            </a:r>
          </a:p>
        </p:txBody>
      </p:sp>
      <p:sp>
        <p:nvSpPr>
          <p:cNvPr id="6" name="Text Placeholder 3">
            <a:extLst>
              <a:ext uri="{FF2B5EF4-FFF2-40B4-BE49-F238E27FC236}">
                <a16:creationId xmlns:a16="http://schemas.microsoft.com/office/drawing/2014/main" id="{BCF546AC-A09B-3B79-BF41-C9B5E391B8D5}"/>
              </a:ext>
            </a:extLst>
          </p:cNvPr>
          <p:cNvSpPr>
            <a:spLocks noGrp="1"/>
          </p:cNvSpPr>
          <p:nvPr>
            <p:ph sz="half" idx="11" hasCustomPrompt="1"/>
          </p:nvPr>
        </p:nvSpPr>
        <p:spPr>
          <a:xfrm>
            <a:off x="541813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dirty="0"/>
              <a:t>Click to add text or click on icon </a:t>
            </a:r>
            <a:br>
              <a:rPr lang="en-AU" dirty="0"/>
            </a:br>
            <a:r>
              <a:rPr lang="en-AU" dirty="0"/>
              <a:t>below to add object</a:t>
            </a:r>
          </a:p>
        </p:txBody>
      </p:sp>
      <p:sp>
        <p:nvSpPr>
          <p:cNvPr id="4" name="object 4">
            <a:extLst>
              <a:ext uri="{FF2B5EF4-FFF2-40B4-BE49-F238E27FC236}">
                <a16:creationId xmlns:a16="http://schemas.microsoft.com/office/drawing/2014/main" id="{593909B7-37E7-FB1F-A3FB-7C585D474988}"/>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dirty="0">
                <a:solidFill>
                  <a:srgbClr val="3C3C3B"/>
                </a:solidFill>
                <a:latin typeface="Arial"/>
                <a:cs typeface="Arial"/>
              </a:rPr>
              <a:t>The</a:t>
            </a:r>
            <a:r>
              <a:rPr sz="650" spc="15" dirty="0">
                <a:solidFill>
                  <a:srgbClr val="3C3C3B"/>
                </a:solidFill>
                <a:latin typeface="Arial"/>
                <a:cs typeface="Arial"/>
              </a:rPr>
              <a:t> </a:t>
            </a:r>
            <a:r>
              <a:rPr sz="650" spc="-10" dirty="0">
                <a:solidFill>
                  <a:srgbClr val="3C3C3B"/>
                </a:solidFill>
                <a:latin typeface="Arial"/>
                <a:cs typeface="Arial"/>
              </a:rPr>
              <a:t>University</a:t>
            </a:r>
            <a:r>
              <a:rPr sz="650" spc="10" dirty="0">
                <a:solidFill>
                  <a:srgbClr val="3C3C3B"/>
                </a:solidFill>
                <a:latin typeface="Arial"/>
                <a:cs typeface="Arial"/>
              </a:rPr>
              <a:t> </a:t>
            </a:r>
            <a:r>
              <a:rPr sz="650" dirty="0">
                <a:solidFill>
                  <a:srgbClr val="3C3C3B"/>
                </a:solidFill>
                <a:latin typeface="Arial"/>
                <a:cs typeface="Arial"/>
              </a:rPr>
              <a:t>of</a:t>
            </a:r>
            <a:r>
              <a:rPr sz="650" spc="15" dirty="0">
                <a:solidFill>
                  <a:srgbClr val="3C3C3B"/>
                </a:solidFill>
                <a:latin typeface="Arial"/>
                <a:cs typeface="Arial"/>
              </a:rPr>
              <a:t> </a:t>
            </a:r>
            <a:r>
              <a:rPr sz="650" spc="-10" dirty="0">
                <a:solidFill>
                  <a:srgbClr val="3C3C3B"/>
                </a:solidFill>
                <a:latin typeface="Arial"/>
                <a:cs typeface="Arial"/>
              </a:rPr>
              <a:t>Sydney</a:t>
            </a:r>
            <a:endParaRPr sz="650" dirty="0">
              <a:latin typeface="Arial"/>
              <a:cs typeface="Arial"/>
            </a:endParaRPr>
          </a:p>
        </p:txBody>
      </p:sp>
      <p:sp>
        <p:nvSpPr>
          <p:cNvPr id="16" name="bg object"/>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column + image,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dirty="0"/>
              <a:t>Title, text box and image</a:t>
            </a:r>
            <a:br>
              <a:rPr lang="en-US" dirty="0"/>
            </a:br>
            <a:r>
              <a:rPr lang="en-US" dirty="0"/>
              <a:t>Small body copy</a:t>
            </a:r>
            <a:endParaRPr dirty="0"/>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000" b="0" i="0">
                <a:solidFill>
                  <a:srgbClr val="3C3C3B"/>
                </a:solidFill>
                <a:latin typeface="Arial"/>
                <a:cs typeface="Arial"/>
              </a:defRPr>
            </a:lvl1pPr>
            <a:lvl2pPr>
              <a:buFont typeface="System Font Regular"/>
              <a:buChar char="-"/>
              <a:defRPr sz="1000"/>
            </a:lvl2pPr>
          </a:lstStyle>
          <a:p>
            <a:r>
              <a:rPr lang="en-AU" dirty="0"/>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dirty="0"/>
              <a:t>Click to add image</a:t>
            </a:r>
          </a:p>
        </p:txBody>
      </p:sp>
    </p:spTree>
    <p:extLst>
      <p:ext uri="{BB962C8B-B14F-4D97-AF65-F5344CB8AC3E}">
        <p14:creationId xmlns:p14="http://schemas.microsoft.com/office/powerpoint/2010/main" val="1981248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column + image, medium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dirty="0"/>
              <a:t>Title, text box and image</a:t>
            </a:r>
            <a:br>
              <a:rPr lang="en-US" dirty="0"/>
            </a:br>
            <a:r>
              <a:rPr lang="en-US" dirty="0"/>
              <a:t>Medium body copy</a:t>
            </a:r>
            <a:endParaRPr dirty="0"/>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300" b="0" i="0">
                <a:solidFill>
                  <a:srgbClr val="3C3C3B"/>
                </a:solidFill>
                <a:latin typeface="Arial"/>
                <a:cs typeface="Arial"/>
              </a:defRPr>
            </a:lvl1pPr>
            <a:lvl2pPr>
              <a:buFont typeface="System Font Regular"/>
              <a:buChar char="-"/>
              <a:defRPr sz="1000"/>
            </a:lvl2pPr>
          </a:lstStyle>
          <a:p>
            <a:r>
              <a:rPr lang="en-AU" dirty="0"/>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dirty="0"/>
              <a:t>Click to add image</a:t>
            </a:r>
          </a:p>
        </p:txBody>
      </p:sp>
    </p:spTree>
    <p:extLst>
      <p:ext uri="{BB962C8B-B14F-4D97-AF65-F5344CB8AC3E}">
        <p14:creationId xmlns:p14="http://schemas.microsoft.com/office/powerpoint/2010/main" val="32647319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column + image, large body copy 18p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dirty="0"/>
              <a:t>Title, text box and image</a:t>
            </a:r>
            <a:br>
              <a:rPr lang="en-US" dirty="0"/>
            </a:br>
            <a:r>
              <a:rPr lang="en-US" dirty="0"/>
              <a:t>Large body copy</a:t>
            </a:r>
            <a:endParaRPr dirty="0"/>
          </a:p>
        </p:txBody>
      </p:sp>
      <p:sp>
        <p:nvSpPr>
          <p:cNvPr id="6" nam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800" b="0" i="0">
                <a:solidFill>
                  <a:srgbClr val="3C3C3B"/>
                </a:solidFill>
                <a:latin typeface="Arial"/>
                <a:cs typeface="Arial"/>
              </a:defRPr>
            </a:lvl1pPr>
            <a:lvl2pPr>
              <a:buFont typeface="System Font Regular"/>
              <a:buChar char="-"/>
              <a:defRPr sz="1000"/>
            </a:lvl2pPr>
          </a:lstStyle>
          <a:p>
            <a:r>
              <a:rPr lang="en-AU" dirty="0"/>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dirty="0"/>
              <a:t>Click to add image</a:t>
            </a:r>
          </a:p>
        </p:txBody>
      </p:sp>
    </p:spTree>
    <p:extLst>
      <p:ext uri="{BB962C8B-B14F-4D97-AF65-F5344CB8AC3E}">
        <p14:creationId xmlns:p14="http://schemas.microsoft.com/office/powerpoint/2010/main" val="32574887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ing with image 1">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5339949"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dirty="0"/>
              <a:t>Heading 1</a:t>
            </a:r>
            <a:br>
              <a:rPr lang="en-AU" dirty="0"/>
            </a:br>
            <a:r>
              <a:rPr lang="en-US" dirty="0"/>
              <a:t>Title, text box and image</a:t>
            </a:r>
            <a:br>
              <a:rPr lang="en-US" dirty="0"/>
            </a:br>
            <a:r>
              <a:rPr lang="en-US" dirty="0"/>
              <a:t>Medium body copy</a:t>
            </a:r>
            <a:endParaRPr dirty="0"/>
          </a:p>
        </p:txBody>
      </p:sp>
      <p:sp>
        <p:nvSpPr>
          <p:cNvPr id="7" name="object 8">
            <a:extLst>
              <a:ext uri="{FF2B5EF4-FFF2-40B4-BE49-F238E27FC236}">
                <a16:creationId xmlns:a16="http://schemas.microsoft.com/office/drawing/2014/main" id="{CA7413FA-6408-3254-1779-682CAAAE9ECF}"/>
              </a:ext>
            </a:extLst>
          </p:cNvPr>
          <p:cNvSpPr/>
          <p:nvPr userDrawn="1"/>
        </p:nvSpPr>
        <p:spPr>
          <a:xfrm>
            <a:off x="5339949"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9" name="Picture Placeholder 6">
            <a:extLst>
              <a:ext uri="{FF2B5EF4-FFF2-40B4-BE49-F238E27FC236}">
                <a16:creationId xmlns:a16="http://schemas.microsoft.com/office/drawing/2014/main" id="{3E7C6475-9E09-2C25-60AA-C01FFE5493AC}"/>
              </a:ext>
            </a:extLst>
          </p:cNvPr>
          <p:cNvSpPr>
            <a:spLocks noGrp="1"/>
          </p:cNvSpPr>
          <p:nvPr>
            <p:ph type="pic" sz="quarter" idx="10" hasCustomPrompt="1"/>
          </p:nvPr>
        </p:nvSpPr>
        <p:spPr>
          <a:xfrm>
            <a:off x="1" y="0"/>
            <a:ext cx="4571999" cy="5143500"/>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4" name="Text Placeholder 5">
            <a:extLst>
              <a:ext uri="{FF2B5EF4-FFF2-40B4-BE49-F238E27FC236}">
                <a16:creationId xmlns:a16="http://schemas.microsoft.com/office/drawing/2014/main" id="{C690FE27-A077-176C-683F-060F8B919BAD}"/>
              </a:ext>
            </a:extLst>
          </p:cNvPr>
          <p:cNvSpPr>
            <a:spLocks noGrp="1"/>
          </p:cNvSpPr>
          <p:nvPr>
            <p:ph type="body" sz="quarter" idx="11"/>
          </p:nvPr>
        </p:nvSpPr>
        <p:spPr>
          <a:xfrm>
            <a:off x="5339948"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6692226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ing with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dirty="0"/>
              <a:t>Heading 2</a:t>
            </a:r>
            <a:br>
              <a:rPr lang="en-AU" dirty="0"/>
            </a:br>
            <a:r>
              <a:rPr lang="en-US" dirty="0"/>
              <a:t>Title, text box and image</a:t>
            </a:r>
            <a:br>
              <a:rPr lang="en-US" dirty="0"/>
            </a:br>
            <a:r>
              <a:rPr lang="en-US" dirty="0"/>
              <a:t>Medium body copy</a:t>
            </a:r>
            <a:endParaRPr dirty="0"/>
          </a:p>
        </p:txBody>
      </p:sp>
      <p:sp>
        <p:nvSpPr>
          <p:cNvPr id="4" name="Text Placeholder 2">
            <a:extLst>
              <a:ext uri="{FF2B5EF4-FFF2-40B4-BE49-F238E27FC236}">
                <a16:creationId xmlns:a16="http://schemas.microsoft.com/office/drawing/2014/main" id="{763C846B-3BBC-0A9B-343F-8DA8440D4F9F}"/>
              </a:ext>
            </a:extLst>
          </p:cNvPr>
          <p:cNvSpPr>
            <a:spLocks noGrp="1"/>
          </p:cNvSpPr>
          <p:nvPr>
            <p:ph type="body" sz="quarter" idx="11"/>
          </p:nvPr>
        </p:nvSpPr>
        <p:spPr>
          <a:xfrm>
            <a:off x="571501"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Picture Placeholder 3">
            <a:extLst>
              <a:ext uri="{FF2B5EF4-FFF2-40B4-BE49-F238E27FC236}">
                <a16:creationId xmlns:a16="http://schemas.microsoft.com/office/drawing/2014/main" id="{9223EA41-0E53-E4BC-82D3-F2D428AADB07}"/>
              </a:ext>
            </a:extLst>
          </p:cNvPr>
          <p:cNvSpPr>
            <a:spLocks noGrp="1"/>
          </p:cNvSpPr>
          <p:nvPr>
            <p:ph type="pic" sz="quarter" idx="10" hasCustomPrompt="1"/>
          </p:nvPr>
        </p:nvSpPr>
        <p:spPr>
          <a:xfrm>
            <a:off x="4562082" y="0"/>
            <a:ext cx="4581917" cy="5143500"/>
          </a:xfrm>
          <a:solidFill>
            <a:schemeClr val="bg1">
              <a:lumMod val="95000"/>
            </a:schemeClr>
          </a:solidFill>
        </p:spPr>
        <p:txBody>
          <a:bodyPr anchor="ctr" anchorCtr="0"/>
          <a:lstStyle>
            <a:lvl1pPr marL="0" indent="0" algn="ctr">
              <a:buNone/>
              <a:defRPr/>
            </a:lvl1pPr>
          </a:lstStyle>
          <a:p>
            <a:r>
              <a:rPr lang="en-US" dirty="0"/>
              <a:t>Click to add image</a:t>
            </a:r>
          </a:p>
        </p:txBody>
      </p:sp>
    </p:spTree>
    <p:extLst>
      <p:ext uri="{BB962C8B-B14F-4D97-AF65-F5344CB8AC3E}">
        <p14:creationId xmlns:p14="http://schemas.microsoft.com/office/powerpoint/2010/main" val="21334476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eading with image 3">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6AF4810-CD2A-169B-7819-02D6EDE188AA}"/>
              </a:ext>
              <a:ext uri="{C183D7F6-B498-43B3-948B-1728B52AA6E4}">
                <adec:decorative xmlns:adec="http://schemas.microsoft.com/office/drawing/2017/decorative" val="1"/>
              </a:ext>
            </a:extLst>
          </p:cNvPr>
          <p:cNvSpPr/>
          <p:nvPr userDrawn="1"/>
        </p:nvSpPr>
        <p:spPr>
          <a:xfrm>
            <a:off x="-10677" y="0"/>
            <a:ext cx="4562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0">
            <a:extLst>
              <a:ext uri="{FF2B5EF4-FFF2-40B4-BE49-F238E27FC236}">
                <a16:creationId xmlns:a16="http://schemas.microsoft.com/office/drawing/2014/main" id="{CA7413FA-6408-3254-1779-682CAAAE9ECF}"/>
              </a:ext>
            </a:extLst>
          </p:cNvPr>
          <p:cNvSpPr/>
          <p:nvPr userDrawn="1"/>
        </p:nvSpPr>
        <p:spPr>
          <a:xfrm>
            <a:off x="571500"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dirty="0"/>
              <a:t>Heading 3</a:t>
            </a:r>
            <a:br>
              <a:rPr lang="en-AU" dirty="0"/>
            </a:br>
            <a:r>
              <a:rPr lang="en-US" dirty="0"/>
              <a:t>Title, text box and image</a:t>
            </a:r>
            <a:br>
              <a:rPr lang="en-US" dirty="0"/>
            </a:br>
            <a:r>
              <a:rPr lang="en-US" dirty="0"/>
              <a:t>Medium body copy</a:t>
            </a:r>
            <a:endParaRPr dirty="0"/>
          </a:p>
        </p:txBody>
      </p:sp>
      <p:sp>
        <p:nvSpPr>
          <p:cNvPr id="5" name="Text Placeholder 2">
            <a:extLst>
              <a:ext uri="{FF2B5EF4-FFF2-40B4-BE49-F238E27FC236}">
                <a16:creationId xmlns:a16="http://schemas.microsoft.com/office/drawing/2014/main" id="{5A9B2E54-042A-B95A-337E-B5C4C9A5CCD2}"/>
              </a:ext>
            </a:extLst>
          </p:cNvPr>
          <p:cNvSpPr>
            <a:spLocks noGrp="1"/>
          </p:cNvSpPr>
          <p:nvPr>
            <p:ph type="body" sz="quarter" idx="11"/>
          </p:nvPr>
        </p:nvSpPr>
        <p:spPr>
          <a:xfrm>
            <a:off x="571500"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Picture Placeholder 3">
            <a:extLst>
              <a:ext uri="{FF2B5EF4-FFF2-40B4-BE49-F238E27FC236}">
                <a16:creationId xmlns:a16="http://schemas.microsoft.com/office/drawing/2014/main" id="{BF473830-12BA-DF64-1A9E-1CAE3632CA09}"/>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dirty="0"/>
              <a:t>Click to add image</a:t>
            </a:r>
          </a:p>
        </p:txBody>
      </p:sp>
    </p:spTree>
    <p:extLst>
      <p:ext uri="{BB962C8B-B14F-4D97-AF65-F5344CB8AC3E}">
        <p14:creationId xmlns:p14="http://schemas.microsoft.com/office/powerpoint/2010/main" val="20855120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eading with image 4">
    <p:spTree>
      <p:nvGrpSpPr>
        <p:cNvPr id="1" name=""/>
        <p:cNvGrpSpPr/>
        <p:nvPr/>
      </p:nvGrpSpPr>
      <p:grpSpPr>
        <a:xfrm>
          <a:off x="0" y="0"/>
          <a:ext cx="0" cy="0"/>
          <a:chOff x="0" y="0"/>
          <a:chExt cx="0" cy="0"/>
        </a:xfrm>
      </p:grpSpPr>
      <p:sp>
        <p:nvSpPr>
          <p:cNvPr id="7" name="object 0">
            <a:extLst>
              <a:ext uri="{FF2B5EF4-FFF2-40B4-BE49-F238E27FC236}">
                <a16:creationId xmlns:a16="http://schemas.microsoft.com/office/drawing/2014/main" id="{CA7413FA-6408-3254-1779-682CAAAE9ECF}"/>
              </a:ext>
              <a:ext uri="{C183D7F6-B498-43B3-948B-1728B52AA6E4}">
                <adec:decorative xmlns:adec="http://schemas.microsoft.com/office/drawing/2017/decorative" val="1"/>
              </a:ext>
            </a:extLst>
          </p:cNvPr>
          <p:cNvSpPr/>
          <p:nvPr userDrawn="1"/>
        </p:nvSpPr>
        <p:spPr>
          <a:xfrm>
            <a:off x="571500" y="590550"/>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4" name="Rectangle 0">
            <a:extLst>
              <a:ext uri="{FF2B5EF4-FFF2-40B4-BE49-F238E27FC236}">
                <a16:creationId xmlns:a16="http://schemas.microsoft.com/office/drawing/2014/main" id="{D01AF305-2512-8B00-F76B-C57D232745EB}"/>
              </a:ext>
              <a:ext uri="{C183D7F6-B498-43B3-948B-1728B52AA6E4}">
                <adec:decorative xmlns:adec="http://schemas.microsoft.com/office/drawing/2017/decorative" val="1"/>
              </a:ext>
            </a:extLst>
          </p:cNvPr>
          <p:cNvSpPr/>
          <p:nvPr userDrawn="1"/>
        </p:nvSpPr>
        <p:spPr>
          <a:xfrm>
            <a:off x="0" y="0"/>
            <a:ext cx="4562082"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chemeClr val="bg1"/>
                </a:solidFill>
                <a:latin typeface="Times" pitchFamily="2" charset="0"/>
                <a:cs typeface="Times New Roman"/>
              </a:defRPr>
            </a:lvl1pPr>
          </a:lstStyle>
          <a:p>
            <a:r>
              <a:rPr lang="en-AU" dirty="0"/>
              <a:t>Heading 4</a:t>
            </a:r>
            <a:br>
              <a:rPr lang="en-AU" dirty="0"/>
            </a:br>
            <a:r>
              <a:rPr lang="en-US" dirty="0"/>
              <a:t>Title, text box and image</a:t>
            </a:r>
            <a:br>
              <a:rPr lang="en-US" dirty="0"/>
            </a:br>
            <a:r>
              <a:rPr lang="en-US" dirty="0"/>
              <a:t>Medium body copy</a:t>
            </a:r>
            <a:endParaRPr dirty="0"/>
          </a:p>
        </p:txBody>
      </p:sp>
      <p:sp>
        <p:nvSpPr>
          <p:cNvPr id="5" name="Text Placeholder 2">
            <a:extLst>
              <a:ext uri="{FF2B5EF4-FFF2-40B4-BE49-F238E27FC236}">
                <a16:creationId xmlns:a16="http://schemas.microsoft.com/office/drawing/2014/main" id="{8A1A2B76-7231-1188-47F7-90C1CBB05242}"/>
              </a:ext>
            </a:extLst>
          </p:cNvPr>
          <p:cNvSpPr>
            <a:spLocks noGrp="1"/>
          </p:cNvSpPr>
          <p:nvPr>
            <p:ph type="body" sz="quarter" idx="11"/>
          </p:nvPr>
        </p:nvSpPr>
        <p:spPr>
          <a:xfrm>
            <a:off x="571501" y="2146057"/>
            <a:ext cx="3055937" cy="2070100"/>
          </a:xfrm>
        </p:spPr>
        <p:txBody>
          <a:bodyPr/>
          <a:lstStyle>
            <a:lvl1pPr marL="171450" indent="-171450">
              <a:buClr>
                <a:schemeClr val="bg1"/>
              </a:buClr>
              <a:buFont typeface="System Font Regular"/>
              <a:buChar char="-"/>
              <a:defRPr sz="1300">
                <a:solidFill>
                  <a:schemeClr val="bg1"/>
                </a:solidFill>
              </a:defRPr>
            </a:lvl1pPr>
            <a:lvl2pPr marL="628650" indent="-171450">
              <a:buClr>
                <a:schemeClr val="bg1"/>
              </a:buClr>
              <a:buFont typeface="System Font Regular"/>
              <a:buChar char="-"/>
              <a:defRPr sz="1300">
                <a:solidFill>
                  <a:schemeClr val="bg1"/>
                </a:solidFill>
              </a:defRPr>
            </a:lvl2pPr>
            <a:lvl3pPr marL="1085850" indent="-171450">
              <a:buClr>
                <a:schemeClr val="bg1"/>
              </a:buClr>
              <a:buFont typeface="System Font Regular"/>
              <a:buChar char="-"/>
              <a:defRPr sz="1300">
                <a:solidFill>
                  <a:schemeClr val="bg1"/>
                </a:solidFill>
              </a:defRPr>
            </a:lvl3pPr>
            <a:lvl4pPr marL="1543050" indent="-171450">
              <a:buClr>
                <a:schemeClr val="bg1"/>
              </a:buClr>
              <a:buFont typeface="System Font Regular"/>
              <a:buChar char="-"/>
              <a:defRPr sz="1300">
                <a:solidFill>
                  <a:schemeClr val="bg1"/>
                </a:solidFill>
              </a:defRPr>
            </a:lvl4pPr>
            <a:lvl5pPr marL="2000250" indent="-171450">
              <a:buClr>
                <a:schemeClr val="bg1"/>
              </a:buClr>
              <a:buFont typeface="System Font Regular"/>
              <a:buChar char="-"/>
              <a:defRPr sz="1300">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Picture Placeholder 3">
            <a:extLst>
              <a:ext uri="{FF2B5EF4-FFF2-40B4-BE49-F238E27FC236}">
                <a16:creationId xmlns:a16="http://schemas.microsoft.com/office/drawing/2014/main" id="{E01BB514-CFB3-0A62-D442-0367254D28E0}"/>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dirty="0"/>
              <a:t>Click to add image</a:t>
            </a:r>
          </a:p>
        </p:txBody>
      </p:sp>
    </p:spTree>
    <p:extLst>
      <p:ext uri="{BB962C8B-B14F-4D97-AF65-F5344CB8AC3E}">
        <p14:creationId xmlns:p14="http://schemas.microsoft.com/office/powerpoint/2010/main" val="28456319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ing with images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8585A7-12B9-F7BC-085D-8B7FD93ECD26}"/>
              </a:ext>
              <a:ext uri="{C183D7F6-B498-43B3-948B-1728B52AA6E4}">
                <adec:decorative xmlns:adec="http://schemas.microsoft.com/office/drawing/2017/decorative" val="1"/>
              </a:ext>
            </a:extLst>
          </p:cNvPr>
          <p:cNvSpPr/>
          <p:nvPr userDrawn="1"/>
        </p:nvSpPr>
        <p:spPr>
          <a:xfrm>
            <a:off x="3882842" y="0"/>
            <a:ext cx="5261158"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rgbClr val="E64626"/>
                </a:solidFill>
                <a:latin typeface="Times" pitchFamily="2" charset="0"/>
                <a:cs typeface="Times New Roman"/>
              </a:defRPr>
            </a:lvl1pPr>
          </a:lstStyle>
          <a:p>
            <a:r>
              <a:rPr lang="en-AU" dirty="0"/>
              <a:t>Heading 5</a:t>
            </a:r>
            <a:br>
              <a:rPr lang="en-AU" dirty="0"/>
            </a:br>
            <a:r>
              <a:rPr lang="en-US" dirty="0"/>
              <a:t>Title, text box + images</a:t>
            </a:r>
            <a:br>
              <a:rPr lang="en-US" dirty="0"/>
            </a:br>
            <a:r>
              <a:rPr lang="en-US" dirty="0"/>
              <a:t>Medium body copy</a:t>
            </a:r>
            <a:endParaRPr dirty="0"/>
          </a:p>
        </p:txBody>
      </p:sp>
      <p:sp>
        <p:nvSpPr>
          <p:cNvPr id="4" name="Text Placeholder 2">
            <a:extLst>
              <a:ext uri="{FF2B5EF4-FFF2-40B4-BE49-F238E27FC236}">
                <a16:creationId xmlns:a16="http://schemas.microsoft.com/office/drawing/2014/main" id="{86260F83-22E0-FB93-2602-46785993E99A}"/>
              </a:ext>
            </a:extLst>
          </p:cNvPr>
          <p:cNvSpPr>
            <a:spLocks noGrp="1"/>
          </p:cNvSpPr>
          <p:nvPr>
            <p:ph type="body" sz="quarter" idx="14"/>
          </p:nvPr>
        </p:nvSpPr>
        <p:spPr>
          <a:xfrm>
            <a:off x="587071" y="2146057"/>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2" name="Picture Placeholder 3">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4442651" y="577850"/>
            <a:ext cx="1996249" cy="1929263"/>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23" name="Picture Placeholder 4">
            <a:extLst>
              <a:ext uri="{FF2B5EF4-FFF2-40B4-BE49-F238E27FC236}">
                <a16:creationId xmlns:a16="http://schemas.microsoft.com/office/drawing/2014/main" id="{E67DE4A2-A084-6CFF-A647-B7F40F5B3287}"/>
              </a:ext>
            </a:extLst>
          </p:cNvPr>
          <p:cNvSpPr>
            <a:spLocks noGrp="1"/>
          </p:cNvSpPr>
          <p:nvPr>
            <p:ph type="pic" sz="quarter" idx="11" hasCustomPrompt="1"/>
          </p:nvPr>
        </p:nvSpPr>
        <p:spPr>
          <a:xfrm>
            <a:off x="6568993" y="577850"/>
            <a:ext cx="1996249" cy="1929263"/>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24" name="Picture Placeholder 5">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4442651" y="2636387"/>
            <a:ext cx="1996249" cy="1929263"/>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25" name="Picture Placeholder 6">
            <a:extLst>
              <a:ext uri="{FF2B5EF4-FFF2-40B4-BE49-F238E27FC236}">
                <a16:creationId xmlns:a16="http://schemas.microsoft.com/office/drawing/2014/main" id="{1EDA01D0-B9B6-53CA-5A69-95C997DC2BFB}"/>
              </a:ext>
            </a:extLst>
          </p:cNvPr>
          <p:cNvSpPr>
            <a:spLocks noGrp="1"/>
          </p:cNvSpPr>
          <p:nvPr>
            <p:ph type="pic" sz="quarter" idx="13" hasCustomPrompt="1"/>
          </p:nvPr>
        </p:nvSpPr>
        <p:spPr>
          <a:xfrm>
            <a:off x="6568993" y="2636387"/>
            <a:ext cx="1996249" cy="1929263"/>
          </a:xfrm>
          <a:solidFill>
            <a:schemeClr val="bg1">
              <a:lumMod val="95000"/>
            </a:schemeClr>
          </a:solidFill>
        </p:spPr>
        <p:txBody>
          <a:bodyPr anchor="ctr" anchorCtr="0"/>
          <a:lstStyle>
            <a:lvl1pPr marL="0" indent="0" algn="ctr">
              <a:buNone/>
              <a:defRPr/>
            </a:lvl1pPr>
          </a:lstStyle>
          <a:p>
            <a:r>
              <a:rPr lang="en-US" dirty="0"/>
              <a:t>Click to add image</a:t>
            </a:r>
          </a:p>
        </p:txBody>
      </p:sp>
    </p:spTree>
    <p:extLst>
      <p:ext uri="{BB962C8B-B14F-4D97-AF65-F5344CB8AC3E}">
        <p14:creationId xmlns:p14="http://schemas.microsoft.com/office/powerpoint/2010/main" val="271434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image 1">
    <p:bg>
      <p:bgRef idx="1001">
        <a:schemeClr val="bg1"/>
      </p:bgRef>
    </p:bg>
    <p:spTree>
      <p:nvGrpSpPr>
        <p:cNvPr id="1" name=""/>
        <p:cNvGrpSpPr/>
        <p:nvPr/>
      </p:nvGrpSpPr>
      <p:grpSpPr>
        <a:xfrm>
          <a:off x="0" y="0"/>
          <a:ext cx="0" cy="0"/>
          <a:chOff x="0" y="0"/>
          <a:chExt cx="0" cy="0"/>
        </a:xfrm>
      </p:grpSpPr>
      <p:pic>
        <p:nvPicPr>
          <p:cNvPr id="5" name="object 4">
            <a:extLst>
              <a:ext uri="{FF2B5EF4-FFF2-40B4-BE49-F238E27FC236}">
                <a16:creationId xmlns:a16="http://schemas.microsoft.com/office/drawing/2014/main" id="{A9A93A07-E57F-5770-834F-CFEF4A2F1EA7}"/>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8021"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dirty="0"/>
              <a:t>Heading sits here 28pt</a:t>
            </a:r>
            <a:endParaRPr lang="en-US" dirty="0"/>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dirty="0">
                <a:latin typeface="Arial"/>
                <a:cs typeface="Arial"/>
              </a:rPr>
              <a:t>Intro</a:t>
            </a:r>
            <a:r>
              <a:rPr lang="en-AU" sz="1400" spc="-20" dirty="0">
                <a:latin typeface="Arial"/>
                <a:cs typeface="Arial"/>
              </a:rPr>
              <a:t> </a:t>
            </a:r>
            <a:r>
              <a:rPr lang="en-AU" sz="1400" dirty="0">
                <a:latin typeface="Arial"/>
                <a:cs typeface="Arial"/>
              </a:rPr>
              <a:t>text</a:t>
            </a:r>
            <a:r>
              <a:rPr lang="en-AU" sz="1400" spc="-5" dirty="0">
                <a:latin typeface="Arial"/>
                <a:cs typeface="Arial"/>
              </a:rPr>
              <a:t> </a:t>
            </a:r>
            <a:r>
              <a:rPr lang="en-AU" sz="1400" dirty="0">
                <a:latin typeface="Arial"/>
                <a:cs typeface="Arial"/>
              </a:rPr>
              <a:t>14pt,</a:t>
            </a:r>
            <a:r>
              <a:rPr lang="en-AU" sz="1400" spc="-15" dirty="0">
                <a:latin typeface="Arial"/>
                <a:cs typeface="Arial"/>
              </a:rPr>
              <a:t> </a:t>
            </a:r>
            <a:r>
              <a:rPr lang="en-AU" sz="1400" dirty="0">
                <a:latin typeface="Arial"/>
                <a:cs typeface="Arial"/>
              </a:rPr>
              <a:t>to</a:t>
            </a:r>
            <a:r>
              <a:rPr lang="en-AU" sz="1400" spc="-5" dirty="0">
                <a:latin typeface="Arial"/>
                <a:cs typeface="Arial"/>
              </a:rPr>
              <a:t> </a:t>
            </a:r>
            <a:r>
              <a:rPr lang="en-AU" sz="1400" dirty="0">
                <a:latin typeface="Arial"/>
                <a:cs typeface="Arial"/>
              </a:rPr>
              <a:t>sit</a:t>
            </a:r>
            <a:r>
              <a:rPr lang="en-AU" sz="1400" spc="-10" dirty="0">
                <a:latin typeface="Arial"/>
                <a:cs typeface="Arial"/>
              </a:rPr>
              <a:t> </a:t>
            </a:r>
            <a:r>
              <a:rPr lang="en-AU" sz="1400" dirty="0">
                <a:latin typeface="Arial"/>
                <a:cs typeface="Arial"/>
              </a:rPr>
              <a:t>here.</a:t>
            </a:r>
            <a:r>
              <a:rPr lang="en-AU" sz="1400" spc="-10" dirty="0">
                <a:latin typeface="Arial"/>
                <a:cs typeface="Arial"/>
              </a:rPr>
              <a:t> </a:t>
            </a:r>
            <a:br>
              <a:rPr lang="en-AU" sz="1400" spc="-10" dirty="0">
                <a:latin typeface="Arial"/>
                <a:cs typeface="Arial"/>
              </a:rPr>
            </a:br>
            <a:r>
              <a:rPr lang="en-AU" sz="1400" dirty="0">
                <a:latin typeface="Arial"/>
                <a:cs typeface="Arial"/>
              </a:rPr>
              <a:t>2–3</a:t>
            </a:r>
            <a:r>
              <a:rPr lang="en-AU" sz="1400" spc="-10" dirty="0">
                <a:latin typeface="Arial"/>
                <a:cs typeface="Arial"/>
              </a:rPr>
              <a:t> lines </a:t>
            </a:r>
            <a:r>
              <a:rPr lang="en-AU" sz="1400" dirty="0">
                <a:latin typeface="Arial"/>
                <a:cs typeface="Arial"/>
              </a:rPr>
              <a:t>of</a:t>
            </a:r>
            <a:r>
              <a:rPr lang="en-AU" sz="1400" spc="-15" dirty="0">
                <a:latin typeface="Arial"/>
                <a:cs typeface="Arial"/>
              </a:rPr>
              <a:t> </a:t>
            </a:r>
            <a:r>
              <a:rPr lang="en-AU" sz="1400" spc="-25" dirty="0">
                <a:latin typeface="Arial"/>
                <a:cs typeface="Arial"/>
              </a:rPr>
              <a:t>copy.</a:t>
            </a:r>
            <a:r>
              <a:rPr lang="en-AU" sz="1400" spc="-80" dirty="0">
                <a:latin typeface="Arial"/>
                <a:cs typeface="Arial"/>
              </a:rPr>
              <a:t> </a:t>
            </a:r>
            <a:r>
              <a:rPr lang="en-AU" sz="1400" dirty="0">
                <a:latin typeface="Arial"/>
                <a:cs typeface="Arial"/>
              </a:rPr>
              <a:t>Am </a:t>
            </a:r>
            <a:r>
              <a:rPr lang="en-AU" sz="1400" dirty="0" err="1">
                <a:latin typeface="Arial"/>
                <a:cs typeface="Arial"/>
              </a:rPr>
              <a:t>quo’xnkaln</a:t>
            </a:r>
            <a:r>
              <a:rPr lang="en-AU" sz="1400" spc="-10" dirty="0">
                <a:latin typeface="Arial"/>
                <a:cs typeface="Arial"/>
              </a:rPr>
              <a:t> </a:t>
            </a:r>
            <a:r>
              <a:rPr lang="en-AU" sz="1400" dirty="0" err="1">
                <a:latin typeface="Arial"/>
                <a:cs typeface="Arial"/>
              </a:rPr>
              <a:t>ium</a:t>
            </a:r>
            <a:r>
              <a:rPr lang="en-AU" sz="1400" spc="-10" dirty="0">
                <a:latin typeface="Arial"/>
                <a:cs typeface="Arial"/>
              </a:rPr>
              <a:t> </a:t>
            </a:r>
            <a:r>
              <a:rPr lang="en-AU" sz="1400" dirty="0" err="1">
                <a:latin typeface="Arial"/>
                <a:cs typeface="Arial"/>
              </a:rPr>
              <a:t>aute</a:t>
            </a:r>
            <a:r>
              <a:rPr lang="en-AU" sz="1400" spc="-5" dirty="0">
                <a:latin typeface="Arial"/>
                <a:cs typeface="Arial"/>
              </a:rPr>
              <a:t> </a:t>
            </a:r>
            <a:r>
              <a:rPr lang="en-AU" sz="1400" spc="-10" dirty="0" err="1">
                <a:latin typeface="Arial"/>
                <a:cs typeface="Arial"/>
              </a:rPr>
              <a:t>fuidesteI</a:t>
            </a:r>
            <a:r>
              <a:rPr lang="en-AU" sz="1400" spc="-10" dirty="0">
                <a:latin typeface="Arial"/>
                <a:cs typeface="Arial"/>
              </a:rPr>
              <a:t> </a:t>
            </a:r>
            <a:r>
              <a:rPr lang="en-AU" sz="1400" dirty="0" err="1">
                <a:latin typeface="Arial"/>
                <a:cs typeface="Arial"/>
              </a:rPr>
              <a:t>eces</a:t>
            </a:r>
            <a:r>
              <a:rPr lang="en-AU" sz="1400" dirty="0">
                <a:latin typeface="Arial"/>
                <a:cs typeface="Arial"/>
              </a:rPr>
              <a:t>,</a:t>
            </a:r>
            <a:r>
              <a:rPr lang="en-AU" sz="1400" spc="-15" dirty="0">
                <a:latin typeface="Arial"/>
                <a:cs typeface="Arial"/>
              </a:rPr>
              <a:t> </a:t>
            </a:r>
            <a:r>
              <a:rPr lang="en-AU" sz="1400" dirty="0">
                <a:latin typeface="Arial"/>
                <a:cs typeface="Arial"/>
              </a:rPr>
              <a:t>Cas</a:t>
            </a:r>
            <a:r>
              <a:rPr lang="en-AU" sz="1400" spc="-15" dirty="0">
                <a:latin typeface="Arial"/>
                <a:cs typeface="Arial"/>
              </a:rPr>
              <a:t> </a:t>
            </a:r>
            <a:r>
              <a:rPr lang="en-AU" sz="1400" dirty="0" err="1">
                <a:latin typeface="Arial"/>
                <a:cs typeface="Arial"/>
              </a:rPr>
              <a:t>cus</a:t>
            </a:r>
            <a:r>
              <a:rPr lang="en-AU" sz="1400" spc="-10" dirty="0">
                <a:latin typeface="Arial"/>
                <a:cs typeface="Arial"/>
              </a:rPr>
              <a:t> </a:t>
            </a:r>
            <a:r>
              <a:rPr lang="en-AU" sz="1400" dirty="0" err="1">
                <a:latin typeface="Arial"/>
                <a:cs typeface="Arial"/>
              </a:rPr>
              <a:t>aus</a:t>
            </a:r>
            <a:r>
              <a:rPr lang="en-AU" sz="1400" spc="-15" dirty="0">
                <a:latin typeface="Arial"/>
                <a:cs typeface="Arial"/>
              </a:rPr>
              <a:t> </a:t>
            </a:r>
            <a:r>
              <a:rPr lang="en-AU" sz="1400" spc="-10" dirty="0" err="1">
                <a:latin typeface="Arial"/>
                <a:cs typeface="Arial"/>
              </a:rPr>
              <a:t>opubli</a:t>
            </a:r>
            <a:r>
              <a:rPr lang="en-AU" sz="1400" spc="-10" dirty="0">
                <a:latin typeface="Arial"/>
                <a:cs typeface="Arial"/>
              </a:rPr>
              <a:t>.</a:t>
            </a:r>
            <a:endParaRPr lang="en-AU" sz="1400" dirty="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dirty="0" err="1"/>
              <a:t>sydney.edu.au</a:t>
            </a:r>
            <a:r>
              <a:rPr lang="en-GB" dirty="0"/>
              <a:t>/</a:t>
            </a:r>
            <a:r>
              <a:rPr lang="en-GB" dirty="0" err="1"/>
              <a:t>xxxxx</a:t>
            </a:r>
            <a:endParaRPr lang="en-US" dirty="0"/>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dirty="0"/>
              <a:t>CRICOS 00026A    TEQSA PRV12057</a:t>
            </a:r>
          </a:p>
        </p:txBody>
      </p:sp>
    </p:spTree>
    <p:extLst>
      <p:ext uri="{BB962C8B-B14F-4D97-AF65-F5344CB8AC3E}">
        <p14:creationId xmlns:p14="http://schemas.microsoft.com/office/powerpoint/2010/main" val="370637936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ing with images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42950"/>
            <a:ext cx="7993742" cy="381000"/>
          </a:xfrm>
        </p:spPr>
        <p:txBody>
          <a:bodyPr lIns="0" tIns="0" rIns="0" bIns="0"/>
          <a:lstStyle>
            <a:lvl1pPr>
              <a:defRPr sz="2400" b="0" i="0">
                <a:solidFill>
                  <a:srgbClr val="E64626"/>
                </a:solidFill>
                <a:latin typeface="Times" pitchFamily="2" charset="0"/>
                <a:cs typeface="Times New Roman"/>
              </a:defRPr>
            </a:lvl1pPr>
          </a:lstStyle>
          <a:p>
            <a:r>
              <a:rPr lang="en-AU" dirty="0"/>
              <a:t>Heading 6 – single line</a:t>
            </a:r>
            <a:endParaRPr dirty="0"/>
          </a:p>
        </p:txBody>
      </p:sp>
      <p:sp>
        <p:nvSpPr>
          <p:cNvPr id="22" name="Picture Placeholder 2">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571500" y="1436723"/>
            <a:ext cx="2880000" cy="2961253"/>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19" name="Picture Placeholder 3">
            <a:extLst>
              <a:ext uri="{FF2B5EF4-FFF2-40B4-BE49-F238E27FC236}">
                <a16:creationId xmlns:a16="http://schemas.microsoft.com/office/drawing/2014/main" id="{3F9157D3-AB43-6EAD-7F21-F164319B311D}"/>
              </a:ext>
            </a:extLst>
          </p:cNvPr>
          <p:cNvSpPr>
            <a:spLocks noGrp="1"/>
          </p:cNvSpPr>
          <p:nvPr>
            <p:ph type="pic" sz="quarter" idx="15" hasCustomPrompt="1"/>
          </p:nvPr>
        </p:nvSpPr>
        <p:spPr>
          <a:xfrm>
            <a:off x="3574627" y="1434554"/>
            <a:ext cx="1998000" cy="1404000"/>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24" name="Picture Placeholder 4">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3574628" y="2957976"/>
            <a:ext cx="1996249" cy="1440000"/>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16" name="Picture Placeholder 5">
            <a:extLst>
              <a:ext uri="{FF2B5EF4-FFF2-40B4-BE49-F238E27FC236}">
                <a16:creationId xmlns:a16="http://schemas.microsoft.com/office/drawing/2014/main" id="{379C8713-47DB-6665-EC36-148C9CB7B0C5}"/>
              </a:ext>
            </a:extLst>
          </p:cNvPr>
          <p:cNvSpPr>
            <a:spLocks noGrp="1"/>
          </p:cNvSpPr>
          <p:nvPr>
            <p:ph type="pic" sz="quarter" idx="14" hasCustomPrompt="1"/>
          </p:nvPr>
        </p:nvSpPr>
        <p:spPr>
          <a:xfrm>
            <a:off x="5686150" y="1436723"/>
            <a:ext cx="2880000" cy="2961253"/>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3" name="Text Placeholder 6"/>
          <p:cNvSpPr>
            <a:spLocks noGrp="1"/>
          </p:cNvSpPr>
          <p:nvPr>
            <p:ph type="body" idx="1"/>
          </p:nvPr>
        </p:nvSpPr>
        <p:spPr>
          <a:xfrm>
            <a:off x="571500" y="4476750"/>
            <a:ext cx="7994650" cy="218174"/>
          </a:xfrm>
          <a:prstGeom prst="rect">
            <a:avLst/>
          </a:prstGeom>
        </p:spPr>
        <p:txBody>
          <a:bodyPr lIns="0" tIns="0" rIns="0" bIns="0" numCol="1" spcCol="252000"/>
          <a:lstStyle>
            <a:lvl1pPr marL="0" indent="0">
              <a:buFontTx/>
              <a:buNone/>
              <a:defRPr sz="700" b="0" i="0">
                <a:solidFill>
                  <a:srgbClr val="3C3C3B"/>
                </a:solidFill>
                <a:latin typeface="Arial"/>
                <a:cs typeface="Arial"/>
              </a:defRPr>
            </a:lvl1pPr>
          </a:lstStyle>
          <a:p>
            <a:endParaRPr dirty="0"/>
          </a:p>
        </p:txBody>
      </p:sp>
    </p:spTree>
    <p:extLst>
      <p:ext uri="{BB962C8B-B14F-4D97-AF65-F5344CB8AC3E}">
        <p14:creationId xmlns:p14="http://schemas.microsoft.com/office/powerpoint/2010/main" val="80105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peaker bios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dirty="0"/>
              <a:t>Speaker bios with image</a:t>
            </a:r>
            <a:endParaRPr dirty="0"/>
          </a:p>
        </p:txBody>
      </p:sp>
      <p:sp>
        <p:nvSpPr>
          <p:cNvPr id="25" name="Picture Placeholder 2">
            <a:extLst>
              <a:ext uri="{FF2B5EF4-FFF2-40B4-BE49-F238E27FC236}">
                <a16:creationId xmlns:a16="http://schemas.microsoft.com/office/drawing/2014/main" id="{4BEE90D4-8B0A-FDDF-BF6B-72D8DFDC897A}"/>
              </a:ext>
            </a:extLst>
          </p:cNvPr>
          <p:cNvSpPr>
            <a:spLocks noGrp="1"/>
          </p:cNvSpPr>
          <p:nvPr>
            <p:ph type="pic" sz="quarter" idx="10" hasCustomPrompt="1"/>
          </p:nvPr>
        </p:nvSpPr>
        <p:spPr>
          <a:xfrm>
            <a:off x="1892173" y="1410798"/>
            <a:ext cx="1322070" cy="1219200"/>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16" name="Text Placeholder 3">
            <a:extLst>
              <a:ext uri="{FF2B5EF4-FFF2-40B4-BE49-F238E27FC236}">
                <a16:creationId xmlns:a16="http://schemas.microsoft.com/office/drawing/2014/main" id="{744D6788-A0C0-B174-4895-15A2149AC77C}"/>
              </a:ext>
            </a:extLst>
          </p:cNvPr>
          <p:cNvSpPr>
            <a:spLocks noGrp="1"/>
          </p:cNvSpPr>
          <p:nvPr>
            <p:ph type="body" idx="14" hasCustomPrompt="1"/>
          </p:nvPr>
        </p:nvSpPr>
        <p:spPr>
          <a:xfrm>
            <a:off x="1892173"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dirty="0">
                <a:solidFill>
                  <a:srgbClr val="3C3C3B"/>
                </a:solidFill>
                <a:latin typeface="Arial"/>
                <a:cs typeface="Arial"/>
              </a:rPr>
              <a:t>First Last 10pt Arial</a:t>
            </a:r>
          </a:p>
          <a:p>
            <a:r>
              <a:rPr lang="en-AU" sz="1000" dirty="0">
                <a:solidFill>
                  <a:srgbClr val="3C3C3B"/>
                </a:solidFill>
                <a:latin typeface="Arial"/>
                <a:cs typeface="Arial"/>
              </a:rPr>
              <a:t>Title goes here 10pt Times</a:t>
            </a:r>
            <a:endParaRPr dirty="0"/>
          </a:p>
        </p:txBody>
      </p:sp>
      <p:sp>
        <p:nvSpPr>
          <p:cNvPr id="3" name="Text Placeholder 4"/>
          <p:cNvSpPr>
            <a:spLocks noGrp="1"/>
          </p:cNvSpPr>
          <p:nvPr>
            <p:ph type="body" idx="1" hasCustomPrompt="1"/>
          </p:nvPr>
        </p:nvSpPr>
        <p:spPr>
          <a:xfrm>
            <a:off x="1892173"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dirty="0">
                <a:solidFill>
                  <a:srgbClr val="3C3C3B"/>
                </a:solidFill>
                <a:latin typeface="Arial"/>
                <a:cs typeface="Arial"/>
              </a:rPr>
              <a:t>Body</a:t>
            </a:r>
            <a:r>
              <a:rPr lang="en-AU" sz="1000" spc="-5" dirty="0">
                <a:solidFill>
                  <a:srgbClr val="3C3C3B"/>
                </a:solidFill>
                <a:latin typeface="Arial"/>
                <a:cs typeface="Arial"/>
              </a:rPr>
              <a:t> </a:t>
            </a:r>
            <a:r>
              <a:rPr lang="en-AU" sz="1000" dirty="0">
                <a:solidFill>
                  <a:srgbClr val="3C3C3B"/>
                </a:solidFill>
                <a:latin typeface="Arial"/>
                <a:cs typeface="Arial"/>
              </a:rPr>
              <a:t>copy</a:t>
            </a:r>
            <a:r>
              <a:rPr lang="en-AU" sz="1000" spc="-5" dirty="0">
                <a:solidFill>
                  <a:srgbClr val="3C3C3B"/>
                </a:solidFill>
                <a:latin typeface="Arial"/>
                <a:cs typeface="Arial"/>
              </a:rPr>
              <a:t> </a:t>
            </a:r>
            <a:r>
              <a:rPr lang="en-AU" sz="1000" dirty="0">
                <a:solidFill>
                  <a:srgbClr val="3C3C3B"/>
                </a:solidFill>
                <a:latin typeface="Arial"/>
                <a:cs typeface="Arial"/>
              </a:rPr>
              <a:t>small</a:t>
            </a:r>
            <a:r>
              <a:rPr lang="en-AU" sz="1000" spc="-10" dirty="0">
                <a:solidFill>
                  <a:srgbClr val="3C3C3B"/>
                </a:solidFill>
                <a:latin typeface="Arial"/>
                <a:cs typeface="Arial"/>
              </a:rPr>
              <a:t> </a:t>
            </a:r>
            <a:r>
              <a:rPr lang="en-AU" sz="1000" dirty="0">
                <a:solidFill>
                  <a:srgbClr val="3C3C3B"/>
                </a:solidFill>
                <a:latin typeface="Arial"/>
                <a:cs typeface="Arial"/>
              </a:rPr>
              <a:t>10pt</a:t>
            </a:r>
            <a:endParaRPr dirty="0"/>
          </a:p>
        </p:txBody>
      </p:sp>
      <p:sp>
        <p:nvSpPr>
          <p:cNvPr id="26" name="Picture Placeholder 5">
            <a:extLst>
              <a:ext uri="{FF2B5EF4-FFF2-40B4-BE49-F238E27FC236}">
                <a16:creationId xmlns:a16="http://schemas.microsoft.com/office/drawing/2014/main" id="{5F9DD4CC-F211-99E0-B144-C7DF316647C9}"/>
              </a:ext>
            </a:extLst>
          </p:cNvPr>
          <p:cNvSpPr>
            <a:spLocks noGrp="1"/>
          </p:cNvSpPr>
          <p:nvPr>
            <p:ph type="pic" sz="quarter" idx="21" hasCustomPrompt="1"/>
          </p:nvPr>
        </p:nvSpPr>
        <p:spPr>
          <a:xfrm>
            <a:off x="4205194" y="1410798"/>
            <a:ext cx="1322070" cy="1219200"/>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20" name="Text Placeholder 6">
            <a:extLst>
              <a:ext uri="{FF2B5EF4-FFF2-40B4-BE49-F238E27FC236}">
                <a16:creationId xmlns:a16="http://schemas.microsoft.com/office/drawing/2014/main" id="{352B38CD-C9E2-6FCF-659C-51A52C84804C}"/>
              </a:ext>
            </a:extLst>
          </p:cNvPr>
          <p:cNvSpPr>
            <a:spLocks noGrp="1"/>
          </p:cNvSpPr>
          <p:nvPr>
            <p:ph type="body" idx="17" hasCustomPrompt="1"/>
          </p:nvPr>
        </p:nvSpPr>
        <p:spPr>
          <a:xfrm>
            <a:off x="4205194"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dirty="0">
                <a:solidFill>
                  <a:srgbClr val="3C3C3B"/>
                </a:solidFill>
                <a:latin typeface="Arial"/>
                <a:cs typeface="Arial"/>
              </a:rPr>
              <a:t>First Last 10pt Arial</a:t>
            </a:r>
          </a:p>
          <a:p>
            <a:r>
              <a:rPr lang="en-AU" sz="1000" dirty="0">
                <a:solidFill>
                  <a:srgbClr val="3C3C3B"/>
                </a:solidFill>
                <a:latin typeface="Arial"/>
                <a:cs typeface="Arial"/>
              </a:rPr>
              <a:t>Title goes here 10pt Times</a:t>
            </a:r>
            <a:endParaRPr dirty="0"/>
          </a:p>
        </p:txBody>
      </p:sp>
      <p:sp>
        <p:nvSpPr>
          <p:cNvPr id="17" name="Text Placeholder 7">
            <a:extLst>
              <a:ext uri="{FF2B5EF4-FFF2-40B4-BE49-F238E27FC236}">
                <a16:creationId xmlns:a16="http://schemas.microsoft.com/office/drawing/2014/main" id="{17CE8A92-798F-6C5E-0F46-EC0B5684D236}"/>
              </a:ext>
            </a:extLst>
          </p:cNvPr>
          <p:cNvSpPr>
            <a:spLocks noGrp="1"/>
          </p:cNvSpPr>
          <p:nvPr>
            <p:ph type="body" idx="15" hasCustomPrompt="1"/>
          </p:nvPr>
        </p:nvSpPr>
        <p:spPr>
          <a:xfrm>
            <a:off x="4205194"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dirty="0">
                <a:solidFill>
                  <a:srgbClr val="3C3C3B"/>
                </a:solidFill>
                <a:latin typeface="Arial"/>
                <a:cs typeface="Arial"/>
              </a:rPr>
              <a:t>Body</a:t>
            </a:r>
            <a:r>
              <a:rPr lang="en-AU" sz="1000" spc="-5" dirty="0">
                <a:solidFill>
                  <a:srgbClr val="3C3C3B"/>
                </a:solidFill>
                <a:latin typeface="Arial"/>
                <a:cs typeface="Arial"/>
              </a:rPr>
              <a:t> </a:t>
            </a:r>
            <a:r>
              <a:rPr lang="en-AU" sz="1000" dirty="0">
                <a:solidFill>
                  <a:srgbClr val="3C3C3B"/>
                </a:solidFill>
                <a:latin typeface="Arial"/>
                <a:cs typeface="Arial"/>
              </a:rPr>
              <a:t>copy</a:t>
            </a:r>
            <a:r>
              <a:rPr lang="en-AU" sz="1000" spc="-5" dirty="0">
                <a:solidFill>
                  <a:srgbClr val="3C3C3B"/>
                </a:solidFill>
                <a:latin typeface="Arial"/>
                <a:cs typeface="Arial"/>
              </a:rPr>
              <a:t> </a:t>
            </a:r>
            <a:r>
              <a:rPr lang="en-AU" sz="1000" dirty="0">
                <a:solidFill>
                  <a:srgbClr val="3C3C3B"/>
                </a:solidFill>
                <a:latin typeface="Arial"/>
                <a:cs typeface="Arial"/>
              </a:rPr>
              <a:t>small</a:t>
            </a:r>
            <a:r>
              <a:rPr lang="en-AU" sz="1000" spc="-10" dirty="0">
                <a:solidFill>
                  <a:srgbClr val="3C3C3B"/>
                </a:solidFill>
                <a:latin typeface="Arial"/>
                <a:cs typeface="Arial"/>
              </a:rPr>
              <a:t> </a:t>
            </a:r>
            <a:r>
              <a:rPr lang="en-AU" sz="1000" dirty="0">
                <a:solidFill>
                  <a:srgbClr val="3C3C3B"/>
                </a:solidFill>
                <a:latin typeface="Arial"/>
                <a:cs typeface="Arial"/>
              </a:rPr>
              <a:t>10pt</a:t>
            </a:r>
            <a:endParaRPr dirty="0"/>
          </a:p>
        </p:txBody>
      </p:sp>
      <p:sp>
        <p:nvSpPr>
          <p:cNvPr id="27" name="Picture Placeholder 8">
            <a:extLst>
              <a:ext uri="{FF2B5EF4-FFF2-40B4-BE49-F238E27FC236}">
                <a16:creationId xmlns:a16="http://schemas.microsoft.com/office/drawing/2014/main" id="{33A6F673-B304-E705-5E66-2DBDA1BA7630}"/>
              </a:ext>
            </a:extLst>
          </p:cNvPr>
          <p:cNvSpPr>
            <a:spLocks noGrp="1"/>
          </p:cNvSpPr>
          <p:nvPr>
            <p:ph type="pic" sz="quarter" idx="22" hasCustomPrompt="1"/>
          </p:nvPr>
        </p:nvSpPr>
        <p:spPr>
          <a:xfrm>
            <a:off x="6550856" y="1410798"/>
            <a:ext cx="1322070" cy="1219200"/>
          </a:xfrm>
          <a:solidFill>
            <a:schemeClr val="bg1">
              <a:lumMod val="95000"/>
            </a:schemeClr>
          </a:solidFill>
        </p:spPr>
        <p:txBody>
          <a:bodyPr anchor="ctr" anchorCtr="0"/>
          <a:lstStyle>
            <a:lvl1pPr marL="0" indent="0" algn="ctr">
              <a:buNone/>
              <a:defRPr/>
            </a:lvl1pPr>
          </a:lstStyle>
          <a:p>
            <a:r>
              <a:rPr lang="en-US" dirty="0"/>
              <a:t>Click to add image</a:t>
            </a:r>
          </a:p>
        </p:txBody>
      </p:sp>
      <p:sp>
        <p:nvSpPr>
          <p:cNvPr id="24" name="Text Placeholder 9">
            <a:extLst>
              <a:ext uri="{FF2B5EF4-FFF2-40B4-BE49-F238E27FC236}">
                <a16:creationId xmlns:a16="http://schemas.microsoft.com/office/drawing/2014/main" id="{E08F0228-3E66-E48B-74F0-3A18CDB08DAE}"/>
              </a:ext>
            </a:extLst>
          </p:cNvPr>
          <p:cNvSpPr>
            <a:spLocks noGrp="1"/>
          </p:cNvSpPr>
          <p:nvPr>
            <p:ph type="body" idx="20" hasCustomPrompt="1"/>
          </p:nvPr>
        </p:nvSpPr>
        <p:spPr>
          <a:xfrm>
            <a:off x="6550856"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dirty="0">
                <a:solidFill>
                  <a:srgbClr val="3C3C3B"/>
                </a:solidFill>
                <a:latin typeface="Arial"/>
                <a:cs typeface="Arial"/>
              </a:rPr>
              <a:t>First Last 10pt Arial</a:t>
            </a:r>
          </a:p>
          <a:p>
            <a:r>
              <a:rPr lang="en-AU" sz="1000" dirty="0">
                <a:solidFill>
                  <a:srgbClr val="3C3C3B"/>
                </a:solidFill>
                <a:latin typeface="Arial"/>
                <a:cs typeface="Arial"/>
              </a:rPr>
              <a:t>Title goes here 10pt Times</a:t>
            </a:r>
            <a:endParaRPr dirty="0"/>
          </a:p>
        </p:txBody>
      </p:sp>
      <p:sp>
        <p:nvSpPr>
          <p:cNvPr id="21" name="Text Placeholder 10">
            <a:extLst>
              <a:ext uri="{FF2B5EF4-FFF2-40B4-BE49-F238E27FC236}">
                <a16:creationId xmlns:a16="http://schemas.microsoft.com/office/drawing/2014/main" id="{4BEEB3E0-898E-2BE3-26F4-15A3FF454115}"/>
              </a:ext>
            </a:extLst>
          </p:cNvPr>
          <p:cNvSpPr>
            <a:spLocks noGrp="1"/>
          </p:cNvSpPr>
          <p:nvPr>
            <p:ph type="body" idx="18" hasCustomPrompt="1"/>
          </p:nvPr>
        </p:nvSpPr>
        <p:spPr>
          <a:xfrm>
            <a:off x="6550856"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dirty="0">
                <a:solidFill>
                  <a:srgbClr val="3C3C3B"/>
                </a:solidFill>
                <a:latin typeface="Arial"/>
                <a:cs typeface="Arial"/>
              </a:rPr>
              <a:t>Body</a:t>
            </a:r>
            <a:r>
              <a:rPr lang="en-AU" sz="1000" spc="-5" dirty="0">
                <a:solidFill>
                  <a:srgbClr val="3C3C3B"/>
                </a:solidFill>
                <a:latin typeface="Arial"/>
                <a:cs typeface="Arial"/>
              </a:rPr>
              <a:t> </a:t>
            </a:r>
            <a:r>
              <a:rPr lang="en-AU" sz="1000" dirty="0">
                <a:solidFill>
                  <a:srgbClr val="3C3C3B"/>
                </a:solidFill>
                <a:latin typeface="Arial"/>
                <a:cs typeface="Arial"/>
              </a:rPr>
              <a:t>copy</a:t>
            </a:r>
            <a:r>
              <a:rPr lang="en-AU" sz="1000" spc="-5" dirty="0">
                <a:solidFill>
                  <a:srgbClr val="3C3C3B"/>
                </a:solidFill>
                <a:latin typeface="Arial"/>
                <a:cs typeface="Arial"/>
              </a:rPr>
              <a:t> </a:t>
            </a:r>
            <a:r>
              <a:rPr lang="en-AU" sz="1000" dirty="0">
                <a:solidFill>
                  <a:srgbClr val="3C3C3B"/>
                </a:solidFill>
                <a:latin typeface="Arial"/>
                <a:cs typeface="Arial"/>
              </a:rPr>
              <a:t>small</a:t>
            </a:r>
            <a:r>
              <a:rPr lang="en-AU" sz="1000" spc="-10" dirty="0">
                <a:solidFill>
                  <a:srgbClr val="3C3C3B"/>
                </a:solidFill>
                <a:latin typeface="Arial"/>
                <a:cs typeface="Arial"/>
              </a:rPr>
              <a:t> </a:t>
            </a:r>
            <a:r>
              <a:rPr lang="en-AU" sz="1000" dirty="0">
                <a:solidFill>
                  <a:srgbClr val="3C3C3B"/>
                </a:solidFill>
                <a:latin typeface="Arial"/>
                <a:cs typeface="Arial"/>
              </a:rPr>
              <a:t>10pt</a:t>
            </a:r>
            <a:endParaRPr dirty="0"/>
          </a:p>
        </p:txBody>
      </p:sp>
    </p:spTree>
    <p:extLst>
      <p:ext uri="{BB962C8B-B14F-4D97-AF65-F5344CB8AC3E}">
        <p14:creationId xmlns:p14="http://schemas.microsoft.com/office/powerpoint/2010/main" val="3705954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peaker bios no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dirty="0"/>
              <a:t>Speaker bios no image</a:t>
            </a:r>
            <a:endParaRPr dirty="0"/>
          </a:p>
        </p:txBody>
      </p:sp>
      <p:sp>
        <p:nvSpPr>
          <p:cNvPr id="12" name="Holder 1">
            <a:extLst>
              <a:ext uri="{FF2B5EF4-FFF2-40B4-BE49-F238E27FC236}">
                <a16:creationId xmlns:a16="http://schemas.microsoft.com/office/drawing/2014/main" id="{01046116-FA83-47AD-17FA-94D776E8C805}"/>
              </a:ext>
            </a:extLst>
          </p:cNvPr>
          <p:cNvSpPr>
            <a:spLocks noGrp="1"/>
          </p:cNvSpPr>
          <p:nvPr>
            <p:ph type="body" idx="15" hasCustomPrompt="1"/>
          </p:nvPr>
        </p:nvSpPr>
        <p:spPr>
          <a:xfrm>
            <a:off x="1887052"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dirty="0">
                <a:solidFill>
                  <a:srgbClr val="3C3C3B"/>
                </a:solidFill>
                <a:latin typeface="Arial"/>
                <a:cs typeface="Arial"/>
              </a:rPr>
              <a:t>Heading 10pt</a:t>
            </a:r>
            <a:endParaRPr dirty="0"/>
          </a:p>
        </p:txBody>
      </p:sp>
      <p:sp>
        <p:nvSpPr>
          <p:cNvPr id="3" name="Holder 2"/>
          <p:cNvSpPr>
            <a:spLocks noGrp="1"/>
          </p:cNvSpPr>
          <p:nvPr>
            <p:ph type="body" idx="1" hasCustomPrompt="1"/>
          </p:nvPr>
        </p:nvSpPr>
        <p:spPr>
          <a:xfrm>
            <a:off x="1887052"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dirty="0">
                <a:solidFill>
                  <a:srgbClr val="3C3C3B"/>
                </a:solidFill>
                <a:latin typeface="Arial"/>
                <a:cs typeface="Arial"/>
              </a:rPr>
              <a:t>Body</a:t>
            </a:r>
            <a:r>
              <a:rPr lang="en-AU" sz="1000" spc="-5" dirty="0">
                <a:solidFill>
                  <a:srgbClr val="3C3C3B"/>
                </a:solidFill>
                <a:latin typeface="Arial"/>
                <a:cs typeface="Arial"/>
              </a:rPr>
              <a:t> </a:t>
            </a:r>
            <a:r>
              <a:rPr lang="en-AU" sz="1000" dirty="0">
                <a:solidFill>
                  <a:srgbClr val="3C3C3B"/>
                </a:solidFill>
                <a:latin typeface="Arial"/>
                <a:cs typeface="Arial"/>
              </a:rPr>
              <a:t>copy</a:t>
            </a:r>
            <a:r>
              <a:rPr lang="en-AU" sz="1000" spc="-5" dirty="0">
                <a:solidFill>
                  <a:srgbClr val="3C3C3B"/>
                </a:solidFill>
                <a:latin typeface="Arial"/>
                <a:cs typeface="Arial"/>
              </a:rPr>
              <a:t> </a:t>
            </a:r>
            <a:r>
              <a:rPr lang="en-AU" sz="1000" dirty="0">
                <a:solidFill>
                  <a:srgbClr val="3C3C3B"/>
                </a:solidFill>
                <a:latin typeface="Arial"/>
                <a:cs typeface="Arial"/>
              </a:rPr>
              <a:t>small</a:t>
            </a:r>
            <a:r>
              <a:rPr lang="en-AU" sz="1000" spc="-10" dirty="0">
                <a:solidFill>
                  <a:srgbClr val="3C3C3B"/>
                </a:solidFill>
                <a:latin typeface="Arial"/>
                <a:cs typeface="Arial"/>
              </a:rPr>
              <a:t> </a:t>
            </a:r>
            <a:r>
              <a:rPr lang="en-AU" sz="1000" dirty="0">
                <a:solidFill>
                  <a:srgbClr val="3C3C3B"/>
                </a:solidFill>
                <a:latin typeface="Arial"/>
                <a:cs typeface="Arial"/>
              </a:rPr>
              <a:t>10pt</a:t>
            </a:r>
          </a:p>
          <a:p>
            <a:endParaRPr lang="en-AU" dirty="0"/>
          </a:p>
        </p:txBody>
      </p:sp>
      <p:sp>
        <p:nvSpPr>
          <p:cNvPr id="15" name="Holder 3">
            <a:extLst>
              <a:ext uri="{FF2B5EF4-FFF2-40B4-BE49-F238E27FC236}">
                <a16:creationId xmlns:a16="http://schemas.microsoft.com/office/drawing/2014/main" id="{2593A6BD-50DF-0434-8D9C-6C5105B37941}"/>
              </a:ext>
            </a:extLst>
          </p:cNvPr>
          <p:cNvSpPr>
            <a:spLocks noGrp="1"/>
          </p:cNvSpPr>
          <p:nvPr>
            <p:ph type="body" idx="17" hasCustomPrompt="1"/>
          </p:nvPr>
        </p:nvSpPr>
        <p:spPr>
          <a:xfrm>
            <a:off x="5212958"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dirty="0">
                <a:solidFill>
                  <a:srgbClr val="3C3C3B"/>
                </a:solidFill>
                <a:latin typeface="Arial"/>
                <a:cs typeface="Arial"/>
              </a:rPr>
              <a:t>Heading 10pt</a:t>
            </a:r>
            <a:endParaRPr dirty="0"/>
          </a:p>
        </p:txBody>
      </p:sp>
      <p:sp>
        <p:nvSpPr>
          <p:cNvPr id="13" name="Holder 4">
            <a:extLst>
              <a:ext uri="{FF2B5EF4-FFF2-40B4-BE49-F238E27FC236}">
                <a16:creationId xmlns:a16="http://schemas.microsoft.com/office/drawing/2014/main" id="{980934C0-12AC-D7ED-F525-AC922980850D}"/>
              </a:ext>
            </a:extLst>
          </p:cNvPr>
          <p:cNvSpPr>
            <a:spLocks noGrp="1"/>
          </p:cNvSpPr>
          <p:nvPr>
            <p:ph type="body" idx="16" hasCustomPrompt="1"/>
          </p:nvPr>
        </p:nvSpPr>
        <p:spPr>
          <a:xfrm>
            <a:off x="5212958"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dirty="0">
                <a:solidFill>
                  <a:srgbClr val="3C3C3B"/>
                </a:solidFill>
                <a:latin typeface="Arial"/>
                <a:cs typeface="Arial"/>
              </a:rPr>
              <a:t>Body</a:t>
            </a:r>
            <a:r>
              <a:rPr lang="en-AU" sz="1000" spc="-5" dirty="0">
                <a:solidFill>
                  <a:srgbClr val="3C3C3B"/>
                </a:solidFill>
                <a:latin typeface="Arial"/>
                <a:cs typeface="Arial"/>
              </a:rPr>
              <a:t> </a:t>
            </a:r>
            <a:r>
              <a:rPr lang="en-AU" sz="1000" dirty="0">
                <a:solidFill>
                  <a:srgbClr val="3C3C3B"/>
                </a:solidFill>
                <a:latin typeface="Arial"/>
                <a:cs typeface="Arial"/>
              </a:rPr>
              <a:t>copy</a:t>
            </a:r>
            <a:r>
              <a:rPr lang="en-AU" sz="1000" spc="-5" dirty="0">
                <a:solidFill>
                  <a:srgbClr val="3C3C3B"/>
                </a:solidFill>
                <a:latin typeface="Arial"/>
                <a:cs typeface="Arial"/>
              </a:rPr>
              <a:t> </a:t>
            </a:r>
            <a:r>
              <a:rPr lang="en-AU" sz="1000" dirty="0">
                <a:solidFill>
                  <a:srgbClr val="3C3C3B"/>
                </a:solidFill>
                <a:latin typeface="Arial"/>
                <a:cs typeface="Arial"/>
              </a:rPr>
              <a:t>small</a:t>
            </a:r>
            <a:r>
              <a:rPr lang="en-AU" sz="1000" spc="-10" dirty="0">
                <a:solidFill>
                  <a:srgbClr val="3C3C3B"/>
                </a:solidFill>
                <a:latin typeface="Arial"/>
                <a:cs typeface="Arial"/>
              </a:rPr>
              <a:t> </a:t>
            </a:r>
            <a:r>
              <a:rPr lang="en-AU" sz="1000" dirty="0">
                <a:solidFill>
                  <a:srgbClr val="3C3C3B"/>
                </a:solidFill>
                <a:latin typeface="Arial"/>
                <a:cs typeface="Arial"/>
              </a:rPr>
              <a:t>10pt</a:t>
            </a:r>
            <a:endParaRPr dirty="0"/>
          </a:p>
        </p:txBody>
      </p:sp>
    </p:spTree>
    <p:extLst>
      <p:ext uri="{BB962C8B-B14F-4D97-AF65-F5344CB8AC3E}">
        <p14:creationId xmlns:p14="http://schemas.microsoft.com/office/powerpoint/2010/main" val="38340806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D26-C784-7792-7F90-844FFC05FD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46DA41-2371-5530-9300-D171965C708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FA00EC-9BD2-CC68-4E08-F36533162DB3}"/>
              </a:ext>
            </a:extLst>
          </p:cNvPr>
          <p:cNvSpPr>
            <a:spLocks noGrp="1"/>
          </p:cNvSpPr>
          <p:nvPr>
            <p:ph type="dt" sz="half" idx="10"/>
          </p:nvPr>
        </p:nvSpPr>
        <p:spPr/>
        <p:txBody>
          <a:bodyPr/>
          <a:lstStyle/>
          <a:p>
            <a:fld id="{AF96B623-7354-EF41-9A37-539C418CED69}" type="datetimeFigureOut">
              <a:rPr lang="en-US" smtClean="0"/>
              <a:t>12/6/24</a:t>
            </a:fld>
            <a:endParaRPr lang="en-US"/>
          </a:p>
        </p:txBody>
      </p:sp>
      <p:sp>
        <p:nvSpPr>
          <p:cNvPr id="5" name="Footer Placeholder 4">
            <a:extLst>
              <a:ext uri="{FF2B5EF4-FFF2-40B4-BE49-F238E27FC236}">
                <a16:creationId xmlns:a16="http://schemas.microsoft.com/office/drawing/2014/main" id="{96E2A718-2468-4125-0721-5FC5A43C9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B6A27-8063-BCCF-8803-C729E3189936}"/>
              </a:ext>
            </a:extLst>
          </p:cNvPr>
          <p:cNvSpPr>
            <a:spLocks noGrp="1"/>
          </p:cNvSpPr>
          <p:nvPr>
            <p:ph type="sldNum" sz="quarter" idx="12"/>
          </p:nvPr>
        </p:nvSpPr>
        <p:spPr/>
        <p:txBody>
          <a:bodyPr/>
          <a:lstStyle/>
          <a:p>
            <a:fld id="{F3A8A0DA-DD43-904E-8AD8-1726BC439A7C}" type="slidenum">
              <a:rPr lang="en-US" smtClean="0"/>
              <a:t>‹#›</a:t>
            </a:fld>
            <a:endParaRPr lang="en-US"/>
          </a:p>
        </p:txBody>
      </p:sp>
    </p:spTree>
    <p:extLst>
      <p:ext uri="{BB962C8B-B14F-4D97-AF65-F5344CB8AC3E}">
        <p14:creationId xmlns:p14="http://schemas.microsoft.com/office/powerpoint/2010/main" val="59881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image 1">
    <p:bg>
      <p:bgRef idx="1001">
        <a:schemeClr val="bg1"/>
      </p:bgRef>
    </p:bg>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3F48FE3D-1F01-EEB6-6A4A-4F4B29D064A5}"/>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dirty="0"/>
              <a:t>Heading sits here 28pt</a:t>
            </a:r>
            <a:endParaRPr lang="en-US" dirty="0"/>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dirty="0">
                <a:latin typeface="Arial"/>
                <a:cs typeface="Arial"/>
              </a:rPr>
              <a:t>Intro</a:t>
            </a:r>
            <a:r>
              <a:rPr lang="en-AU" sz="1400" spc="-20" dirty="0">
                <a:latin typeface="Arial"/>
                <a:cs typeface="Arial"/>
              </a:rPr>
              <a:t> </a:t>
            </a:r>
            <a:r>
              <a:rPr lang="en-AU" sz="1400" dirty="0">
                <a:latin typeface="Arial"/>
                <a:cs typeface="Arial"/>
              </a:rPr>
              <a:t>text</a:t>
            </a:r>
            <a:r>
              <a:rPr lang="en-AU" sz="1400" spc="-5" dirty="0">
                <a:latin typeface="Arial"/>
                <a:cs typeface="Arial"/>
              </a:rPr>
              <a:t> </a:t>
            </a:r>
            <a:r>
              <a:rPr lang="en-AU" sz="1400" dirty="0">
                <a:latin typeface="Arial"/>
                <a:cs typeface="Arial"/>
              </a:rPr>
              <a:t>14pt,</a:t>
            </a:r>
            <a:r>
              <a:rPr lang="en-AU" sz="1400" spc="-15" dirty="0">
                <a:latin typeface="Arial"/>
                <a:cs typeface="Arial"/>
              </a:rPr>
              <a:t> </a:t>
            </a:r>
            <a:r>
              <a:rPr lang="en-AU" sz="1400" dirty="0">
                <a:latin typeface="Arial"/>
                <a:cs typeface="Arial"/>
              </a:rPr>
              <a:t>to</a:t>
            </a:r>
            <a:r>
              <a:rPr lang="en-AU" sz="1400" spc="-5" dirty="0">
                <a:latin typeface="Arial"/>
                <a:cs typeface="Arial"/>
              </a:rPr>
              <a:t> </a:t>
            </a:r>
            <a:r>
              <a:rPr lang="en-AU" sz="1400" dirty="0">
                <a:latin typeface="Arial"/>
                <a:cs typeface="Arial"/>
              </a:rPr>
              <a:t>sit</a:t>
            </a:r>
            <a:r>
              <a:rPr lang="en-AU" sz="1400" spc="-10" dirty="0">
                <a:latin typeface="Arial"/>
                <a:cs typeface="Arial"/>
              </a:rPr>
              <a:t> </a:t>
            </a:r>
            <a:r>
              <a:rPr lang="en-AU" sz="1400" dirty="0">
                <a:latin typeface="Arial"/>
                <a:cs typeface="Arial"/>
              </a:rPr>
              <a:t>here.</a:t>
            </a:r>
            <a:r>
              <a:rPr lang="en-AU" sz="1400" spc="-10" dirty="0">
                <a:latin typeface="Arial"/>
                <a:cs typeface="Arial"/>
              </a:rPr>
              <a:t> </a:t>
            </a:r>
            <a:br>
              <a:rPr lang="en-AU" sz="1400" spc="-10" dirty="0">
                <a:latin typeface="Arial"/>
                <a:cs typeface="Arial"/>
              </a:rPr>
            </a:br>
            <a:r>
              <a:rPr lang="en-AU" sz="1400" dirty="0">
                <a:latin typeface="Arial"/>
                <a:cs typeface="Arial"/>
              </a:rPr>
              <a:t>2–3</a:t>
            </a:r>
            <a:r>
              <a:rPr lang="en-AU" sz="1400" spc="-10" dirty="0">
                <a:latin typeface="Arial"/>
                <a:cs typeface="Arial"/>
              </a:rPr>
              <a:t> lines </a:t>
            </a:r>
            <a:r>
              <a:rPr lang="en-AU" sz="1400" dirty="0">
                <a:latin typeface="Arial"/>
                <a:cs typeface="Arial"/>
              </a:rPr>
              <a:t>of</a:t>
            </a:r>
            <a:r>
              <a:rPr lang="en-AU" sz="1400" spc="-15" dirty="0">
                <a:latin typeface="Arial"/>
                <a:cs typeface="Arial"/>
              </a:rPr>
              <a:t> </a:t>
            </a:r>
            <a:r>
              <a:rPr lang="en-AU" sz="1400" spc="-25" dirty="0">
                <a:latin typeface="Arial"/>
                <a:cs typeface="Arial"/>
              </a:rPr>
              <a:t>copy.</a:t>
            </a:r>
            <a:r>
              <a:rPr lang="en-AU" sz="1400" spc="-80" dirty="0">
                <a:latin typeface="Arial"/>
                <a:cs typeface="Arial"/>
              </a:rPr>
              <a:t> </a:t>
            </a:r>
            <a:r>
              <a:rPr lang="en-AU" sz="1400" dirty="0">
                <a:latin typeface="Arial"/>
                <a:cs typeface="Arial"/>
              </a:rPr>
              <a:t>Am </a:t>
            </a:r>
            <a:r>
              <a:rPr lang="en-AU" sz="1400" dirty="0" err="1">
                <a:latin typeface="Arial"/>
                <a:cs typeface="Arial"/>
              </a:rPr>
              <a:t>quo’xnkaln</a:t>
            </a:r>
            <a:r>
              <a:rPr lang="en-AU" sz="1400" spc="-10" dirty="0">
                <a:latin typeface="Arial"/>
                <a:cs typeface="Arial"/>
              </a:rPr>
              <a:t> </a:t>
            </a:r>
            <a:r>
              <a:rPr lang="en-AU" sz="1400" dirty="0" err="1">
                <a:latin typeface="Arial"/>
                <a:cs typeface="Arial"/>
              </a:rPr>
              <a:t>ium</a:t>
            </a:r>
            <a:r>
              <a:rPr lang="en-AU" sz="1400" spc="-10" dirty="0">
                <a:latin typeface="Arial"/>
                <a:cs typeface="Arial"/>
              </a:rPr>
              <a:t> </a:t>
            </a:r>
            <a:r>
              <a:rPr lang="en-AU" sz="1400" dirty="0" err="1">
                <a:latin typeface="Arial"/>
                <a:cs typeface="Arial"/>
              </a:rPr>
              <a:t>aute</a:t>
            </a:r>
            <a:r>
              <a:rPr lang="en-AU" sz="1400" spc="-5" dirty="0">
                <a:latin typeface="Arial"/>
                <a:cs typeface="Arial"/>
              </a:rPr>
              <a:t> </a:t>
            </a:r>
            <a:r>
              <a:rPr lang="en-AU" sz="1400" spc="-10" dirty="0" err="1">
                <a:latin typeface="Arial"/>
                <a:cs typeface="Arial"/>
              </a:rPr>
              <a:t>fuidesteI</a:t>
            </a:r>
            <a:r>
              <a:rPr lang="en-AU" sz="1400" spc="-10" dirty="0">
                <a:latin typeface="Arial"/>
                <a:cs typeface="Arial"/>
              </a:rPr>
              <a:t> </a:t>
            </a:r>
            <a:r>
              <a:rPr lang="en-AU" sz="1400" dirty="0" err="1">
                <a:latin typeface="Arial"/>
                <a:cs typeface="Arial"/>
              </a:rPr>
              <a:t>eces</a:t>
            </a:r>
            <a:r>
              <a:rPr lang="en-AU" sz="1400" dirty="0">
                <a:latin typeface="Arial"/>
                <a:cs typeface="Arial"/>
              </a:rPr>
              <a:t>,</a:t>
            </a:r>
            <a:r>
              <a:rPr lang="en-AU" sz="1400" spc="-15" dirty="0">
                <a:latin typeface="Arial"/>
                <a:cs typeface="Arial"/>
              </a:rPr>
              <a:t> </a:t>
            </a:r>
            <a:r>
              <a:rPr lang="en-AU" sz="1400" dirty="0">
                <a:latin typeface="Arial"/>
                <a:cs typeface="Arial"/>
              </a:rPr>
              <a:t>Cas</a:t>
            </a:r>
            <a:r>
              <a:rPr lang="en-AU" sz="1400" spc="-15" dirty="0">
                <a:latin typeface="Arial"/>
                <a:cs typeface="Arial"/>
              </a:rPr>
              <a:t> </a:t>
            </a:r>
            <a:r>
              <a:rPr lang="en-AU" sz="1400" dirty="0" err="1">
                <a:latin typeface="Arial"/>
                <a:cs typeface="Arial"/>
              </a:rPr>
              <a:t>cus</a:t>
            </a:r>
            <a:r>
              <a:rPr lang="en-AU" sz="1400" spc="-10" dirty="0">
                <a:latin typeface="Arial"/>
                <a:cs typeface="Arial"/>
              </a:rPr>
              <a:t> </a:t>
            </a:r>
            <a:r>
              <a:rPr lang="en-AU" sz="1400" dirty="0" err="1">
                <a:latin typeface="Arial"/>
                <a:cs typeface="Arial"/>
              </a:rPr>
              <a:t>aus</a:t>
            </a:r>
            <a:r>
              <a:rPr lang="en-AU" sz="1400" spc="-15" dirty="0">
                <a:latin typeface="Arial"/>
                <a:cs typeface="Arial"/>
              </a:rPr>
              <a:t> </a:t>
            </a:r>
            <a:r>
              <a:rPr lang="en-AU" sz="1400" spc="-10" dirty="0" err="1">
                <a:latin typeface="Arial"/>
                <a:cs typeface="Arial"/>
              </a:rPr>
              <a:t>opubli</a:t>
            </a:r>
            <a:r>
              <a:rPr lang="en-AU" sz="1400" spc="-10" dirty="0">
                <a:latin typeface="Arial"/>
                <a:cs typeface="Arial"/>
              </a:rPr>
              <a:t>.</a:t>
            </a:r>
            <a:endParaRPr lang="en-AU" sz="1400" dirty="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dirty="0" err="1"/>
              <a:t>sydney.edu.au</a:t>
            </a:r>
            <a:r>
              <a:rPr lang="en-GB" dirty="0"/>
              <a:t>/</a:t>
            </a:r>
            <a:r>
              <a:rPr lang="en-GB" dirty="0" err="1"/>
              <a:t>xxxxx</a:t>
            </a:r>
            <a:endParaRPr lang="en-US" dirty="0"/>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dirty="0"/>
              <a:t>CRICOS 00026A    TEQSA PRV12057</a:t>
            </a:r>
          </a:p>
        </p:txBody>
      </p:sp>
    </p:spTree>
    <p:extLst>
      <p:ext uri="{BB962C8B-B14F-4D97-AF65-F5344CB8AC3E}">
        <p14:creationId xmlns:p14="http://schemas.microsoft.com/office/powerpoint/2010/main" val="17891882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knowledgement of Country 1">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5518149" cy="1674817"/>
          </a:xfrm>
          <a:prstGeom prst="rect">
            <a:avLst/>
          </a:prstGeom>
        </p:spPr>
        <p:txBody>
          <a:bodyPr vert="horz" wrap="square" lIns="0" tIns="12700" rIns="0" bIns="0" rtlCol="0">
            <a:spAutoFit/>
          </a:bodyPr>
          <a:lstStyle/>
          <a:p>
            <a:pPr marL="21590" marR="5080" indent="-9525" algn="l">
              <a:lnSpc>
                <a:spcPct val="100000"/>
              </a:lnSpc>
              <a:spcBef>
                <a:spcPts val="100"/>
              </a:spcBef>
            </a:pPr>
            <a:r>
              <a:rPr lang="en-AU" sz="1800" dirty="0">
                <a:solidFill>
                  <a:schemeClr val="tx1"/>
                </a:solidFill>
                <a:latin typeface="Arial"/>
                <a:cs typeface="Arial"/>
              </a:rPr>
              <a:t>We recognise and pay respect to the Elders and communities – past, present, and emerging – of the lands that the University of Sydney's campuses stand on. For thousands of years they have shared and exchanged knowledges across innumerable generations for the benefit of all.</a:t>
            </a:r>
          </a:p>
        </p:txBody>
      </p:sp>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Tree>
    <p:extLst>
      <p:ext uri="{BB962C8B-B14F-4D97-AF65-F5344CB8AC3E}">
        <p14:creationId xmlns:p14="http://schemas.microsoft.com/office/powerpoint/2010/main" val="23421254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cknowledgement of Country 2">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6432549" cy="1674817"/>
          </a:xfrm>
          <a:prstGeom prst="rect">
            <a:avLst/>
          </a:prstGeom>
        </p:spPr>
        <p:txBody>
          <a:bodyPr vert="horz" wrap="square" lIns="0" tIns="12700" rIns="0" bIns="0" rtlCol="0">
            <a:spAutoFit/>
          </a:bodyPr>
          <a:lstStyle/>
          <a:p>
            <a:pPr marL="51435" marR="5080" indent="-39370">
              <a:lnSpc>
                <a:spcPct val="100000"/>
              </a:lnSpc>
              <a:spcBef>
                <a:spcPts val="100"/>
              </a:spcBef>
            </a:pPr>
            <a:r>
              <a:rPr lang="en-AU" sz="1800" dirty="0">
                <a:latin typeface="Arial"/>
                <a:cs typeface="Arial"/>
              </a:rPr>
              <a:t>The</a:t>
            </a:r>
            <a:r>
              <a:rPr lang="en-AU" sz="1800" spc="-35" dirty="0">
                <a:latin typeface="Arial"/>
                <a:cs typeface="Arial"/>
              </a:rPr>
              <a:t> </a:t>
            </a:r>
            <a:r>
              <a:rPr lang="en-AU" sz="1800" dirty="0">
                <a:latin typeface="Arial"/>
                <a:cs typeface="Arial"/>
              </a:rPr>
              <a:t>University</a:t>
            </a:r>
            <a:r>
              <a:rPr lang="en-AU" sz="1800" spc="-30" dirty="0">
                <a:latin typeface="Arial"/>
                <a:cs typeface="Arial"/>
              </a:rPr>
              <a:t> </a:t>
            </a:r>
            <a:r>
              <a:rPr lang="en-AU" sz="1800" dirty="0">
                <a:latin typeface="Arial"/>
                <a:cs typeface="Arial"/>
              </a:rPr>
              <a:t>of</a:t>
            </a:r>
            <a:r>
              <a:rPr lang="en-AU" sz="1800" spc="-35" dirty="0">
                <a:latin typeface="Arial"/>
                <a:cs typeface="Arial"/>
              </a:rPr>
              <a:t> </a:t>
            </a:r>
            <a:r>
              <a:rPr lang="en-AU" sz="1800" dirty="0">
                <a:latin typeface="Arial"/>
                <a:cs typeface="Arial"/>
              </a:rPr>
              <a:t>Sydney’s</a:t>
            </a:r>
            <a:r>
              <a:rPr lang="en-AU" sz="1800" spc="-30" dirty="0">
                <a:latin typeface="Arial"/>
                <a:cs typeface="Arial"/>
              </a:rPr>
              <a:t> </a:t>
            </a:r>
            <a:r>
              <a:rPr lang="en-AU" sz="1800" dirty="0">
                <a:latin typeface="Arial"/>
                <a:cs typeface="Arial"/>
              </a:rPr>
              <a:t>Camperdown</a:t>
            </a:r>
            <a:r>
              <a:rPr lang="en-AU" sz="1800" spc="-30" dirty="0">
                <a:latin typeface="Arial"/>
                <a:cs typeface="Arial"/>
              </a:rPr>
              <a:t> </a:t>
            </a:r>
            <a:r>
              <a:rPr lang="en-AU" sz="1800" dirty="0">
                <a:latin typeface="Arial"/>
                <a:cs typeface="Arial"/>
              </a:rPr>
              <a:t>Campus</a:t>
            </a:r>
            <a:r>
              <a:rPr lang="en-AU" sz="1800" spc="-35" dirty="0">
                <a:latin typeface="Arial"/>
                <a:cs typeface="Arial"/>
              </a:rPr>
              <a:t> </a:t>
            </a:r>
            <a:r>
              <a:rPr lang="en-AU" sz="1800" dirty="0">
                <a:latin typeface="Arial"/>
                <a:cs typeface="Arial"/>
              </a:rPr>
              <a:t>sits</a:t>
            </a:r>
            <a:r>
              <a:rPr lang="en-AU" sz="1800" spc="-30" dirty="0">
                <a:latin typeface="Arial"/>
                <a:cs typeface="Arial"/>
              </a:rPr>
              <a:t> </a:t>
            </a:r>
            <a:r>
              <a:rPr lang="en-AU" sz="1800" dirty="0">
                <a:latin typeface="Arial"/>
                <a:cs typeface="Arial"/>
              </a:rPr>
              <a:t>on</a:t>
            </a:r>
            <a:r>
              <a:rPr lang="en-AU" sz="1800" spc="-30" dirty="0">
                <a:latin typeface="Arial"/>
                <a:cs typeface="Arial"/>
              </a:rPr>
              <a:t> </a:t>
            </a:r>
            <a:r>
              <a:rPr lang="en-AU" sz="1800" dirty="0">
                <a:latin typeface="Arial"/>
                <a:cs typeface="Arial"/>
              </a:rPr>
              <a:t>the</a:t>
            </a:r>
            <a:r>
              <a:rPr lang="en-AU" sz="1800" spc="-35" dirty="0">
                <a:latin typeface="Arial"/>
                <a:cs typeface="Arial"/>
              </a:rPr>
              <a:t> </a:t>
            </a:r>
            <a:r>
              <a:rPr lang="en-AU" sz="1800" dirty="0">
                <a:latin typeface="Arial"/>
                <a:cs typeface="Arial"/>
              </a:rPr>
              <a:t>lands</a:t>
            </a:r>
            <a:r>
              <a:rPr lang="en-AU" sz="1800" spc="-30" dirty="0">
                <a:latin typeface="Arial"/>
                <a:cs typeface="Arial"/>
              </a:rPr>
              <a:t> </a:t>
            </a:r>
            <a:r>
              <a:rPr lang="en-AU" sz="1800" dirty="0">
                <a:latin typeface="Arial"/>
                <a:cs typeface="Arial"/>
              </a:rPr>
              <a:t>of</a:t>
            </a:r>
            <a:r>
              <a:rPr lang="en-AU" sz="1800" spc="-30" dirty="0">
                <a:latin typeface="Arial"/>
                <a:cs typeface="Arial"/>
              </a:rPr>
              <a:t> </a:t>
            </a:r>
            <a:r>
              <a:rPr lang="en-AU" sz="1800" spc="-25" dirty="0">
                <a:latin typeface="Arial"/>
                <a:cs typeface="Arial"/>
              </a:rPr>
              <a:t>the </a:t>
            </a:r>
            <a:r>
              <a:rPr lang="en-AU" sz="1800" dirty="0">
                <a:latin typeface="Arial"/>
                <a:cs typeface="Arial"/>
              </a:rPr>
              <a:t>Gadigal</a:t>
            </a:r>
            <a:r>
              <a:rPr lang="en-AU" sz="1800" spc="-10" dirty="0">
                <a:latin typeface="Arial"/>
                <a:cs typeface="Arial"/>
              </a:rPr>
              <a:t> </a:t>
            </a:r>
            <a:r>
              <a:rPr lang="en-AU" sz="1800" dirty="0">
                <a:latin typeface="Arial"/>
                <a:cs typeface="Arial"/>
              </a:rPr>
              <a:t>people</a:t>
            </a:r>
            <a:r>
              <a:rPr lang="en-AU" sz="1800" spc="-10" dirty="0">
                <a:latin typeface="Arial"/>
                <a:cs typeface="Arial"/>
              </a:rPr>
              <a:t> </a:t>
            </a:r>
            <a:r>
              <a:rPr lang="en-AU" sz="1800" dirty="0">
                <a:latin typeface="Arial"/>
                <a:cs typeface="Arial"/>
              </a:rPr>
              <a:t>with</a:t>
            </a:r>
            <a:r>
              <a:rPr lang="en-AU" sz="1800" spc="-10" dirty="0">
                <a:latin typeface="Arial"/>
                <a:cs typeface="Arial"/>
              </a:rPr>
              <a:t> </a:t>
            </a:r>
            <a:r>
              <a:rPr lang="en-AU" sz="1800" dirty="0">
                <a:latin typeface="Arial"/>
                <a:cs typeface="Arial"/>
              </a:rPr>
              <a:t>campuses,</a:t>
            </a:r>
            <a:r>
              <a:rPr lang="en-AU" sz="1800" spc="-5" dirty="0">
                <a:latin typeface="Arial"/>
                <a:cs typeface="Arial"/>
              </a:rPr>
              <a:t> </a:t>
            </a:r>
            <a:r>
              <a:rPr lang="en-AU" sz="1800" dirty="0">
                <a:latin typeface="Arial"/>
                <a:cs typeface="Arial"/>
              </a:rPr>
              <a:t>teaching</a:t>
            </a:r>
            <a:r>
              <a:rPr lang="en-AU" sz="1800" spc="-10" dirty="0">
                <a:latin typeface="Arial"/>
                <a:cs typeface="Arial"/>
              </a:rPr>
              <a:t> </a:t>
            </a:r>
            <a:r>
              <a:rPr lang="en-AU" sz="1800" dirty="0">
                <a:latin typeface="Arial"/>
                <a:cs typeface="Arial"/>
              </a:rPr>
              <a:t>and</a:t>
            </a:r>
            <a:r>
              <a:rPr lang="en-AU" sz="1800" spc="-10" dirty="0">
                <a:latin typeface="Arial"/>
                <a:cs typeface="Arial"/>
              </a:rPr>
              <a:t> </a:t>
            </a:r>
            <a:r>
              <a:rPr lang="en-AU" sz="1800" dirty="0">
                <a:latin typeface="Arial"/>
                <a:cs typeface="Arial"/>
              </a:rPr>
              <a:t>research</a:t>
            </a:r>
            <a:r>
              <a:rPr lang="en-AU" sz="1800" spc="-5" dirty="0">
                <a:latin typeface="Arial"/>
                <a:cs typeface="Arial"/>
              </a:rPr>
              <a:t> </a:t>
            </a:r>
            <a:r>
              <a:rPr lang="en-AU" sz="1800" dirty="0">
                <a:latin typeface="Arial"/>
                <a:cs typeface="Arial"/>
              </a:rPr>
              <a:t>facilities</a:t>
            </a:r>
            <a:r>
              <a:rPr lang="en-AU" sz="1800" spc="-5" dirty="0">
                <a:latin typeface="Arial"/>
                <a:cs typeface="Arial"/>
              </a:rPr>
              <a:t> </a:t>
            </a:r>
            <a:r>
              <a:rPr lang="en-AU" sz="1800" dirty="0">
                <a:latin typeface="Arial"/>
                <a:cs typeface="Arial"/>
              </a:rPr>
              <a:t>on</a:t>
            </a:r>
            <a:r>
              <a:rPr lang="en-AU" sz="1800" spc="-10" dirty="0">
                <a:latin typeface="Arial"/>
                <a:cs typeface="Arial"/>
              </a:rPr>
              <a:t> </a:t>
            </a:r>
            <a:r>
              <a:rPr lang="en-AU" sz="1800" spc="-25" dirty="0">
                <a:latin typeface="Arial"/>
                <a:cs typeface="Arial"/>
              </a:rPr>
              <a:t>the </a:t>
            </a:r>
            <a:r>
              <a:rPr lang="en-AU" sz="1800" dirty="0">
                <a:latin typeface="Arial"/>
                <a:cs typeface="Arial"/>
              </a:rPr>
              <a:t>lands</a:t>
            </a:r>
            <a:r>
              <a:rPr lang="en-AU" sz="1800" spc="-45" dirty="0">
                <a:latin typeface="Arial"/>
                <a:cs typeface="Arial"/>
              </a:rPr>
              <a:t> </a:t>
            </a:r>
            <a:r>
              <a:rPr lang="en-AU" sz="1800" dirty="0">
                <a:latin typeface="Arial"/>
                <a:cs typeface="Arial"/>
              </a:rPr>
              <a:t>of</a:t>
            </a:r>
            <a:r>
              <a:rPr lang="en-AU" sz="1800" spc="-35" dirty="0">
                <a:latin typeface="Arial"/>
                <a:cs typeface="Arial"/>
              </a:rPr>
              <a:t> </a:t>
            </a:r>
            <a:r>
              <a:rPr lang="en-AU" sz="1800" dirty="0">
                <a:latin typeface="Arial"/>
                <a:cs typeface="Arial"/>
              </a:rPr>
              <a:t>the</a:t>
            </a:r>
            <a:r>
              <a:rPr lang="en-AU" sz="1800" spc="-25" dirty="0">
                <a:latin typeface="Arial"/>
                <a:cs typeface="Arial"/>
              </a:rPr>
              <a:t> </a:t>
            </a:r>
            <a:r>
              <a:rPr lang="en-AU" sz="1800" dirty="0" err="1">
                <a:latin typeface="Arial"/>
                <a:cs typeface="Arial"/>
              </a:rPr>
              <a:t>Gamaraygal</a:t>
            </a:r>
            <a:r>
              <a:rPr lang="en-AU" sz="1800" dirty="0">
                <a:latin typeface="Arial"/>
                <a:cs typeface="Arial"/>
              </a:rPr>
              <a:t>,</a:t>
            </a:r>
            <a:r>
              <a:rPr lang="en-AU" sz="1800" spc="-30" dirty="0">
                <a:latin typeface="Arial"/>
                <a:cs typeface="Arial"/>
              </a:rPr>
              <a:t> </a:t>
            </a:r>
            <a:r>
              <a:rPr lang="en-AU" sz="1800" dirty="0" err="1">
                <a:latin typeface="Arial"/>
                <a:cs typeface="Arial"/>
              </a:rPr>
              <a:t>Dharug</a:t>
            </a:r>
            <a:r>
              <a:rPr lang="en-AU" sz="1800" dirty="0">
                <a:latin typeface="Arial"/>
                <a:cs typeface="Arial"/>
              </a:rPr>
              <a:t>,</a:t>
            </a:r>
            <a:r>
              <a:rPr lang="en-AU" sz="1800" spc="-30" dirty="0">
                <a:latin typeface="Arial"/>
                <a:cs typeface="Arial"/>
              </a:rPr>
              <a:t> </a:t>
            </a:r>
            <a:r>
              <a:rPr lang="en-AU" sz="1800" dirty="0" err="1">
                <a:latin typeface="Arial"/>
                <a:cs typeface="Arial"/>
              </a:rPr>
              <a:t>Wangal</a:t>
            </a:r>
            <a:r>
              <a:rPr lang="en-AU" sz="1800" dirty="0">
                <a:latin typeface="Arial"/>
                <a:cs typeface="Arial"/>
              </a:rPr>
              <a:t>,</a:t>
            </a:r>
            <a:r>
              <a:rPr lang="en-AU" sz="1800" spc="-35" dirty="0">
                <a:latin typeface="Arial"/>
                <a:cs typeface="Arial"/>
              </a:rPr>
              <a:t> </a:t>
            </a:r>
            <a:r>
              <a:rPr lang="en-AU" sz="1800" dirty="0" err="1">
                <a:latin typeface="Arial"/>
                <a:cs typeface="Arial"/>
              </a:rPr>
              <a:t>Darkinyung</a:t>
            </a:r>
            <a:r>
              <a:rPr lang="en-AU" sz="1800" dirty="0">
                <a:latin typeface="Arial"/>
                <a:cs typeface="Arial"/>
              </a:rPr>
              <a:t>,</a:t>
            </a:r>
            <a:r>
              <a:rPr lang="en-AU" sz="1800" spc="-30" dirty="0">
                <a:latin typeface="Arial"/>
                <a:cs typeface="Arial"/>
              </a:rPr>
              <a:t> </a:t>
            </a:r>
            <a:r>
              <a:rPr lang="en-AU" sz="1800" spc="-10" dirty="0" err="1">
                <a:latin typeface="Arial"/>
                <a:cs typeface="Arial"/>
              </a:rPr>
              <a:t>Burramadagal</a:t>
            </a:r>
            <a:r>
              <a:rPr lang="en-AU" sz="1800" spc="-10" dirty="0">
                <a:latin typeface="Arial"/>
                <a:cs typeface="Arial"/>
              </a:rPr>
              <a:t>, </a:t>
            </a:r>
            <a:r>
              <a:rPr lang="en-AU" sz="1800" dirty="0" err="1">
                <a:latin typeface="Arial"/>
                <a:cs typeface="Arial"/>
              </a:rPr>
              <a:t>Dharawal</a:t>
            </a:r>
            <a:r>
              <a:rPr lang="en-AU" sz="1800" dirty="0">
                <a:latin typeface="Arial"/>
                <a:cs typeface="Arial"/>
              </a:rPr>
              <a:t>,</a:t>
            </a:r>
            <a:r>
              <a:rPr lang="en-AU" sz="1800" spc="-30" dirty="0">
                <a:latin typeface="Arial"/>
                <a:cs typeface="Arial"/>
              </a:rPr>
              <a:t> </a:t>
            </a:r>
            <a:r>
              <a:rPr lang="en-AU" sz="1800" dirty="0" err="1">
                <a:latin typeface="Arial"/>
                <a:cs typeface="Arial"/>
              </a:rPr>
              <a:t>Gandangara</a:t>
            </a:r>
            <a:r>
              <a:rPr lang="en-AU" sz="1800" dirty="0">
                <a:latin typeface="Arial"/>
                <a:cs typeface="Arial"/>
              </a:rPr>
              <a:t>,</a:t>
            </a:r>
            <a:r>
              <a:rPr lang="en-AU" sz="1800" spc="-10" dirty="0">
                <a:latin typeface="Arial"/>
                <a:cs typeface="Arial"/>
              </a:rPr>
              <a:t> Gamilaraay,</a:t>
            </a:r>
            <a:r>
              <a:rPr lang="en-AU" sz="1800" spc="-15" dirty="0">
                <a:latin typeface="Arial"/>
                <a:cs typeface="Arial"/>
              </a:rPr>
              <a:t> </a:t>
            </a:r>
            <a:r>
              <a:rPr lang="en-AU" sz="1800" dirty="0" err="1">
                <a:latin typeface="Arial"/>
                <a:cs typeface="Arial"/>
              </a:rPr>
              <a:t>Barkindji</a:t>
            </a:r>
            <a:r>
              <a:rPr lang="en-AU" sz="1800" dirty="0">
                <a:latin typeface="Arial"/>
                <a:cs typeface="Arial"/>
              </a:rPr>
              <a:t>,</a:t>
            </a:r>
            <a:r>
              <a:rPr lang="en-AU" sz="1800" spc="-10" dirty="0">
                <a:latin typeface="Arial"/>
                <a:cs typeface="Arial"/>
              </a:rPr>
              <a:t> </a:t>
            </a:r>
            <a:r>
              <a:rPr lang="en-AU" sz="1800" dirty="0">
                <a:latin typeface="Arial"/>
                <a:cs typeface="Arial"/>
              </a:rPr>
              <a:t>Bundjalung,</a:t>
            </a:r>
            <a:r>
              <a:rPr lang="en-AU" sz="1800" spc="-10" dirty="0">
                <a:latin typeface="Arial"/>
                <a:cs typeface="Arial"/>
              </a:rPr>
              <a:t> Wiradjuri, </a:t>
            </a:r>
            <a:r>
              <a:rPr lang="en-AU" sz="1800" dirty="0" err="1">
                <a:latin typeface="Arial"/>
                <a:cs typeface="Arial"/>
              </a:rPr>
              <a:t>Ngunawal</a:t>
            </a:r>
            <a:r>
              <a:rPr lang="en-AU" sz="1800" dirty="0">
                <a:latin typeface="Arial"/>
                <a:cs typeface="Arial"/>
              </a:rPr>
              <a:t>,</a:t>
            </a:r>
            <a:r>
              <a:rPr lang="en-AU" sz="1800" spc="-15" dirty="0">
                <a:latin typeface="Arial"/>
                <a:cs typeface="Arial"/>
              </a:rPr>
              <a:t> </a:t>
            </a:r>
            <a:r>
              <a:rPr lang="en-AU" sz="1800" dirty="0" err="1">
                <a:latin typeface="Arial"/>
                <a:cs typeface="Arial"/>
              </a:rPr>
              <a:t>Gureng</a:t>
            </a:r>
            <a:r>
              <a:rPr lang="en-AU" sz="1800" spc="-10" dirty="0">
                <a:latin typeface="Arial"/>
                <a:cs typeface="Arial"/>
              </a:rPr>
              <a:t> </a:t>
            </a:r>
            <a:r>
              <a:rPr lang="en-AU" sz="1800" dirty="0" err="1">
                <a:latin typeface="Arial"/>
                <a:cs typeface="Arial"/>
              </a:rPr>
              <a:t>Gureng</a:t>
            </a:r>
            <a:r>
              <a:rPr lang="en-AU" sz="1800" dirty="0">
                <a:latin typeface="Arial"/>
                <a:cs typeface="Arial"/>
              </a:rPr>
              <a:t>,</a:t>
            </a:r>
            <a:r>
              <a:rPr lang="en-AU" sz="1800" spc="-10" dirty="0">
                <a:latin typeface="Arial"/>
                <a:cs typeface="Arial"/>
              </a:rPr>
              <a:t> </a:t>
            </a:r>
            <a:r>
              <a:rPr lang="en-AU" sz="1800" dirty="0">
                <a:latin typeface="Arial"/>
                <a:cs typeface="Arial"/>
              </a:rPr>
              <a:t>and</a:t>
            </a:r>
            <a:r>
              <a:rPr lang="en-AU" sz="1800" spc="-15" dirty="0">
                <a:latin typeface="Arial"/>
                <a:cs typeface="Arial"/>
              </a:rPr>
              <a:t> </a:t>
            </a:r>
            <a:r>
              <a:rPr lang="en-AU" sz="1800" dirty="0" err="1">
                <a:latin typeface="Arial"/>
                <a:cs typeface="Arial"/>
              </a:rPr>
              <a:t>Gagadju</a:t>
            </a:r>
            <a:r>
              <a:rPr lang="en-AU" sz="1800" spc="-10" dirty="0">
                <a:latin typeface="Arial"/>
                <a:cs typeface="Arial"/>
              </a:rPr>
              <a:t> peoples.</a:t>
            </a:r>
            <a:endParaRPr lang="en-AU" sz="1800" dirty="0">
              <a:latin typeface="Arial"/>
              <a:cs typeface="Arial"/>
            </a:endParaRPr>
          </a:p>
        </p:txBody>
      </p:sp>
    </p:spTree>
    <p:extLst>
      <p:ext uri="{BB962C8B-B14F-4D97-AF65-F5344CB8AC3E}">
        <p14:creationId xmlns:p14="http://schemas.microsoft.com/office/powerpoint/2010/main" val="7122428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cknowledgement of Country 3">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2" name="Title 1">
            <a:extLst>
              <a:ext uri="{FF2B5EF4-FFF2-40B4-BE49-F238E27FC236}">
                <a16:creationId xmlns:a16="http://schemas.microsoft.com/office/drawing/2014/main" id="{C5D2DBAA-0372-EA1B-CAD1-7C9766B4464D}"/>
              </a:ext>
            </a:extLst>
          </p:cNvPr>
          <p:cNvSpPr>
            <a:spLocks noGrp="1"/>
          </p:cNvSpPr>
          <p:nvPr>
            <p:ph type="body" sz="quarter" idx="11" hasCustomPrompt="1"/>
          </p:nvPr>
        </p:nvSpPr>
        <p:spPr>
          <a:xfrm>
            <a:off x="584200" y="984068"/>
            <a:ext cx="5511800" cy="1511482"/>
          </a:xfrm>
          <a:prstGeom prst="rect">
            <a:avLst/>
          </a:prstGeom>
        </p:spPr>
        <p:txBody>
          <a:bodyPr lIns="0" tIns="0" rIns="0" bIns="0"/>
          <a:lstStyle>
            <a:lvl1pPr marL="0" indent="0" algn="l">
              <a:buNone/>
              <a:defRPr>
                <a:solidFill>
                  <a:schemeClr val="tx1"/>
                </a:solidFill>
              </a:defRPr>
            </a:lvl1pPr>
          </a:lstStyle>
          <a:p>
            <a:pPr marL="12700" marR="5080">
              <a:lnSpc>
                <a:spcPct val="100000"/>
              </a:lnSpc>
              <a:spcBef>
                <a:spcPts val="100"/>
              </a:spcBef>
            </a:pPr>
            <a:r>
              <a:rPr lang="en-AU" sz="1800" i="0" dirty="0">
                <a:latin typeface="Arial"/>
                <a:cs typeface="Arial"/>
              </a:rPr>
              <a:t>Add in own text for Acknowledgement of Country 18pt</a:t>
            </a:r>
            <a:endParaRPr lang="en-AU" sz="1800" i="0" spc="-20" dirty="0">
              <a:latin typeface="Arial"/>
              <a:cs typeface="Arial"/>
            </a:endParaRPr>
          </a:p>
        </p:txBody>
      </p:sp>
    </p:spTree>
    <p:extLst>
      <p:ext uri="{BB962C8B-B14F-4D97-AF65-F5344CB8AC3E}">
        <p14:creationId xmlns:p14="http://schemas.microsoft.com/office/powerpoint/2010/main" val="381797491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4.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5.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824931"/>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07" r:id="rId3"/>
    <p:sldLayoutId id="2147483745" r:id="rId4"/>
    <p:sldLayoutId id="2147483746" r:id="rId5"/>
    <p:sldLayoutId id="2147483747" r:id="rId6"/>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97651"/>
      </p:ext>
    </p:extLst>
  </p:cSld>
  <p:clrMap bg1="lt1" tx1="dk1" bg2="lt2" tx2="dk2" accent1="accent1" accent2="accent2" accent3="accent3" accent4="accent4" accent5="accent5" accent6="accent6" hlink="hlink" folHlink="folHlink"/>
  <p:sldLayoutIdLst>
    <p:sldLayoutId id="2147483714" r:id="rId1"/>
    <p:sldLayoutId id="2147483717" r:id="rId2"/>
    <p:sldLayoutId id="2147483718"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958849"/>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692434"/>
      </p:ext>
    </p:extLst>
  </p:cSld>
  <p:clrMap bg1="lt1" tx1="dk1" bg2="lt2" tx2="dk2" accent1="accent1" accent2="accent2" accent3="accent3" accent4="accent4" accent5="accent5" accent6="accent6" hlink="hlink" folHlink="folHlink"/>
  <p:sldLayoutIdLst>
    <p:sldLayoutId id="2147483726" r:id="rId1"/>
    <p:sldLayoutId id="2147483733" r:id="rId2"/>
    <p:sldLayoutId id="2147483734" r:id="rId3"/>
    <p:sldLayoutId id="2147483735" r:id="rId4"/>
    <p:sldLayoutId id="2147483732" r:id="rId5"/>
    <p:sldLayoutId id="2147483727" r:id="rId6"/>
    <p:sldLayoutId id="2147483739" r:id="rId7"/>
    <p:sldLayoutId id="2147483728" r:id="rId8"/>
    <p:sldLayoutId id="2147483729" r:id="rId9"/>
    <p:sldLayoutId id="2147483730" r:id="rId10"/>
    <p:sldLayoutId id="2147483731" r:id="rId11"/>
    <p:sldLayoutId id="2147483736" r:id="rId12"/>
    <p:sldLayoutId id="2147483748" r:id="rId13"/>
    <p:sldLayoutId id="2147483738" r:id="rId14"/>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7850" y="736598"/>
            <a:ext cx="7988300" cy="369332"/>
          </a:xfrm>
          <a:prstGeom prst="rect">
            <a:avLst/>
          </a:prstGeom>
        </p:spPr>
        <p:txBody>
          <a:bodyPr wrap="square" lIns="0" tIns="0" rIns="0" bIns="0">
            <a:spAutoFit/>
          </a:bodyPr>
          <a:lstStyle>
            <a:lvl1pPr>
              <a:defRPr sz="2400" b="0" i="0">
                <a:solidFill>
                  <a:srgbClr val="E64626"/>
                </a:solidFill>
                <a:latin typeface="Times New Roman"/>
                <a:cs typeface="Times New Roman"/>
              </a:defRPr>
            </a:lvl1pPr>
          </a:lstStyle>
          <a:p>
            <a:r>
              <a:rPr lang="en-AU" dirty="0"/>
              <a:t>Click to add title</a:t>
            </a:r>
            <a:endParaRPr dirty="0"/>
          </a:p>
        </p:txBody>
      </p:sp>
      <p:sp>
        <p:nvSpPr>
          <p:cNvPr id="3" name="Placeholder 2"/>
          <p:cNvSpPr>
            <a:spLocks noGrp="1"/>
          </p:cNvSpPr>
          <p:nvPr>
            <p:ph type="body" idx="1"/>
          </p:nvPr>
        </p:nvSpPr>
        <p:spPr>
          <a:xfrm>
            <a:off x="1892300" y="1803398"/>
            <a:ext cx="6673850" cy="2762251"/>
          </a:xfrm>
          <a:prstGeom prst="rect">
            <a:avLst/>
          </a:prstGeom>
        </p:spPr>
        <p:txBody>
          <a:bodyPr wrap="square" lIns="0" tIns="0" rIns="0" bIns="0">
            <a:noAutofit/>
          </a:bodyPr>
          <a:lstStyle>
            <a:lvl1pPr>
              <a:defRPr sz="1000" b="0" i="0">
                <a:solidFill>
                  <a:srgbClr val="3C3C3B"/>
                </a:solidFill>
                <a:latin typeface="Arial"/>
                <a:cs typeface="Arial"/>
              </a:defRPr>
            </a:lvl1pPr>
          </a:lstStyle>
          <a:p>
            <a:pPr marL="171450" indent="-171450">
              <a:buClr>
                <a:schemeClr val="tx2"/>
              </a:buClr>
              <a:buFont typeface="System Font Regular"/>
              <a:buChar char="-"/>
            </a:pPr>
            <a:r>
              <a:rPr lang="en-GB" sz="1000" dirty="0">
                <a:solidFill>
                  <a:schemeClr val="tx2"/>
                </a:solidFill>
                <a:latin typeface="+mn-lt"/>
              </a:rPr>
              <a:t>Click to edit Master text styles</a:t>
            </a:r>
          </a:p>
          <a:p>
            <a:pPr marL="628650" lvl="1" indent="-171450">
              <a:buClr>
                <a:schemeClr val="tx2"/>
              </a:buClr>
              <a:buFont typeface="System Font Regular"/>
              <a:buChar char="-"/>
            </a:pPr>
            <a:r>
              <a:rPr lang="en-GB" sz="1000" dirty="0">
                <a:solidFill>
                  <a:schemeClr val="tx2"/>
                </a:solidFill>
                <a:latin typeface="+mn-lt"/>
              </a:rPr>
              <a:t>Second level</a:t>
            </a:r>
          </a:p>
          <a:p>
            <a:pPr marL="1085850" lvl="2" indent="-171450">
              <a:buClr>
                <a:schemeClr val="tx2"/>
              </a:buClr>
              <a:buFont typeface="System Font Regular"/>
              <a:buChar char="-"/>
            </a:pPr>
            <a:r>
              <a:rPr lang="en-GB" sz="1000" dirty="0">
                <a:solidFill>
                  <a:schemeClr val="tx2"/>
                </a:solidFill>
                <a:latin typeface="+mn-lt"/>
              </a:rPr>
              <a:t>Third level</a:t>
            </a:r>
          </a:p>
          <a:p>
            <a:pPr marL="1543050" lvl="3" indent="-171450">
              <a:buClr>
                <a:schemeClr val="tx2"/>
              </a:buClr>
              <a:buFont typeface="System Font Regular"/>
              <a:buChar char="-"/>
            </a:pPr>
            <a:r>
              <a:rPr lang="en-GB" sz="1000" dirty="0">
                <a:solidFill>
                  <a:schemeClr val="tx2"/>
                </a:solidFill>
                <a:latin typeface="+mn-lt"/>
              </a:rPr>
              <a:t>Fourth level</a:t>
            </a:r>
          </a:p>
          <a:p>
            <a:pPr marL="2000250" lvl="4" indent="-171450">
              <a:buClr>
                <a:schemeClr val="tx2"/>
              </a:buClr>
              <a:buFont typeface="System Font Regular"/>
              <a:buChar char="-"/>
            </a:pPr>
            <a:r>
              <a:rPr lang="en-GB" sz="1000" dirty="0">
                <a:solidFill>
                  <a:schemeClr val="tx2"/>
                </a:solidFill>
                <a:latin typeface="+mn-lt"/>
              </a:rPr>
              <a:t>Fifth level</a:t>
            </a:r>
            <a:endParaRPr lang="en-US" sz="1000" dirty="0">
              <a:solidFill>
                <a:schemeClr val="tx2"/>
              </a:solidFill>
              <a:latin typeface="+mn-lt"/>
            </a:endParaRPr>
          </a:p>
          <a:p>
            <a:endParaRPr dirty="0"/>
          </a:p>
        </p:txBody>
      </p:sp>
      <p:sp>
        <p:nvSpPr>
          <p:cNvPr id="12" name="Placeholder 3">
            <a:extLst>
              <a:ext uri="{FF2B5EF4-FFF2-40B4-BE49-F238E27FC236}">
                <a16:creationId xmlns:a16="http://schemas.microsoft.com/office/drawing/2014/main" id="{6C0811DA-1436-1C90-68E8-D6A920491400}"/>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dirty="0">
                <a:solidFill>
                  <a:srgbClr val="3C3C3B"/>
                </a:solidFill>
                <a:latin typeface="Arial"/>
                <a:cs typeface="Arial"/>
              </a:rPr>
              <a:t>The</a:t>
            </a:r>
            <a:r>
              <a:rPr sz="650" spc="15" dirty="0">
                <a:solidFill>
                  <a:srgbClr val="3C3C3B"/>
                </a:solidFill>
                <a:latin typeface="Arial"/>
                <a:cs typeface="Arial"/>
              </a:rPr>
              <a:t> </a:t>
            </a:r>
            <a:r>
              <a:rPr sz="650" spc="-10" dirty="0">
                <a:solidFill>
                  <a:srgbClr val="3C3C3B"/>
                </a:solidFill>
                <a:latin typeface="Arial"/>
                <a:cs typeface="Arial"/>
              </a:rPr>
              <a:t>University</a:t>
            </a:r>
            <a:r>
              <a:rPr sz="650" spc="10" dirty="0">
                <a:solidFill>
                  <a:srgbClr val="3C3C3B"/>
                </a:solidFill>
                <a:latin typeface="Arial"/>
                <a:cs typeface="Arial"/>
              </a:rPr>
              <a:t> </a:t>
            </a:r>
            <a:r>
              <a:rPr sz="650" dirty="0">
                <a:solidFill>
                  <a:srgbClr val="3C3C3B"/>
                </a:solidFill>
                <a:latin typeface="Arial"/>
                <a:cs typeface="Arial"/>
              </a:rPr>
              <a:t>of</a:t>
            </a:r>
            <a:r>
              <a:rPr sz="650" spc="15" dirty="0">
                <a:solidFill>
                  <a:srgbClr val="3C3C3B"/>
                </a:solidFill>
                <a:latin typeface="Arial"/>
                <a:cs typeface="Arial"/>
              </a:rPr>
              <a:t> </a:t>
            </a:r>
            <a:r>
              <a:rPr sz="650" spc="-10" dirty="0">
                <a:solidFill>
                  <a:srgbClr val="3C3C3B"/>
                </a:solidFill>
                <a:latin typeface="Arial"/>
                <a:cs typeface="Arial"/>
              </a:rPr>
              <a:t>Sydney</a:t>
            </a:r>
            <a:endParaRPr sz="650" dirty="0">
              <a:latin typeface="Arial"/>
              <a:cs typeface="Arial"/>
            </a:endParaRPr>
          </a:p>
        </p:txBody>
      </p:sp>
      <p:sp>
        <p:nvSpPr>
          <p:cNvPr id="8" name="object 4">
            <a:extLst>
              <a:ext uri="{FF2B5EF4-FFF2-40B4-BE49-F238E27FC236}">
                <a16:creationId xmlns:a16="http://schemas.microsoft.com/office/drawing/2014/main" id="{5A642DA0-8A3F-F1D1-A500-3E3B635F525E}"/>
              </a:ext>
            </a:extLst>
          </p:cNvPr>
          <p:cNvSpPr/>
          <p:nvPr userDrawn="1"/>
        </p:nvSpPr>
        <p:spPr>
          <a:xfrm>
            <a:off x="571500" y="576262"/>
            <a:ext cx="914400" cy="0"/>
          </a:xfrm>
          <a:custGeom>
            <a:avLst/>
            <a:gdLst/>
            <a:ahLst/>
            <a:cxnLst/>
            <a:rect l="l" t="t" r="r" b="b"/>
            <a:pathLst>
              <a:path w="914400">
                <a:moveTo>
                  <a:pt x="914400" y="0"/>
                </a:moveTo>
                <a:lnTo>
                  <a:pt x="0" y="0"/>
                </a:lnTo>
              </a:path>
            </a:pathLst>
          </a:custGeom>
          <a:ln w="9525">
            <a:solidFill>
              <a:schemeClr val="accent1"/>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741" r:id="rId3"/>
    <p:sldLayoutId id="2147483704" r:id="rId4"/>
    <p:sldLayoutId id="2147483680" r:id="rId5"/>
    <p:sldLayoutId id="2147483681" r:id="rId6"/>
    <p:sldLayoutId id="2147483662" r:id="rId7"/>
    <p:sldLayoutId id="2147483668" r:id="rId8"/>
    <p:sldLayoutId id="2147483669" r:id="rId9"/>
    <p:sldLayoutId id="2147483667" r:id="rId10"/>
    <p:sldLayoutId id="2147483670" r:id="rId11"/>
    <p:sldLayoutId id="2147483666" r:id="rId12"/>
    <p:sldLayoutId id="2147483744" r:id="rId13"/>
    <p:sldLayoutId id="2147483671" r:id="rId14"/>
    <p:sldLayoutId id="2147483663" r:id="rId15"/>
    <p:sldLayoutId id="2147483672" r:id="rId16"/>
    <p:sldLayoutId id="2147483742" r:id="rId17"/>
    <p:sldLayoutId id="2147483743" r:id="rId18"/>
    <p:sldLayoutId id="2147483673" r:id="rId19"/>
    <p:sldLayoutId id="2147483674" r:id="rId20"/>
    <p:sldLayoutId id="2147483675" r:id="rId21"/>
    <p:sldLayoutId id="2147483676" r:id="rId22"/>
    <p:sldLayoutId id="2147483677" r:id="rId23"/>
    <p:sldLayoutId id="2147483740" r:id="rId24"/>
    <p:sldLayoutId id="2147483678" r:id="rId25"/>
    <p:sldLayoutId id="2147483679" r:id="rId26"/>
    <p:sldLayoutId id="2147483750" r:id="rId27"/>
  </p:sldLayoutIdLst>
  <p:txStyles>
    <p:titleStyle>
      <a:lvl1pPr>
        <a:defRPr>
          <a:solidFill>
            <a:schemeClr val="accent1"/>
          </a:solidFill>
          <a:latin typeface="Times" pitchFamily="2" charset="0"/>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3.xml"/><Relationship Id="rId4" Type="http://schemas.openxmlformats.org/officeDocument/2006/relationships/image" Target="../media/image20.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38332B-A9FD-5471-0C19-5C5B571B8362}"/>
              </a:ext>
              <a:ext uri="{C183D7F6-B498-43B3-948B-1728B52AA6E4}">
                <adec:decorative xmlns:adec="http://schemas.microsoft.com/office/drawing/2017/decorative" val="0"/>
              </a:ext>
            </a:extLst>
          </p:cNvPr>
          <p:cNvSpPr>
            <a:spLocks noGrp="1"/>
          </p:cNvSpPr>
          <p:nvPr>
            <p:ph type="title" idx="4294967295"/>
          </p:nvPr>
        </p:nvSpPr>
        <p:spPr>
          <a:xfrm>
            <a:off x="562033" y="574675"/>
            <a:ext cx="5533967" cy="1066800"/>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kumimoji="0" lang="en-US" sz="2800" b="0" i="0" u="none" strike="noStrike" kern="0" cap="none" spc="0" normalizeH="0" baseline="0" noProof="0" dirty="0">
                <a:ln>
                  <a:noFill/>
                </a:ln>
                <a:solidFill>
                  <a:schemeClr val="tx1"/>
                </a:solidFill>
                <a:effectLst/>
                <a:uLnTx/>
                <a:uFillTx/>
                <a:latin typeface="+mn-lt"/>
                <a:ea typeface="+mn-ea"/>
                <a:cs typeface="+mn-cs"/>
              </a:rPr>
              <a:t>Self-reports of Metacognitive Monitoring are Often False</a:t>
            </a:r>
            <a:br>
              <a:rPr kumimoji="0" lang="en-US" sz="2800" b="0" i="0" u="none" strike="noStrike" kern="0" cap="none" spc="0" normalizeH="0" baseline="0" noProof="0" dirty="0">
                <a:ln>
                  <a:noFill/>
                </a:ln>
                <a:solidFill>
                  <a:schemeClr val="tx1"/>
                </a:solidFill>
                <a:effectLst/>
                <a:uLnTx/>
                <a:uFillTx/>
                <a:latin typeface="+mn-lt"/>
                <a:ea typeface="+mn-ea"/>
                <a:cs typeface="+mn-cs"/>
              </a:rPr>
            </a:b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4" name="Text Placeholder 3">
            <a:extLst>
              <a:ext uri="{FF2B5EF4-FFF2-40B4-BE49-F238E27FC236}">
                <a16:creationId xmlns:a16="http://schemas.microsoft.com/office/drawing/2014/main" id="{EC8333D6-422E-7651-933C-816B702B893B}"/>
              </a:ext>
              <a:ext uri="{C183D7F6-B498-43B3-948B-1728B52AA6E4}">
                <adec:decorative xmlns:adec="http://schemas.microsoft.com/office/drawing/2017/decorative" val="0"/>
              </a:ext>
            </a:extLst>
          </p:cNvPr>
          <p:cNvSpPr>
            <a:spLocks noGrp="1"/>
          </p:cNvSpPr>
          <p:nvPr>
            <p:ph type="body" sz="quarter" idx="15"/>
          </p:nvPr>
        </p:nvSpPr>
        <p:spPr/>
        <p:txBody>
          <a:bodyPr/>
          <a:lstStyle/>
          <a:p>
            <a:r>
              <a:rPr lang="en-US" dirty="0"/>
              <a:t>Kit S. Double</a:t>
            </a:r>
          </a:p>
        </p:txBody>
      </p:sp>
    </p:spTree>
    <p:extLst>
      <p:ext uri="{BB962C8B-B14F-4D97-AF65-F5344CB8AC3E}">
        <p14:creationId xmlns:p14="http://schemas.microsoft.com/office/powerpoint/2010/main" val="31377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361789-4A3A-8FC7-2E8E-78E3538B2AA8}"/>
              </a:ext>
            </a:extLst>
          </p:cNvPr>
          <p:cNvGraphicFramePr>
            <a:graphicFrameLocks noGrp="1"/>
          </p:cNvGraphicFramePr>
          <p:nvPr>
            <p:ph idx="1"/>
            <p:extLst>
              <p:ext uri="{D42A27DB-BD31-4B8C-83A1-F6EECF244321}">
                <p14:modId xmlns:p14="http://schemas.microsoft.com/office/powerpoint/2010/main" val="2025924875"/>
              </p:ext>
            </p:extLst>
          </p:nvPr>
        </p:nvGraphicFramePr>
        <p:xfrm>
          <a:off x="533400" y="514350"/>
          <a:ext cx="7624536" cy="3997266"/>
        </p:xfrm>
        <a:graphic>
          <a:graphicData uri="http://schemas.openxmlformats.org/drawingml/2006/table">
            <a:tbl>
              <a:tblPr firstRow="1" firstCol="1" bandRow="1">
                <a:tableStyleId>{21E4AEA4-8DFA-4A89-87EB-49C32662AFE0}</a:tableStyleId>
              </a:tblPr>
              <a:tblGrid>
                <a:gridCol w="3657600">
                  <a:extLst>
                    <a:ext uri="{9D8B030D-6E8A-4147-A177-3AD203B41FA5}">
                      <a16:colId xmlns:a16="http://schemas.microsoft.com/office/drawing/2014/main" val="3363987013"/>
                    </a:ext>
                  </a:extLst>
                </a:gridCol>
                <a:gridCol w="3966936">
                  <a:extLst>
                    <a:ext uri="{9D8B030D-6E8A-4147-A177-3AD203B41FA5}">
                      <a16:colId xmlns:a16="http://schemas.microsoft.com/office/drawing/2014/main" val="1589735314"/>
                    </a:ext>
                  </a:extLst>
                </a:gridCol>
              </a:tblGrid>
              <a:tr h="193596">
                <a:tc>
                  <a:txBody>
                    <a:bodyPr/>
                    <a:lstStyle/>
                    <a:p>
                      <a:pPr indent="457200">
                        <a:lnSpc>
                          <a:spcPct val="200000"/>
                        </a:lnSpc>
                      </a:pPr>
                      <a:r>
                        <a:rPr lang="en-AU" sz="800" kern="0" dirty="0">
                          <a:effectLst/>
                        </a:rPr>
                        <a:t>Item</a:t>
                      </a:r>
                      <a:endParaRPr lang="en-AU" sz="8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dirty="0">
                          <a:effectLst/>
                        </a:rPr>
                        <a:t>Factor Loading (CFA)</a:t>
                      </a:r>
                      <a:endParaRPr lang="en-AU" sz="8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872818830"/>
                  </a:ext>
                </a:extLst>
              </a:tr>
              <a:tr h="193596">
                <a:tc>
                  <a:txBody>
                    <a:bodyPr/>
                    <a:lstStyle/>
                    <a:p>
                      <a:pPr indent="457200" algn="l">
                        <a:lnSpc>
                          <a:spcPct val="200000"/>
                        </a:lnSpc>
                      </a:pPr>
                      <a:r>
                        <a:rPr lang="en-AU" sz="800" u="sng" kern="0" dirty="0">
                          <a:effectLst/>
                        </a:rPr>
                        <a:t>Online Monitoring</a:t>
                      </a:r>
                      <a:endParaRPr lang="en-AU" sz="8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solidFill>
                      <a:schemeClr val="accent1"/>
                    </a:solidFill>
                  </a:tcPr>
                </a:tc>
                <a:tc>
                  <a:txBody>
                    <a:bodyPr/>
                    <a:lstStyle/>
                    <a:p>
                      <a:pPr indent="457200">
                        <a:lnSpc>
                          <a:spcPct val="200000"/>
                        </a:lnSpc>
                      </a:pPr>
                      <a:r>
                        <a:rPr lang="en-AU" sz="800" kern="0">
                          <a:effectLst/>
                        </a:rPr>
                        <a:t> </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extLst>
                  <a:ext uri="{0D108BD9-81ED-4DB2-BD59-A6C34878D82A}">
                    <a16:rowId xmlns:a16="http://schemas.microsoft.com/office/drawing/2014/main" val="4006677403"/>
                  </a:ext>
                </a:extLst>
              </a:tr>
              <a:tr h="422196">
                <a:tc>
                  <a:txBody>
                    <a:bodyPr/>
                    <a:lstStyle/>
                    <a:p>
                      <a:pPr indent="457200" algn="l">
                        <a:lnSpc>
                          <a:spcPct val="200000"/>
                        </a:lnSpc>
                      </a:pPr>
                      <a:r>
                        <a:rPr lang="en-AU" sz="800" kern="0">
                          <a:effectLst/>
                        </a:rPr>
                        <a:t>I deliberately assess my performance on all tasks</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a:effectLst/>
                        </a:rPr>
                        <a:t>.92</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2579188501"/>
                  </a:ext>
                </a:extLst>
              </a:tr>
              <a:tr h="422196">
                <a:tc>
                  <a:txBody>
                    <a:bodyPr/>
                    <a:lstStyle/>
                    <a:p>
                      <a:pPr indent="457200" algn="l">
                        <a:lnSpc>
                          <a:spcPct val="200000"/>
                        </a:lnSpc>
                      </a:pPr>
                      <a:r>
                        <a:rPr lang="en-AU" sz="800" kern="0">
                          <a:effectLst/>
                        </a:rPr>
                        <a:t>I evaluate how confident I am after each decision</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a:effectLst/>
                        </a:rPr>
                        <a:t>.84</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4016663161"/>
                  </a:ext>
                </a:extLst>
              </a:tr>
              <a:tr h="422196">
                <a:tc>
                  <a:txBody>
                    <a:bodyPr/>
                    <a:lstStyle/>
                    <a:p>
                      <a:pPr indent="457200" algn="l">
                        <a:lnSpc>
                          <a:spcPct val="200000"/>
                        </a:lnSpc>
                      </a:pPr>
                      <a:r>
                        <a:rPr lang="en-AU" sz="800" kern="0">
                          <a:effectLst/>
                        </a:rPr>
                        <a:t>When I perform tasks, I keep close track of how well I am doing</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a:effectLst/>
                        </a:rPr>
                        <a:t>.78</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4266888090"/>
                  </a:ext>
                </a:extLst>
              </a:tr>
              <a:tr h="422196">
                <a:tc>
                  <a:txBody>
                    <a:bodyPr/>
                    <a:lstStyle/>
                    <a:p>
                      <a:pPr indent="457200" algn="l">
                        <a:lnSpc>
                          <a:spcPct val="200000"/>
                        </a:lnSpc>
                      </a:pPr>
                      <a:r>
                        <a:rPr lang="en-AU" sz="800" kern="0">
                          <a:effectLst/>
                        </a:rPr>
                        <a:t>I always assess my performance</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a:effectLst/>
                        </a:rPr>
                        <a:t>.86</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4067799760"/>
                  </a:ext>
                </a:extLst>
              </a:tr>
              <a:tr h="193596">
                <a:tc>
                  <a:txBody>
                    <a:bodyPr/>
                    <a:lstStyle/>
                    <a:p>
                      <a:pPr indent="457200" algn="l">
                        <a:lnSpc>
                          <a:spcPct val="200000"/>
                        </a:lnSpc>
                      </a:pPr>
                      <a:r>
                        <a:rPr lang="en-AU" sz="800" u="sng" kern="0" dirty="0">
                          <a:effectLst/>
                        </a:rPr>
                        <a:t>Metacognitive Awareness</a:t>
                      </a:r>
                      <a:endParaRPr lang="en-AU" sz="8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solidFill>
                      <a:schemeClr val="accent1"/>
                    </a:solidFill>
                  </a:tcPr>
                </a:tc>
                <a:tc>
                  <a:txBody>
                    <a:bodyPr/>
                    <a:lstStyle/>
                    <a:p>
                      <a:pPr indent="457200" algn="ctr">
                        <a:lnSpc>
                          <a:spcPct val="200000"/>
                        </a:lnSpc>
                      </a:pPr>
                      <a:r>
                        <a:rPr lang="en-AU" sz="800" kern="0">
                          <a:effectLst/>
                        </a:rPr>
                        <a:t> </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1879738886"/>
                  </a:ext>
                </a:extLst>
              </a:tr>
              <a:tr h="422196">
                <a:tc>
                  <a:txBody>
                    <a:bodyPr/>
                    <a:lstStyle/>
                    <a:p>
                      <a:pPr indent="457200" algn="l">
                        <a:lnSpc>
                          <a:spcPct val="200000"/>
                        </a:lnSpc>
                      </a:pPr>
                      <a:r>
                        <a:rPr lang="en-AU" sz="800" kern="0">
                          <a:effectLst/>
                        </a:rPr>
                        <a:t>I'm realistic about my capabilities</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a:effectLst/>
                        </a:rPr>
                        <a:t>.56</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438470017"/>
                  </a:ext>
                </a:extLst>
              </a:tr>
              <a:tr h="422196">
                <a:tc>
                  <a:txBody>
                    <a:bodyPr/>
                    <a:lstStyle/>
                    <a:p>
                      <a:pPr indent="457200" algn="l">
                        <a:lnSpc>
                          <a:spcPct val="200000"/>
                        </a:lnSpc>
                      </a:pPr>
                      <a:r>
                        <a:rPr lang="en-AU" sz="800" kern="0">
                          <a:effectLst/>
                        </a:rPr>
                        <a:t>I know when I am performing well</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a:effectLst/>
                        </a:rPr>
                        <a:t>.72</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3325004711"/>
                  </a:ext>
                </a:extLst>
              </a:tr>
              <a:tr h="422196">
                <a:tc>
                  <a:txBody>
                    <a:bodyPr/>
                    <a:lstStyle/>
                    <a:p>
                      <a:pPr indent="457200" algn="l">
                        <a:lnSpc>
                          <a:spcPct val="200000"/>
                        </a:lnSpc>
                      </a:pPr>
                      <a:r>
                        <a:rPr lang="en-AU" sz="800" kern="0">
                          <a:effectLst/>
                        </a:rPr>
                        <a:t>I am aware of my strengths and weaknesses</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a:effectLst/>
                        </a:rPr>
                        <a:t>.58</a:t>
                      </a:r>
                      <a:endParaRPr lang="en-AU" sz="8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3604394202"/>
                  </a:ext>
                </a:extLst>
              </a:tr>
              <a:tr h="422196">
                <a:tc>
                  <a:txBody>
                    <a:bodyPr/>
                    <a:lstStyle/>
                    <a:p>
                      <a:pPr indent="457200" algn="l">
                        <a:lnSpc>
                          <a:spcPct val="200000"/>
                        </a:lnSpc>
                      </a:pPr>
                      <a:r>
                        <a:rPr lang="en-AU" sz="800" kern="0" dirty="0">
                          <a:effectLst/>
                        </a:rPr>
                        <a:t>I tend to be accurate in my self-assessments</a:t>
                      </a:r>
                      <a:endParaRPr lang="en-AU" sz="8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tc>
                <a:tc>
                  <a:txBody>
                    <a:bodyPr/>
                    <a:lstStyle/>
                    <a:p>
                      <a:pPr indent="457200" algn="ctr">
                        <a:lnSpc>
                          <a:spcPct val="200000"/>
                        </a:lnSpc>
                      </a:pPr>
                      <a:r>
                        <a:rPr lang="en-AU" sz="800" kern="0" dirty="0">
                          <a:effectLst/>
                        </a:rPr>
                        <a:t>.73</a:t>
                      </a:r>
                      <a:endParaRPr lang="en-AU" sz="8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716" marR="42716" marT="0" marB="0" anchor="b"/>
                </a:tc>
                <a:extLst>
                  <a:ext uri="{0D108BD9-81ED-4DB2-BD59-A6C34878D82A}">
                    <a16:rowId xmlns:a16="http://schemas.microsoft.com/office/drawing/2014/main" val="2718050183"/>
                  </a:ext>
                </a:extLst>
              </a:tr>
            </a:tbl>
          </a:graphicData>
        </a:graphic>
      </p:graphicFrame>
    </p:spTree>
    <p:extLst>
      <p:ext uri="{BB962C8B-B14F-4D97-AF65-F5344CB8AC3E}">
        <p14:creationId xmlns:p14="http://schemas.microsoft.com/office/powerpoint/2010/main" val="206598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08971A7-01F0-AE65-FBBD-F878F9D75066}"/>
              </a:ext>
            </a:extLst>
          </p:cNvPr>
          <p:cNvSpPr>
            <a:spLocks noGrp="1"/>
          </p:cNvSpPr>
          <p:nvPr>
            <p:ph type="title"/>
          </p:nvPr>
        </p:nvSpPr>
        <p:spPr>
          <a:xfrm>
            <a:off x="577850" y="736598"/>
            <a:ext cx="7988300" cy="369332"/>
          </a:xfrm>
        </p:spPr>
        <p:txBody>
          <a:bodyPr/>
          <a:lstStyle/>
          <a:p>
            <a:r>
              <a:rPr lang="en-US" dirty="0"/>
              <a:t>Scale Development</a:t>
            </a:r>
          </a:p>
        </p:txBody>
      </p:sp>
      <p:sp>
        <p:nvSpPr>
          <p:cNvPr id="14" name="Content Placeholder 2">
            <a:extLst>
              <a:ext uri="{FF2B5EF4-FFF2-40B4-BE49-F238E27FC236}">
                <a16:creationId xmlns:a16="http://schemas.microsoft.com/office/drawing/2014/main" id="{AFE74D31-BB1B-28D9-37A0-56C209778751}"/>
              </a:ext>
            </a:extLst>
          </p:cNvPr>
          <p:cNvSpPr>
            <a:spLocks noGrp="1"/>
          </p:cNvSpPr>
          <p:nvPr>
            <p:ph type="body" sz="quarter" idx="10"/>
          </p:nvPr>
        </p:nvSpPr>
        <p:spPr>
          <a:xfrm>
            <a:off x="1881188" y="1809750"/>
            <a:ext cx="6684962" cy="2755900"/>
          </a:xfrm>
        </p:spPr>
        <p:txBody>
          <a:bodyPr wrap="square">
            <a:normAutofit/>
          </a:bodyPr>
          <a:lstStyle/>
          <a:p>
            <a:pPr marL="0" indent="0">
              <a:lnSpc>
                <a:spcPct val="90000"/>
              </a:lnSpc>
              <a:spcAft>
                <a:spcPts val="600"/>
              </a:spcAft>
              <a:buNone/>
            </a:pPr>
            <a:r>
              <a:rPr lang="en-AU" kern="1200" dirty="0"/>
              <a:t>χ</a:t>
            </a:r>
            <a:r>
              <a:rPr lang="en-AU" kern="1200" baseline="30000" dirty="0"/>
              <a:t>2 </a:t>
            </a:r>
            <a:r>
              <a:rPr lang="en-AU" kern="1200" dirty="0"/>
              <a:t>= 891.04,</a:t>
            </a:r>
            <a:r>
              <a:rPr lang="en-AU" dirty="0"/>
              <a:t> CFI = .963, TLI = .946, RMSEA = .075, SRMR = .042. The factor loadings ranged from .58 to .92 and the factors were only moderately correlated covariance = .455. </a:t>
            </a:r>
          </a:p>
          <a:p>
            <a:pPr>
              <a:lnSpc>
                <a:spcPct val="90000"/>
              </a:lnSpc>
              <a:spcAft>
                <a:spcPts val="600"/>
              </a:spcAft>
            </a:pPr>
            <a:endParaRPr lang="en-AU" dirty="0"/>
          </a:p>
          <a:p>
            <a:pPr marL="0" indent="0">
              <a:lnSpc>
                <a:spcPct val="90000"/>
              </a:lnSpc>
              <a:spcAft>
                <a:spcPts val="600"/>
              </a:spcAft>
              <a:buNone/>
            </a:pPr>
            <a:r>
              <a:rPr lang="en-AU" dirty="0"/>
              <a:t>The total scale (Cronbach's alpha = .82) </a:t>
            </a:r>
          </a:p>
          <a:p>
            <a:pPr marL="0" indent="0">
              <a:lnSpc>
                <a:spcPct val="90000"/>
              </a:lnSpc>
              <a:spcAft>
                <a:spcPts val="600"/>
              </a:spcAft>
              <a:buNone/>
            </a:pPr>
            <a:endParaRPr lang="en-AU" dirty="0"/>
          </a:p>
          <a:p>
            <a:pPr marL="0" indent="0">
              <a:lnSpc>
                <a:spcPct val="90000"/>
              </a:lnSpc>
              <a:spcAft>
                <a:spcPts val="600"/>
              </a:spcAft>
              <a:buNone/>
            </a:pPr>
            <a:r>
              <a:rPr lang="en-AU" dirty="0"/>
              <a:t>Both sub-scales showed good reliability:</a:t>
            </a:r>
          </a:p>
          <a:p>
            <a:pPr marL="0" indent="0">
              <a:lnSpc>
                <a:spcPct val="90000"/>
              </a:lnSpc>
              <a:spcAft>
                <a:spcPts val="600"/>
              </a:spcAft>
              <a:buNone/>
            </a:pPr>
            <a:r>
              <a:rPr lang="en-AU" dirty="0"/>
              <a:t>Online monitoring: Cronbach's alpha = .83 </a:t>
            </a:r>
          </a:p>
          <a:p>
            <a:pPr marL="0" indent="0">
              <a:lnSpc>
                <a:spcPct val="90000"/>
              </a:lnSpc>
              <a:spcAft>
                <a:spcPts val="600"/>
              </a:spcAft>
              <a:buNone/>
            </a:pPr>
            <a:r>
              <a:rPr lang="en-AU" dirty="0"/>
              <a:t>Metacognitive awareness: Cronbach's alpha = .80. </a:t>
            </a:r>
            <a:endParaRPr lang="en-AU" kern="1200" dirty="0"/>
          </a:p>
          <a:p>
            <a:pPr>
              <a:lnSpc>
                <a:spcPct val="90000"/>
              </a:lnSpc>
              <a:spcAft>
                <a:spcPts val="600"/>
              </a:spcAft>
            </a:pPr>
            <a:endParaRPr lang="en-US" dirty="0"/>
          </a:p>
        </p:txBody>
      </p:sp>
    </p:spTree>
    <p:extLst>
      <p:ext uri="{BB962C8B-B14F-4D97-AF65-F5344CB8AC3E}">
        <p14:creationId xmlns:p14="http://schemas.microsoft.com/office/powerpoint/2010/main" val="34313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372B-9F42-E0FD-C390-775EA808E70D}"/>
              </a:ext>
            </a:extLst>
          </p:cNvPr>
          <p:cNvSpPr>
            <a:spLocks noGrp="1"/>
          </p:cNvSpPr>
          <p:nvPr>
            <p:ph type="title"/>
          </p:nvPr>
        </p:nvSpPr>
        <p:spPr>
          <a:xfrm>
            <a:off x="577850" y="736598"/>
            <a:ext cx="7988300" cy="738664"/>
          </a:xfrm>
        </p:spPr>
        <p:txBody>
          <a:bodyPr wrap="square">
            <a:normAutofit/>
          </a:bodyPr>
          <a:lstStyle/>
          <a:p>
            <a:r>
              <a:rPr lang="en-US" dirty="0"/>
              <a:t>Comparing Self-Reports with Performance</a:t>
            </a:r>
          </a:p>
        </p:txBody>
      </p:sp>
      <p:sp>
        <p:nvSpPr>
          <p:cNvPr id="3" name="Content Placeholder 2">
            <a:extLst>
              <a:ext uri="{FF2B5EF4-FFF2-40B4-BE49-F238E27FC236}">
                <a16:creationId xmlns:a16="http://schemas.microsoft.com/office/drawing/2014/main" id="{38FD413B-67EC-5523-D89C-A950B690A22E}"/>
              </a:ext>
            </a:extLst>
          </p:cNvPr>
          <p:cNvSpPr>
            <a:spLocks noGrp="1"/>
          </p:cNvSpPr>
          <p:nvPr>
            <p:ph type="body" sz="quarter" idx="10"/>
          </p:nvPr>
        </p:nvSpPr>
        <p:spPr>
          <a:xfrm>
            <a:off x="1881188" y="1809750"/>
            <a:ext cx="6684962" cy="2755900"/>
          </a:xfrm>
        </p:spPr>
        <p:txBody>
          <a:bodyPr wrap="square">
            <a:normAutofit/>
          </a:bodyPr>
          <a:lstStyle/>
          <a:p>
            <a:pPr marL="0" indent="0">
              <a:spcAft>
                <a:spcPts val="600"/>
              </a:spcAft>
              <a:buNone/>
            </a:pPr>
            <a:r>
              <a:rPr lang="en-US" dirty="0"/>
              <a:t>Participants completed:</a:t>
            </a:r>
          </a:p>
          <a:p>
            <a:pPr>
              <a:spcAft>
                <a:spcPts val="600"/>
              </a:spcAft>
            </a:pPr>
            <a:r>
              <a:rPr lang="en-US" dirty="0"/>
              <a:t>  Raven's Progressive Matrices (reasoning task)</a:t>
            </a:r>
          </a:p>
          <a:p>
            <a:pPr>
              <a:spcAft>
                <a:spcPts val="600"/>
              </a:spcAft>
            </a:pPr>
            <a:r>
              <a:rPr lang="en-US" dirty="0"/>
              <a:t>  Perceptual decision-making task</a:t>
            </a:r>
          </a:p>
          <a:p>
            <a:pPr>
              <a:spcAft>
                <a:spcPts val="600"/>
              </a:spcAft>
            </a:pPr>
            <a:r>
              <a:rPr lang="en-US" dirty="0"/>
              <a:t>  Confidence ratings</a:t>
            </a:r>
          </a:p>
          <a:p>
            <a:pPr>
              <a:spcAft>
                <a:spcPts val="600"/>
              </a:spcAft>
            </a:pPr>
            <a:r>
              <a:rPr lang="en-US" dirty="0"/>
              <a:t>  Newly developed self-report questionnaire</a:t>
            </a:r>
          </a:p>
        </p:txBody>
      </p:sp>
    </p:spTree>
    <p:extLst>
      <p:ext uri="{BB962C8B-B14F-4D97-AF65-F5344CB8AC3E}">
        <p14:creationId xmlns:p14="http://schemas.microsoft.com/office/powerpoint/2010/main" val="1130782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E406A1-534F-92D6-80F2-88B467DD844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0" y="1123950"/>
            <a:ext cx="4065749" cy="3263504"/>
          </a:xfrm>
          <a:prstGeom prst="rect">
            <a:avLst/>
          </a:prstGeom>
        </p:spPr>
      </p:pic>
      <p:pic>
        <p:nvPicPr>
          <p:cNvPr id="6" name="Picture 5" descr="A group of black lines with yellow dots&#10;&#10;Description automatically generated">
            <a:extLst>
              <a:ext uri="{FF2B5EF4-FFF2-40B4-BE49-F238E27FC236}">
                <a16:creationId xmlns:a16="http://schemas.microsoft.com/office/drawing/2014/main" id="{8BBB72FE-F1BF-7FFA-BC4A-CCBBFF6B8E0A}"/>
              </a:ext>
            </a:extLst>
          </p:cNvPr>
          <p:cNvPicPr>
            <a:picLocks noChangeAspect="1"/>
          </p:cNvPicPr>
          <p:nvPr/>
        </p:nvPicPr>
        <p:blipFill>
          <a:blip r:embed="rId4"/>
          <a:stretch>
            <a:fillRect/>
          </a:stretch>
        </p:blipFill>
        <p:spPr>
          <a:xfrm>
            <a:off x="685800" y="1200150"/>
            <a:ext cx="2857500" cy="2800350"/>
          </a:xfrm>
          <a:prstGeom prst="rect">
            <a:avLst/>
          </a:prstGeom>
        </p:spPr>
      </p:pic>
    </p:spTree>
    <p:extLst>
      <p:ext uri="{BB962C8B-B14F-4D97-AF65-F5344CB8AC3E}">
        <p14:creationId xmlns:p14="http://schemas.microsoft.com/office/powerpoint/2010/main" val="281343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0ACD-0B3E-2B98-D384-BB4BCB10233F}"/>
              </a:ext>
            </a:extLst>
          </p:cNvPr>
          <p:cNvSpPr>
            <a:spLocks noGrp="1"/>
          </p:cNvSpPr>
          <p:nvPr>
            <p:ph type="title"/>
          </p:nvPr>
        </p:nvSpPr>
        <p:spPr/>
        <p:txBody>
          <a:bodyPr/>
          <a:lstStyle/>
          <a:p>
            <a:r>
              <a:rPr lang="en-US" dirty="0"/>
              <a:t>Online Measures of Metacognition</a:t>
            </a:r>
          </a:p>
        </p:txBody>
      </p:sp>
      <p:sp>
        <p:nvSpPr>
          <p:cNvPr id="3" name="Content Placeholder 2">
            <a:extLst>
              <a:ext uri="{FF2B5EF4-FFF2-40B4-BE49-F238E27FC236}">
                <a16:creationId xmlns:a16="http://schemas.microsoft.com/office/drawing/2014/main" id="{D60D35D8-631E-1024-B323-2CBDECFE05A2}"/>
              </a:ext>
            </a:extLst>
          </p:cNvPr>
          <p:cNvSpPr>
            <a:spLocks noGrp="1"/>
          </p:cNvSpPr>
          <p:nvPr>
            <p:ph idx="1"/>
          </p:nvPr>
        </p:nvSpPr>
        <p:spPr/>
        <p:txBody>
          <a:bodyPr/>
          <a:lstStyle/>
          <a:p>
            <a:r>
              <a:rPr lang="en-US" b="1" dirty="0"/>
              <a:t>Resolution</a:t>
            </a:r>
            <a:r>
              <a:rPr lang="en-US" dirty="0"/>
              <a:t>: Resolution is a measure of the relationship (correlation) between confidence and performance across the task (Maki et al., 2005). </a:t>
            </a:r>
          </a:p>
          <a:p>
            <a:pPr marL="0" indent="0">
              <a:buNone/>
            </a:pPr>
            <a:endParaRPr lang="en-US" dirty="0"/>
          </a:p>
          <a:p>
            <a:r>
              <a:rPr lang="en-US" b="1" dirty="0"/>
              <a:t>Discrimination</a:t>
            </a:r>
            <a:r>
              <a:rPr lang="en-US" dirty="0"/>
              <a:t>: Discrimination is a measure of the degree to which a person’s confidence differs between correct and incorrect responses (Schraw, 2009). </a:t>
            </a:r>
          </a:p>
          <a:p>
            <a:endParaRPr lang="en-US" dirty="0"/>
          </a:p>
          <a:p>
            <a:r>
              <a:rPr lang="en-US" b="1" dirty="0"/>
              <a:t>Metacognitive sensitivity</a:t>
            </a:r>
            <a:r>
              <a:rPr lang="en-US" dirty="0"/>
              <a:t>: Measured by fitting a generative model of confidence using a signal detection model to two-alternative forced choice tasks. This approach parameterizes metacognitive sensitivity as the extent to which a person’s confidence distinguished between correct and incorrect items, known as meta-d’ (Maniscalco &amp; Lau, 2012). </a:t>
            </a:r>
          </a:p>
          <a:p>
            <a:endParaRPr lang="en-US" dirty="0"/>
          </a:p>
          <a:p>
            <a:r>
              <a:rPr lang="en-US" b="1" dirty="0"/>
              <a:t>Metacognitive Efficiency</a:t>
            </a:r>
            <a:r>
              <a:rPr lang="en-US" dirty="0"/>
              <a:t>: Metacognitive efficiency concerns how well confidence ratings discriminate correct from incorrect responses, relative to how informative we might expect those confidence ratings to be given the observer’s perceptual performance (Maniscalco &amp; Lau, 2015).</a:t>
            </a:r>
          </a:p>
        </p:txBody>
      </p:sp>
    </p:spTree>
    <p:extLst>
      <p:ext uri="{BB962C8B-B14F-4D97-AF65-F5344CB8AC3E}">
        <p14:creationId xmlns:p14="http://schemas.microsoft.com/office/powerpoint/2010/main" val="399192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187817-F70E-EDB2-AD72-08567DF7605A}"/>
              </a:ext>
            </a:extLst>
          </p:cNvPr>
          <p:cNvGraphicFramePr>
            <a:graphicFrameLocks noGrp="1"/>
          </p:cNvGraphicFramePr>
          <p:nvPr>
            <p:ph sz="half" idx="2"/>
            <p:extLst>
              <p:ext uri="{D42A27DB-BD31-4B8C-83A1-F6EECF244321}">
                <p14:modId xmlns:p14="http://schemas.microsoft.com/office/powerpoint/2010/main" val="4061638732"/>
              </p:ext>
            </p:extLst>
          </p:nvPr>
        </p:nvGraphicFramePr>
        <p:xfrm>
          <a:off x="990600" y="1047750"/>
          <a:ext cx="6684964" cy="2623324"/>
        </p:xfrm>
        <a:graphic>
          <a:graphicData uri="http://schemas.openxmlformats.org/drawingml/2006/table">
            <a:tbl>
              <a:tblPr firstRow="1">
                <a:tableStyleId>{5202B0CA-FC54-4496-8BCA-5EF66A818D29}</a:tableStyleId>
              </a:tblPr>
              <a:tblGrid>
                <a:gridCol w="514228">
                  <a:extLst>
                    <a:ext uri="{9D8B030D-6E8A-4147-A177-3AD203B41FA5}">
                      <a16:colId xmlns:a16="http://schemas.microsoft.com/office/drawing/2014/main" val="1113614780"/>
                    </a:ext>
                  </a:extLst>
                </a:gridCol>
                <a:gridCol w="514228">
                  <a:extLst>
                    <a:ext uri="{9D8B030D-6E8A-4147-A177-3AD203B41FA5}">
                      <a16:colId xmlns:a16="http://schemas.microsoft.com/office/drawing/2014/main" val="2376351325"/>
                    </a:ext>
                  </a:extLst>
                </a:gridCol>
                <a:gridCol w="514228">
                  <a:extLst>
                    <a:ext uri="{9D8B030D-6E8A-4147-A177-3AD203B41FA5}">
                      <a16:colId xmlns:a16="http://schemas.microsoft.com/office/drawing/2014/main" val="1190251906"/>
                    </a:ext>
                  </a:extLst>
                </a:gridCol>
                <a:gridCol w="514228">
                  <a:extLst>
                    <a:ext uri="{9D8B030D-6E8A-4147-A177-3AD203B41FA5}">
                      <a16:colId xmlns:a16="http://schemas.microsoft.com/office/drawing/2014/main" val="2409307915"/>
                    </a:ext>
                  </a:extLst>
                </a:gridCol>
                <a:gridCol w="514228">
                  <a:extLst>
                    <a:ext uri="{9D8B030D-6E8A-4147-A177-3AD203B41FA5}">
                      <a16:colId xmlns:a16="http://schemas.microsoft.com/office/drawing/2014/main" val="1643868932"/>
                    </a:ext>
                  </a:extLst>
                </a:gridCol>
                <a:gridCol w="514228">
                  <a:extLst>
                    <a:ext uri="{9D8B030D-6E8A-4147-A177-3AD203B41FA5}">
                      <a16:colId xmlns:a16="http://schemas.microsoft.com/office/drawing/2014/main" val="1917920466"/>
                    </a:ext>
                  </a:extLst>
                </a:gridCol>
                <a:gridCol w="514228">
                  <a:extLst>
                    <a:ext uri="{9D8B030D-6E8A-4147-A177-3AD203B41FA5}">
                      <a16:colId xmlns:a16="http://schemas.microsoft.com/office/drawing/2014/main" val="678789032"/>
                    </a:ext>
                  </a:extLst>
                </a:gridCol>
                <a:gridCol w="514228">
                  <a:extLst>
                    <a:ext uri="{9D8B030D-6E8A-4147-A177-3AD203B41FA5}">
                      <a16:colId xmlns:a16="http://schemas.microsoft.com/office/drawing/2014/main" val="1563887161"/>
                    </a:ext>
                  </a:extLst>
                </a:gridCol>
                <a:gridCol w="514228">
                  <a:extLst>
                    <a:ext uri="{9D8B030D-6E8A-4147-A177-3AD203B41FA5}">
                      <a16:colId xmlns:a16="http://schemas.microsoft.com/office/drawing/2014/main" val="3937042902"/>
                    </a:ext>
                  </a:extLst>
                </a:gridCol>
                <a:gridCol w="514228">
                  <a:extLst>
                    <a:ext uri="{9D8B030D-6E8A-4147-A177-3AD203B41FA5}">
                      <a16:colId xmlns:a16="http://schemas.microsoft.com/office/drawing/2014/main" val="2033816991"/>
                    </a:ext>
                  </a:extLst>
                </a:gridCol>
                <a:gridCol w="514228">
                  <a:extLst>
                    <a:ext uri="{9D8B030D-6E8A-4147-A177-3AD203B41FA5}">
                      <a16:colId xmlns:a16="http://schemas.microsoft.com/office/drawing/2014/main" val="1714537783"/>
                    </a:ext>
                  </a:extLst>
                </a:gridCol>
                <a:gridCol w="514228">
                  <a:extLst>
                    <a:ext uri="{9D8B030D-6E8A-4147-A177-3AD203B41FA5}">
                      <a16:colId xmlns:a16="http://schemas.microsoft.com/office/drawing/2014/main" val="4278949422"/>
                    </a:ext>
                  </a:extLst>
                </a:gridCol>
                <a:gridCol w="514228">
                  <a:extLst>
                    <a:ext uri="{9D8B030D-6E8A-4147-A177-3AD203B41FA5}">
                      <a16:colId xmlns:a16="http://schemas.microsoft.com/office/drawing/2014/main" val="809765337"/>
                    </a:ext>
                  </a:extLst>
                </a:gridCol>
              </a:tblGrid>
              <a:tr h="134490">
                <a:tc>
                  <a:txBody>
                    <a:bodyPr/>
                    <a:lstStyle/>
                    <a:p>
                      <a:pPr algn="l" fontAlgn="ctr"/>
                      <a:r>
                        <a:rPr lang="en-AU" sz="700" u="none" strike="noStrike" dirty="0">
                          <a:effectLst/>
                        </a:rPr>
                        <a:t>Variable</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2</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3</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4</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5</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6</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7</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8</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9</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a:effectLst/>
                        </a:rPr>
                        <a:t>10</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a:effectLst/>
                        </a:rPr>
                        <a:t>11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12</a:t>
                      </a:r>
                      <a:endParaRPr lang="en-AU" sz="700" b="0" i="0" u="none" strike="noStrike" dirty="0">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527805036"/>
                  </a:ext>
                </a:extLst>
              </a:tr>
              <a:tr h="126579">
                <a:tc gridSpan="13">
                  <a:txBody>
                    <a:bodyPr/>
                    <a:lstStyle/>
                    <a:p>
                      <a:pPr algn="l" fontAlgn="ctr"/>
                      <a:r>
                        <a:rPr lang="en-AU" sz="700" b="1" i="0" u="none" strike="noStrike" dirty="0">
                          <a:solidFill>
                            <a:srgbClr val="000000"/>
                          </a:solidFill>
                          <a:effectLst/>
                          <a:latin typeface="Times New Roman" panose="02020603050405020304" pitchFamily="18" charset="0"/>
                        </a:rPr>
                        <a:t>Self-report</a:t>
                      </a:r>
                    </a:p>
                  </a:txBody>
                  <a:tcPr marL="5933" marR="5933" marT="5933" marB="0" anchor="ctr">
                    <a:solidFill>
                      <a:schemeClr val="accent1"/>
                    </a:solidFill>
                  </a:tcP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777114414"/>
                  </a:ext>
                </a:extLst>
              </a:tr>
              <a:tr h="126579">
                <a:tc>
                  <a:txBody>
                    <a:bodyPr/>
                    <a:lstStyle/>
                    <a:p>
                      <a:pPr algn="l" fontAlgn="ctr"/>
                      <a:r>
                        <a:rPr lang="en-AU" sz="700" u="none" strike="noStrike" dirty="0">
                          <a:effectLst/>
                        </a:rPr>
                        <a:t>1. Total</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518602240"/>
                  </a:ext>
                </a:extLst>
              </a:tr>
              <a:tr h="126579">
                <a:tc>
                  <a:txBody>
                    <a:bodyPr/>
                    <a:lstStyle/>
                    <a:p>
                      <a:pPr algn="l" fontAlgn="ctr"/>
                      <a:r>
                        <a:rPr lang="en-AU" sz="700" u="none" strike="noStrike">
                          <a:effectLst/>
                        </a:rPr>
                        <a:t>2. Monit.</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.924***</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540641978"/>
                  </a:ext>
                </a:extLst>
              </a:tr>
              <a:tr h="126579">
                <a:tc>
                  <a:txBody>
                    <a:bodyPr/>
                    <a:lstStyle/>
                    <a:p>
                      <a:pPr algn="l" fontAlgn="ctr"/>
                      <a:r>
                        <a:rPr lang="en-AU" sz="700" u="none" strike="noStrike">
                          <a:effectLst/>
                        </a:rPr>
                        <a:t>3. Awareness</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.812***</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.528***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497365483"/>
                  </a:ext>
                </a:extLst>
              </a:tr>
              <a:tr h="126579">
                <a:tc gridSpan="13">
                  <a:txBody>
                    <a:bodyPr/>
                    <a:lstStyle/>
                    <a:p>
                      <a:pPr algn="l" fontAlgn="ctr"/>
                      <a:r>
                        <a:rPr lang="en-AU" sz="700" b="1" i="0" u="none" strike="noStrike" dirty="0">
                          <a:solidFill>
                            <a:srgbClr val="000000"/>
                          </a:solidFill>
                          <a:effectLst/>
                          <a:latin typeface="Times New Roman" panose="02020603050405020304" pitchFamily="18" charset="0"/>
                        </a:rPr>
                        <a:t>Perceptual task</a:t>
                      </a:r>
                    </a:p>
                  </a:txBody>
                  <a:tcPr marL="5933" marR="5933" marT="5933" marB="0" anchor="ctr">
                    <a:solidFill>
                      <a:schemeClr val="accent1"/>
                    </a:solidFill>
                  </a:tcP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394245116"/>
                  </a:ext>
                </a:extLst>
              </a:tr>
              <a:tr h="126579">
                <a:tc>
                  <a:txBody>
                    <a:bodyPr/>
                    <a:lstStyle/>
                    <a:p>
                      <a:pPr algn="l" fontAlgn="ctr"/>
                      <a:r>
                        <a:rPr lang="en-AU" sz="700" u="none" strike="noStrike" dirty="0">
                          <a:effectLst/>
                        </a:rPr>
                        <a:t>4. Perf.</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-.151*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-0.127</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-0.142</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072448848"/>
                  </a:ext>
                </a:extLst>
              </a:tr>
              <a:tr h="126579">
                <a:tc>
                  <a:txBody>
                    <a:bodyPr/>
                    <a:lstStyle/>
                    <a:p>
                      <a:pPr algn="l" fontAlgn="ctr"/>
                      <a:r>
                        <a:rPr lang="en-AU" sz="700" u="none" strike="noStrike">
                          <a:effectLst/>
                        </a:rPr>
                        <a:t>5. Resolution</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-.154*</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-.153*</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0.101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941698900"/>
                  </a:ext>
                </a:extLst>
              </a:tr>
              <a:tr h="126579">
                <a:tc>
                  <a:txBody>
                    <a:bodyPr/>
                    <a:lstStyle/>
                    <a:p>
                      <a:pPr algn="l" fontAlgn="ctr"/>
                      <a:r>
                        <a:rPr lang="en-AU" sz="700" u="none" strike="noStrike">
                          <a:effectLst/>
                        </a:rPr>
                        <a:t>6. Disc.</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-0.142</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-.148*</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-0.089</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0.084</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.726***</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4254797074"/>
                  </a:ext>
                </a:extLst>
              </a:tr>
              <a:tr h="126579">
                <a:tc>
                  <a:txBody>
                    <a:bodyPr/>
                    <a:lstStyle/>
                    <a:p>
                      <a:pPr algn="l" fontAlgn="ctr"/>
                      <a:r>
                        <a:rPr lang="en-AU" sz="700" u="none" strike="noStrike">
                          <a:effectLst/>
                        </a:rPr>
                        <a:t>7. Sensitivity</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-0.092</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-0.088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-0.071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.154*</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.771***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.831***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984030917"/>
                  </a:ext>
                </a:extLst>
              </a:tr>
              <a:tr h="126579">
                <a:tc>
                  <a:txBody>
                    <a:bodyPr/>
                    <a:lstStyle/>
                    <a:p>
                      <a:pPr algn="l" fontAlgn="ctr"/>
                      <a:r>
                        <a:rPr lang="en-AU" sz="700" u="none" strike="noStrike">
                          <a:effectLst/>
                        </a:rPr>
                        <a:t>8. Efficiency</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-0.111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-0.109</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.688***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.651***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.767***</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721290509"/>
                  </a:ext>
                </a:extLst>
              </a:tr>
              <a:tr h="126579">
                <a:tc>
                  <a:txBody>
                    <a:bodyPr/>
                    <a:lstStyle/>
                    <a:p>
                      <a:pPr algn="l" fontAlgn="ctr"/>
                      <a:r>
                        <a:rPr lang="en-AU" sz="700" u="none" strike="noStrike">
                          <a:effectLst/>
                        </a:rPr>
                        <a:t>9. Confidence</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.304***</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.295***</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.227**</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0.017</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-.216**</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-0.12</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.208**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0.022</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523822197"/>
                  </a:ext>
                </a:extLst>
              </a:tr>
              <a:tr h="126579">
                <a:tc gridSpan="13">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AU" sz="700" b="1" i="0" u="none" strike="noStrike" dirty="0">
                          <a:solidFill>
                            <a:srgbClr val="000000"/>
                          </a:solidFill>
                          <a:effectLst/>
                          <a:latin typeface="Times New Roman" panose="02020603050405020304" pitchFamily="18" charset="0"/>
                        </a:rPr>
                        <a:t>Raven's Progressive Matrices </a:t>
                      </a:r>
                    </a:p>
                  </a:txBody>
                  <a:tcPr marL="5933" marR="5933" marT="5933" marB="0" anchor="ctr">
                    <a:solidFill>
                      <a:schemeClr val="accent1"/>
                    </a:solidFill>
                  </a:tcP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236560055"/>
                  </a:ext>
                </a:extLst>
              </a:tr>
              <a:tr h="126579">
                <a:tc>
                  <a:txBody>
                    <a:bodyPr/>
                    <a:lstStyle/>
                    <a:p>
                      <a:pPr algn="l" fontAlgn="ctr"/>
                      <a:r>
                        <a:rPr lang="en-AU" sz="700" u="none" strike="noStrike" dirty="0">
                          <a:effectLst/>
                        </a:rPr>
                        <a:t>10. Perf.</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-.227**</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-.258***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-0.111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0.078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0.048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0.035</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-0.033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-0.02</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-.223**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083493064"/>
                  </a:ext>
                </a:extLst>
              </a:tr>
              <a:tr h="126579">
                <a:tc>
                  <a:txBody>
                    <a:bodyPr/>
                    <a:lstStyle/>
                    <a:p>
                      <a:pPr algn="l" fontAlgn="ctr"/>
                      <a:r>
                        <a:rPr lang="en-AU" sz="700" u="none" strike="noStrike">
                          <a:effectLst/>
                        </a:rPr>
                        <a:t>11. Resolution</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-.231*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-.241*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-0.004</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0.054</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0.018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0.152</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-.237*</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.339**</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4108583779"/>
                  </a:ext>
                </a:extLst>
              </a:tr>
              <a:tr h="126579">
                <a:tc>
                  <a:txBody>
                    <a:bodyPr/>
                    <a:lstStyle/>
                    <a:p>
                      <a:pPr algn="l" fontAlgn="ctr"/>
                      <a:r>
                        <a:rPr lang="en-AU" sz="700" u="none" strike="noStrike">
                          <a:effectLst/>
                        </a:rPr>
                        <a:t>12. Disc.</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-.283**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-.319**</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-0.124</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0.081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-0.045</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0.151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-0.004</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-0.003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-.216*</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.468***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.773***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1</a:t>
                      </a:r>
                      <a:endParaRPr lang="en-AU" sz="700" b="0" i="0" u="none" strike="noStrike">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2220331557"/>
                  </a:ext>
                </a:extLst>
              </a:tr>
              <a:tr h="205296">
                <a:tc>
                  <a:txBody>
                    <a:bodyPr/>
                    <a:lstStyle/>
                    <a:p>
                      <a:pPr algn="l" fontAlgn="ctr"/>
                      <a:r>
                        <a:rPr lang="en-AU" sz="700" u="none" strike="noStrike">
                          <a:effectLst/>
                        </a:rPr>
                        <a:t>13. Confidence</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0.103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0.026</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0.182</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-.231*</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-.290**</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-.265*</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-0.19</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-.260*</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.314**</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.480***</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0.08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0.054</a:t>
                      </a:r>
                      <a:endParaRPr lang="en-AU" sz="700" b="0" i="0" u="none" strike="noStrike" dirty="0">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795820165"/>
                  </a:ext>
                </a:extLst>
              </a:tr>
            </a:tbl>
          </a:graphicData>
        </a:graphic>
      </p:graphicFrame>
    </p:spTree>
    <p:extLst>
      <p:ext uri="{BB962C8B-B14F-4D97-AF65-F5344CB8AC3E}">
        <p14:creationId xmlns:p14="http://schemas.microsoft.com/office/powerpoint/2010/main" val="1452894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E7A6B-31F4-C6C3-C1FA-C4E95A5D73B9}"/>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5AC17F-2397-F927-90D9-E941E49C3BCC}"/>
              </a:ext>
            </a:extLst>
          </p:cNvPr>
          <p:cNvGraphicFramePr>
            <a:graphicFrameLocks noGrp="1"/>
          </p:cNvGraphicFramePr>
          <p:nvPr>
            <p:ph sz="half" idx="2"/>
            <p:extLst>
              <p:ext uri="{D42A27DB-BD31-4B8C-83A1-F6EECF244321}">
                <p14:modId xmlns:p14="http://schemas.microsoft.com/office/powerpoint/2010/main" val="266730926"/>
              </p:ext>
            </p:extLst>
          </p:nvPr>
        </p:nvGraphicFramePr>
        <p:xfrm>
          <a:off x="990600" y="1047750"/>
          <a:ext cx="6684964" cy="2623324"/>
        </p:xfrm>
        <a:graphic>
          <a:graphicData uri="http://schemas.openxmlformats.org/drawingml/2006/table">
            <a:tbl>
              <a:tblPr firstRow="1">
                <a:tableStyleId>{5202B0CA-FC54-4496-8BCA-5EF66A818D29}</a:tableStyleId>
              </a:tblPr>
              <a:tblGrid>
                <a:gridCol w="514228">
                  <a:extLst>
                    <a:ext uri="{9D8B030D-6E8A-4147-A177-3AD203B41FA5}">
                      <a16:colId xmlns:a16="http://schemas.microsoft.com/office/drawing/2014/main" val="1113614780"/>
                    </a:ext>
                  </a:extLst>
                </a:gridCol>
                <a:gridCol w="514228">
                  <a:extLst>
                    <a:ext uri="{9D8B030D-6E8A-4147-A177-3AD203B41FA5}">
                      <a16:colId xmlns:a16="http://schemas.microsoft.com/office/drawing/2014/main" val="2376351325"/>
                    </a:ext>
                  </a:extLst>
                </a:gridCol>
                <a:gridCol w="514228">
                  <a:extLst>
                    <a:ext uri="{9D8B030D-6E8A-4147-A177-3AD203B41FA5}">
                      <a16:colId xmlns:a16="http://schemas.microsoft.com/office/drawing/2014/main" val="1190251906"/>
                    </a:ext>
                  </a:extLst>
                </a:gridCol>
                <a:gridCol w="514228">
                  <a:extLst>
                    <a:ext uri="{9D8B030D-6E8A-4147-A177-3AD203B41FA5}">
                      <a16:colId xmlns:a16="http://schemas.microsoft.com/office/drawing/2014/main" val="2409307915"/>
                    </a:ext>
                  </a:extLst>
                </a:gridCol>
                <a:gridCol w="514228">
                  <a:extLst>
                    <a:ext uri="{9D8B030D-6E8A-4147-A177-3AD203B41FA5}">
                      <a16:colId xmlns:a16="http://schemas.microsoft.com/office/drawing/2014/main" val="1643868932"/>
                    </a:ext>
                  </a:extLst>
                </a:gridCol>
                <a:gridCol w="514228">
                  <a:extLst>
                    <a:ext uri="{9D8B030D-6E8A-4147-A177-3AD203B41FA5}">
                      <a16:colId xmlns:a16="http://schemas.microsoft.com/office/drawing/2014/main" val="1917920466"/>
                    </a:ext>
                  </a:extLst>
                </a:gridCol>
                <a:gridCol w="514228">
                  <a:extLst>
                    <a:ext uri="{9D8B030D-6E8A-4147-A177-3AD203B41FA5}">
                      <a16:colId xmlns:a16="http://schemas.microsoft.com/office/drawing/2014/main" val="678789032"/>
                    </a:ext>
                  </a:extLst>
                </a:gridCol>
                <a:gridCol w="514228">
                  <a:extLst>
                    <a:ext uri="{9D8B030D-6E8A-4147-A177-3AD203B41FA5}">
                      <a16:colId xmlns:a16="http://schemas.microsoft.com/office/drawing/2014/main" val="1563887161"/>
                    </a:ext>
                  </a:extLst>
                </a:gridCol>
                <a:gridCol w="514228">
                  <a:extLst>
                    <a:ext uri="{9D8B030D-6E8A-4147-A177-3AD203B41FA5}">
                      <a16:colId xmlns:a16="http://schemas.microsoft.com/office/drawing/2014/main" val="3937042902"/>
                    </a:ext>
                  </a:extLst>
                </a:gridCol>
                <a:gridCol w="514228">
                  <a:extLst>
                    <a:ext uri="{9D8B030D-6E8A-4147-A177-3AD203B41FA5}">
                      <a16:colId xmlns:a16="http://schemas.microsoft.com/office/drawing/2014/main" val="2033816991"/>
                    </a:ext>
                  </a:extLst>
                </a:gridCol>
                <a:gridCol w="514228">
                  <a:extLst>
                    <a:ext uri="{9D8B030D-6E8A-4147-A177-3AD203B41FA5}">
                      <a16:colId xmlns:a16="http://schemas.microsoft.com/office/drawing/2014/main" val="1714537783"/>
                    </a:ext>
                  </a:extLst>
                </a:gridCol>
                <a:gridCol w="514228">
                  <a:extLst>
                    <a:ext uri="{9D8B030D-6E8A-4147-A177-3AD203B41FA5}">
                      <a16:colId xmlns:a16="http://schemas.microsoft.com/office/drawing/2014/main" val="4278949422"/>
                    </a:ext>
                  </a:extLst>
                </a:gridCol>
                <a:gridCol w="514228">
                  <a:extLst>
                    <a:ext uri="{9D8B030D-6E8A-4147-A177-3AD203B41FA5}">
                      <a16:colId xmlns:a16="http://schemas.microsoft.com/office/drawing/2014/main" val="809765337"/>
                    </a:ext>
                  </a:extLst>
                </a:gridCol>
              </a:tblGrid>
              <a:tr h="134490">
                <a:tc>
                  <a:txBody>
                    <a:bodyPr/>
                    <a:lstStyle/>
                    <a:p>
                      <a:pPr algn="l" fontAlgn="ctr"/>
                      <a:r>
                        <a:rPr lang="en-AU" sz="700" u="none" strike="noStrike" dirty="0">
                          <a:effectLst/>
                        </a:rPr>
                        <a:t>Variable</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Total</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Monitor</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Aware</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527805036"/>
                  </a:ext>
                </a:extLst>
              </a:tr>
              <a:tr h="126579">
                <a:tc gridSpan="13">
                  <a:txBody>
                    <a:bodyPr/>
                    <a:lstStyle/>
                    <a:p>
                      <a:pPr algn="l" fontAlgn="ctr"/>
                      <a:r>
                        <a:rPr lang="en-AU" sz="700" b="1" i="0" u="none" strike="noStrike" dirty="0">
                          <a:solidFill>
                            <a:srgbClr val="000000"/>
                          </a:solidFill>
                          <a:effectLst/>
                          <a:latin typeface="Times New Roman" panose="02020603050405020304" pitchFamily="18" charset="0"/>
                        </a:rPr>
                        <a:t>Self-report</a:t>
                      </a:r>
                    </a:p>
                  </a:txBody>
                  <a:tcPr marL="5933" marR="5933" marT="5933" marB="0" anchor="ctr">
                    <a:solidFill>
                      <a:schemeClr val="accent1"/>
                    </a:solidFill>
                  </a:tcP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777114414"/>
                  </a:ext>
                </a:extLst>
              </a:tr>
              <a:tr h="126579">
                <a:tc>
                  <a:txBody>
                    <a:bodyPr/>
                    <a:lstStyle/>
                    <a:p>
                      <a:pPr algn="l" fontAlgn="ctr"/>
                      <a:r>
                        <a:rPr lang="en-AU" sz="700" u="none" strike="noStrike" dirty="0">
                          <a:effectLst/>
                        </a:rPr>
                        <a:t>1. Total</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518602240"/>
                  </a:ext>
                </a:extLst>
              </a:tr>
              <a:tr h="126579">
                <a:tc>
                  <a:txBody>
                    <a:bodyPr/>
                    <a:lstStyle/>
                    <a:p>
                      <a:pPr algn="l" fontAlgn="ctr"/>
                      <a:r>
                        <a:rPr lang="en-AU" sz="700" u="none" strike="noStrike">
                          <a:effectLst/>
                        </a:rPr>
                        <a:t>2. Monit.</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540641978"/>
                  </a:ext>
                </a:extLst>
              </a:tr>
              <a:tr h="126579">
                <a:tc>
                  <a:txBody>
                    <a:bodyPr/>
                    <a:lstStyle/>
                    <a:p>
                      <a:pPr algn="l" fontAlgn="ctr"/>
                      <a:r>
                        <a:rPr lang="en-AU" sz="700" u="none" strike="noStrike">
                          <a:effectLst/>
                        </a:rPr>
                        <a:t>3. Awareness</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497365483"/>
                  </a:ext>
                </a:extLst>
              </a:tr>
              <a:tr h="126579">
                <a:tc gridSpan="13">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AU" sz="700" b="1" i="0" u="none" strike="noStrike" dirty="0">
                          <a:solidFill>
                            <a:srgbClr val="000000"/>
                          </a:solidFill>
                          <a:effectLst/>
                          <a:latin typeface="Times New Roman" panose="02020603050405020304" pitchFamily="18" charset="0"/>
                        </a:rPr>
                        <a:t>Perceptual task</a:t>
                      </a:r>
                    </a:p>
                  </a:txBody>
                  <a:tcPr marL="5933" marR="5933" marT="5933" marB="0" anchor="ctr">
                    <a:solidFill>
                      <a:schemeClr val="accent1"/>
                    </a:solidFill>
                  </a:tcP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394245116"/>
                  </a:ext>
                </a:extLst>
              </a:tr>
              <a:tr h="126579">
                <a:tc>
                  <a:txBody>
                    <a:bodyPr/>
                    <a:lstStyle/>
                    <a:p>
                      <a:pPr algn="l" fontAlgn="ctr"/>
                      <a:r>
                        <a:rPr lang="en-AU" sz="700" u="none" strike="noStrike" dirty="0">
                          <a:effectLst/>
                        </a:rPr>
                        <a:t>4. Perf.</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072448848"/>
                  </a:ext>
                </a:extLst>
              </a:tr>
              <a:tr h="126579">
                <a:tc>
                  <a:txBody>
                    <a:bodyPr/>
                    <a:lstStyle/>
                    <a:p>
                      <a:pPr algn="l" fontAlgn="ctr"/>
                      <a:r>
                        <a:rPr lang="en-AU" sz="700" u="none" strike="noStrike">
                          <a:effectLst/>
                        </a:rPr>
                        <a:t>5. Resolution</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941698900"/>
                  </a:ext>
                </a:extLst>
              </a:tr>
              <a:tr h="126579">
                <a:tc>
                  <a:txBody>
                    <a:bodyPr/>
                    <a:lstStyle/>
                    <a:p>
                      <a:pPr algn="l" fontAlgn="ctr"/>
                      <a:r>
                        <a:rPr lang="en-AU" sz="700" u="none" strike="noStrike">
                          <a:effectLst/>
                        </a:rPr>
                        <a:t>6. Disc.</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4254797074"/>
                  </a:ext>
                </a:extLst>
              </a:tr>
              <a:tr h="126579">
                <a:tc>
                  <a:txBody>
                    <a:bodyPr/>
                    <a:lstStyle/>
                    <a:p>
                      <a:pPr algn="l" fontAlgn="ctr"/>
                      <a:r>
                        <a:rPr lang="en-AU" sz="700" u="none" strike="noStrike">
                          <a:effectLst/>
                        </a:rPr>
                        <a:t>7. Sensitivity</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984030917"/>
                  </a:ext>
                </a:extLst>
              </a:tr>
              <a:tr h="126579">
                <a:tc>
                  <a:txBody>
                    <a:bodyPr/>
                    <a:lstStyle/>
                    <a:p>
                      <a:pPr algn="l" fontAlgn="ctr"/>
                      <a:r>
                        <a:rPr lang="en-AU" sz="700" u="none" strike="noStrike">
                          <a:effectLst/>
                        </a:rPr>
                        <a:t>8. Efficiency</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721290509"/>
                  </a:ext>
                </a:extLst>
              </a:tr>
              <a:tr h="126579">
                <a:tc>
                  <a:txBody>
                    <a:bodyPr/>
                    <a:lstStyle/>
                    <a:p>
                      <a:pPr algn="l" fontAlgn="ctr"/>
                      <a:r>
                        <a:rPr lang="en-AU" sz="700" u="none" strike="noStrike">
                          <a:effectLst/>
                        </a:rPr>
                        <a:t>9. Confidence</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.304***</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.295***</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.227**</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523822197"/>
                  </a:ext>
                </a:extLst>
              </a:tr>
              <a:tr h="126579">
                <a:tc gridSpan="13">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AU" sz="700" b="1" i="0" u="none" strike="noStrike" dirty="0">
                          <a:solidFill>
                            <a:srgbClr val="000000"/>
                          </a:solidFill>
                          <a:effectLst/>
                          <a:latin typeface="Times New Roman" panose="02020603050405020304" pitchFamily="18" charset="0"/>
                        </a:rPr>
                        <a:t>Raven's Progressive Matrices </a:t>
                      </a:r>
                    </a:p>
                  </a:txBody>
                  <a:tcPr marL="5933" marR="5933" marT="5933" marB="0" anchor="ctr">
                    <a:solidFill>
                      <a:schemeClr val="accent1"/>
                    </a:solidFill>
                  </a:tcP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236560055"/>
                  </a:ext>
                </a:extLst>
              </a:tr>
              <a:tr h="126579">
                <a:tc>
                  <a:txBody>
                    <a:bodyPr/>
                    <a:lstStyle/>
                    <a:p>
                      <a:pPr algn="l" fontAlgn="ctr"/>
                      <a:r>
                        <a:rPr lang="en-AU" sz="700" u="none" strike="noStrike" dirty="0">
                          <a:effectLst/>
                        </a:rPr>
                        <a:t>10. Perf.</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083493064"/>
                  </a:ext>
                </a:extLst>
              </a:tr>
              <a:tr h="126579">
                <a:tc>
                  <a:txBody>
                    <a:bodyPr/>
                    <a:lstStyle/>
                    <a:p>
                      <a:pPr algn="l" fontAlgn="ctr"/>
                      <a:r>
                        <a:rPr lang="en-AU" sz="700" u="none" strike="noStrike">
                          <a:effectLst/>
                        </a:rPr>
                        <a:t>11. Resolution</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4108583779"/>
                  </a:ext>
                </a:extLst>
              </a:tr>
              <a:tr h="126579">
                <a:tc>
                  <a:txBody>
                    <a:bodyPr/>
                    <a:lstStyle/>
                    <a:p>
                      <a:pPr algn="l" fontAlgn="ctr"/>
                      <a:r>
                        <a:rPr lang="en-AU" sz="700" u="none" strike="noStrike">
                          <a:effectLst/>
                        </a:rPr>
                        <a:t>12. Disc.</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2220331557"/>
                  </a:ext>
                </a:extLst>
              </a:tr>
              <a:tr h="205296">
                <a:tc>
                  <a:txBody>
                    <a:bodyPr/>
                    <a:lstStyle/>
                    <a:p>
                      <a:pPr algn="l" fontAlgn="ctr"/>
                      <a:r>
                        <a:rPr lang="en-AU" sz="700" u="none" strike="noStrike">
                          <a:effectLst/>
                        </a:rPr>
                        <a:t>13. Confidence</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795820165"/>
                  </a:ext>
                </a:extLst>
              </a:tr>
            </a:tbl>
          </a:graphicData>
        </a:graphic>
      </p:graphicFrame>
    </p:spTree>
    <p:extLst>
      <p:ext uri="{BB962C8B-B14F-4D97-AF65-F5344CB8AC3E}">
        <p14:creationId xmlns:p14="http://schemas.microsoft.com/office/powerpoint/2010/main" val="419483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9790A-0123-4766-C2B0-2CB49F8F58FB}"/>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189463-3BFE-D179-CC49-50856514C698}"/>
              </a:ext>
            </a:extLst>
          </p:cNvPr>
          <p:cNvGraphicFramePr>
            <a:graphicFrameLocks noGrp="1"/>
          </p:cNvGraphicFramePr>
          <p:nvPr>
            <p:ph sz="half" idx="2"/>
            <p:extLst>
              <p:ext uri="{D42A27DB-BD31-4B8C-83A1-F6EECF244321}">
                <p14:modId xmlns:p14="http://schemas.microsoft.com/office/powerpoint/2010/main" val="1538785835"/>
              </p:ext>
            </p:extLst>
          </p:nvPr>
        </p:nvGraphicFramePr>
        <p:xfrm>
          <a:off x="990600" y="1047750"/>
          <a:ext cx="6684964" cy="2716038"/>
        </p:xfrm>
        <a:graphic>
          <a:graphicData uri="http://schemas.openxmlformats.org/drawingml/2006/table">
            <a:tbl>
              <a:tblPr firstRow="1">
                <a:tableStyleId>{5202B0CA-FC54-4496-8BCA-5EF66A818D29}</a:tableStyleId>
              </a:tblPr>
              <a:tblGrid>
                <a:gridCol w="514228">
                  <a:extLst>
                    <a:ext uri="{9D8B030D-6E8A-4147-A177-3AD203B41FA5}">
                      <a16:colId xmlns:a16="http://schemas.microsoft.com/office/drawing/2014/main" val="1113614780"/>
                    </a:ext>
                  </a:extLst>
                </a:gridCol>
                <a:gridCol w="514228">
                  <a:extLst>
                    <a:ext uri="{9D8B030D-6E8A-4147-A177-3AD203B41FA5}">
                      <a16:colId xmlns:a16="http://schemas.microsoft.com/office/drawing/2014/main" val="2376351325"/>
                    </a:ext>
                  </a:extLst>
                </a:gridCol>
                <a:gridCol w="514228">
                  <a:extLst>
                    <a:ext uri="{9D8B030D-6E8A-4147-A177-3AD203B41FA5}">
                      <a16:colId xmlns:a16="http://schemas.microsoft.com/office/drawing/2014/main" val="1190251906"/>
                    </a:ext>
                  </a:extLst>
                </a:gridCol>
                <a:gridCol w="514228">
                  <a:extLst>
                    <a:ext uri="{9D8B030D-6E8A-4147-A177-3AD203B41FA5}">
                      <a16:colId xmlns:a16="http://schemas.microsoft.com/office/drawing/2014/main" val="2409307915"/>
                    </a:ext>
                  </a:extLst>
                </a:gridCol>
                <a:gridCol w="514228">
                  <a:extLst>
                    <a:ext uri="{9D8B030D-6E8A-4147-A177-3AD203B41FA5}">
                      <a16:colId xmlns:a16="http://schemas.microsoft.com/office/drawing/2014/main" val="1643868932"/>
                    </a:ext>
                  </a:extLst>
                </a:gridCol>
                <a:gridCol w="514228">
                  <a:extLst>
                    <a:ext uri="{9D8B030D-6E8A-4147-A177-3AD203B41FA5}">
                      <a16:colId xmlns:a16="http://schemas.microsoft.com/office/drawing/2014/main" val="1917920466"/>
                    </a:ext>
                  </a:extLst>
                </a:gridCol>
                <a:gridCol w="514228">
                  <a:extLst>
                    <a:ext uri="{9D8B030D-6E8A-4147-A177-3AD203B41FA5}">
                      <a16:colId xmlns:a16="http://schemas.microsoft.com/office/drawing/2014/main" val="678789032"/>
                    </a:ext>
                  </a:extLst>
                </a:gridCol>
                <a:gridCol w="514228">
                  <a:extLst>
                    <a:ext uri="{9D8B030D-6E8A-4147-A177-3AD203B41FA5}">
                      <a16:colId xmlns:a16="http://schemas.microsoft.com/office/drawing/2014/main" val="1563887161"/>
                    </a:ext>
                  </a:extLst>
                </a:gridCol>
                <a:gridCol w="514228">
                  <a:extLst>
                    <a:ext uri="{9D8B030D-6E8A-4147-A177-3AD203B41FA5}">
                      <a16:colId xmlns:a16="http://schemas.microsoft.com/office/drawing/2014/main" val="3937042902"/>
                    </a:ext>
                  </a:extLst>
                </a:gridCol>
                <a:gridCol w="514228">
                  <a:extLst>
                    <a:ext uri="{9D8B030D-6E8A-4147-A177-3AD203B41FA5}">
                      <a16:colId xmlns:a16="http://schemas.microsoft.com/office/drawing/2014/main" val="2033816991"/>
                    </a:ext>
                  </a:extLst>
                </a:gridCol>
                <a:gridCol w="514228">
                  <a:extLst>
                    <a:ext uri="{9D8B030D-6E8A-4147-A177-3AD203B41FA5}">
                      <a16:colId xmlns:a16="http://schemas.microsoft.com/office/drawing/2014/main" val="1714537783"/>
                    </a:ext>
                  </a:extLst>
                </a:gridCol>
                <a:gridCol w="514228">
                  <a:extLst>
                    <a:ext uri="{9D8B030D-6E8A-4147-A177-3AD203B41FA5}">
                      <a16:colId xmlns:a16="http://schemas.microsoft.com/office/drawing/2014/main" val="4278949422"/>
                    </a:ext>
                  </a:extLst>
                </a:gridCol>
                <a:gridCol w="514228">
                  <a:extLst>
                    <a:ext uri="{9D8B030D-6E8A-4147-A177-3AD203B41FA5}">
                      <a16:colId xmlns:a16="http://schemas.microsoft.com/office/drawing/2014/main" val="809765337"/>
                    </a:ext>
                  </a:extLst>
                </a:gridCol>
              </a:tblGrid>
              <a:tr h="134490">
                <a:tc>
                  <a:txBody>
                    <a:bodyPr/>
                    <a:lstStyle/>
                    <a:p>
                      <a:pPr algn="l" fontAlgn="ctr"/>
                      <a:r>
                        <a:rPr lang="en-AU" sz="700" u="none" strike="noStrike" dirty="0">
                          <a:effectLst/>
                        </a:rPr>
                        <a:t>Variable</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Total</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Monitor</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Aware</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527805036"/>
                  </a:ext>
                </a:extLst>
              </a:tr>
              <a:tr h="126579">
                <a:tc gridSpan="13">
                  <a:txBody>
                    <a:bodyPr/>
                    <a:lstStyle/>
                    <a:p>
                      <a:pPr algn="l" fontAlgn="ctr"/>
                      <a:r>
                        <a:rPr lang="en-AU" sz="700" b="1" i="0" u="none" strike="noStrike" dirty="0">
                          <a:solidFill>
                            <a:srgbClr val="000000"/>
                          </a:solidFill>
                          <a:effectLst/>
                          <a:latin typeface="Times New Roman" panose="02020603050405020304" pitchFamily="18" charset="0"/>
                        </a:rPr>
                        <a:t>Self-report</a:t>
                      </a:r>
                    </a:p>
                  </a:txBody>
                  <a:tcPr marL="5933" marR="5933" marT="5933" marB="0" anchor="ctr">
                    <a:solidFill>
                      <a:schemeClr val="accent1"/>
                    </a:solidFill>
                  </a:tcP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777114414"/>
                  </a:ext>
                </a:extLst>
              </a:tr>
              <a:tr h="126579">
                <a:tc>
                  <a:txBody>
                    <a:bodyPr/>
                    <a:lstStyle/>
                    <a:p>
                      <a:pPr algn="l" fontAlgn="ctr"/>
                      <a:r>
                        <a:rPr lang="en-AU" sz="700" u="none" strike="noStrike" dirty="0">
                          <a:effectLst/>
                        </a:rPr>
                        <a:t>1. Total</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518602240"/>
                  </a:ext>
                </a:extLst>
              </a:tr>
              <a:tr h="126579">
                <a:tc>
                  <a:txBody>
                    <a:bodyPr/>
                    <a:lstStyle/>
                    <a:p>
                      <a:pPr algn="l" fontAlgn="ctr"/>
                      <a:r>
                        <a:rPr lang="en-AU" sz="700" u="none" strike="noStrike">
                          <a:effectLst/>
                        </a:rPr>
                        <a:t>2. Monit.</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540641978"/>
                  </a:ext>
                </a:extLst>
              </a:tr>
              <a:tr h="126579">
                <a:tc>
                  <a:txBody>
                    <a:bodyPr/>
                    <a:lstStyle/>
                    <a:p>
                      <a:pPr algn="l" fontAlgn="ctr"/>
                      <a:r>
                        <a:rPr lang="en-AU" sz="700" u="none" strike="noStrike">
                          <a:effectLst/>
                        </a:rPr>
                        <a:t>3. Awareness</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497365483"/>
                  </a:ext>
                </a:extLst>
              </a:tr>
              <a:tr h="126579">
                <a:tc gridSpan="13">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AU" sz="700" b="1" i="0" u="none" strike="noStrike" dirty="0">
                          <a:solidFill>
                            <a:srgbClr val="000000"/>
                          </a:solidFill>
                          <a:effectLst/>
                          <a:latin typeface="Times New Roman" panose="02020603050405020304" pitchFamily="18" charset="0"/>
                        </a:rPr>
                        <a:t>Perceptual task</a:t>
                      </a:r>
                    </a:p>
                  </a:txBody>
                  <a:tcPr marL="5933" marR="5933" marT="5933" marB="0" anchor="ctr">
                    <a:solidFill>
                      <a:schemeClr val="accent1"/>
                    </a:solidFill>
                  </a:tcP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394245116"/>
                  </a:ext>
                </a:extLst>
              </a:tr>
              <a:tr h="126579">
                <a:tc>
                  <a:txBody>
                    <a:bodyPr/>
                    <a:lstStyle/>
                    <a:p>
                      <a:pPr algn="l" fontAlgn="ctr"/>
                      <a:r>
                        <a:rPr lang="en-AU" sz="700" u="none" strike="noStrike" dirty="0">
                          <a:effectLst/>
                        </a:rPr>
                        <a:t>4. Perf.</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AU" sz="700" u="none" strike="noStrike" dirty="0">
                          <a:effectLst/>
                        </a:rPr>
                        <a:t>-.151*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072448848"/>
                  </a:ext>
                </a:extLst>
              </a:tr>
              <a:tr h="126579">
                <a:tc>
                  <a:txBody>
                    <a:bodyPr/>
                    <a:lstStyle/>
                    <a:p>
                      <a:pPr algn="l" fontAlgn="ctr"/>
                      <a:r>
                        <a:rPr lang="en-AU" sz="700" u="none" strike="noStrike">
                          <a:effectLst/>
                        </a:rPr>
                        <a:t>5. Resolution</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-.154*</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-.153*</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941698900"/>
                  </a:ext>
                </a:extLst>
              </a:tr>
              <a:tr h="126579">
                <a:tc>
                  <a:txBody>
                    <a:bodyPr/>
                    <a:lstStyle/>
                    <a:p>
                      <a:pPr algn="l" fontAlgn="ctr"/>
                      <a:r>
                        <a:rPr lang="en-AU" sz="700" u="none" strike="noStrike">
                          <a:effectLst/>
                        </a:rPr>
                        <a:t>6. Disc.</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AU" sz="700" u="none" strike="noStrike" dirty="0">
                          <a:effectLst/>
                        </a:rPr>
                        <a:t>-.148*</a:t>
                      </a:r>
                      <a:endParaRPr lang="en-AU" sz="700" b="0" i="0" u="none" strike="noStrike" dirty="0">
                        <a:solidFill>
                          <a:srgbClr val="000000"/>
                        </a:solidFill>
                        <a:effectLst/>
                        <a:latin typeface="Times New Roman" panose="02020603050405020304" pitchFamily="18" charset="0"/>
                      </a:endParaRPr>
                    </a:p>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4254797074"/>
                  </a:ext>
                </a:extLst>
              </a:tr>
              <a:tr h="126579">
                <a:tc>
                  <a:txBody>
                    <a:bodyPr/>
                    <a:lstStyle/>
                    <a:p>
                      <a:pPr algn="l" fontAlgn="ctr"/>
                      <a:r>
                        <a:rPr lang="en-AU" sz="700" u="none" strike="noStrike">
                          <a:effectLst/>
                        </a:rPr>
                        <a:t>7. Sensitivity</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984030917"/>
                  </a:ext>
                </a:extLst>
              </a:tr>
              <a:tr h="126579">
                <a:tc>
                  <a:txBody>
                    <a:bodyPr/>
                    <a:lstStyle/>
                    <a:p>
                      <a:pPr algn="l" fontAlgn="ctr"/>
                      <a:r>
                        <a:rPr lang="en-AU" sz="700" u="none" strike="noStrike">
                          <a:effectLst/>
                        </a:rPr>
                        <a:t>8. Efficiency</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721290509"/>
                  </a:ext>
                </a:extLst>
              </a:tr>
              <a:tr h="126579">
                <a:tc>
                  <a:txBody>
                    <a:bodyPr/>
                    <a:lstStyle/>
                    <a:p>
                      <a:pPr algn="l" fontAlgn="ctr"/>
                      <a:r>
                        <a:rPr lang="en-AU" sz="700" u="none" strike="noStrike">
                          <a:effectLst/>
                        </a:rPr>
                        <a:t>9. Confidence</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.304***</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.295***</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.227**</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523822197"/>
                  </a:ext>
                </a:extLst>
              </a:tr>
              <a:tr h="126579">
                <a:tc gridSpan="13">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AU" sz="700" b="1" i="0" u="none" strike="noStrike" dirty="0">
                          <a:solidFill>
                            <a:srgbClr val="000000"/>
                          </a:solidFill>
                          <a:effectLst/>
                          <a:latin typeface="Times New Roman" panose="02020603050405020304" pitchFamily="18" charset="0"/>
                        </a:rPr>
                        <a:t>Raven's Progressive Matrices </a:t>
                      </a:r>
                    </a:p>
                  </a:txBody>
                  <a:tcPr marL="5933" marR="5933" marT="5933" marB="0" anchor="ctr">
                    <a:solidFill>
                      <a:schemeClr val="accent1"/>
                    </a:solidFill>
                  </a:tcP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236560055"/>
                  </a:ext>
                </a:extLst>
              </a:tr>
              <a:tr h="126579">
                <a:tc>
                  <a:txBody>
                    <a:bodyPr/>
                    <a:lstStyle/>
                    <a:p>
                      <a:pPr algn="l" fontAlgn="ctr"/>
                      <a:r>
                        <a:rPr lang="en-AU" sz="700" u="none" strike="noStrike" dirty="0">
                          <a:effectLst/>
                        </a:rPr>
                        <a:t>10. Perf.</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083493064"/>
                  </a:ext>
                </a:extLst>
              </a:tr>
              <a:tr h="126579">
                <a:tc>
                  <a:txBody>
                    <a:bodyPr/>
                    <a:lstStyle/>
                    <a:p>
                      <a:pPr algn="l" fontAlgn="ctr"/>
                      <a:r>
                        <a:rPr lang="en-AU" sz="700" u="none" strike="noStrike">
                          <a:effectLst/>
                        </a:rPr>
                        <a:t>11. Resolution</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4108583779"/>
                  </a:ext>
                </a:extLst>
              </a:tr>
              <a:tr h="126579">
                <a:tc>
                  <a:txBody>
                    <a:bodyPr/>
                    <a:lstStyle/>
                    <a:p>
                      <a:pPr algn="l" fontAlgn="ctr"/>
                      <a:r>
                        <a:rPr lang="en-AU" sz="700" u="none" strike="noStrike">
                          <a:effectLst/>
                        </a:rPr>
                        <a:t>12. Disc.</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2220331557"/>
                  </a:ext>
                </a:extLst>
              </a:tr>
              <a:tr h="205296">
                <a:tc>
                  <a:txBody>
                    <a:bodyPr/>
                    <a:lstStyle/>
                    <a:p>
                      <a:pPr algn="l" fontAlgn="ctr"/>
                      <a:r>
                        <a:rPr lang="en-AU" sz="700" u="none" strike="noStrike">
                          <a:effectLst/>
                        </a:rPr>
                        <a:t>13. Confidence</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795820165"/>
                  </a:ext>
                </a:extLst>
              </a:tr>
            </a:tbl>
          </a:graphicData>
        </a:graphic>
      </p:graphicFrame>
    </p:spTree>
    <p:extLst>
      <p:ext uri="{BB962C8B-B14F-4D97-AF65-F5344CB8AC3E}">
        <p14:creationId xmlns:p14="http://schemas.microsoft.com/office/powerpoint/2010/main" val="298212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45846-77F3-CF6E-7EC0-53705C27CEE3}"/>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B62A90F-E1AD-8C61-AC89-9E6708886433}"/>
              </a:ext>
            </a:extLst>
          </p:cNvPr>
          <p:cNvGraphicFramePr>
            <a:graphicFrameLocks noGrp="1"/>
          </p:cNvGraphicFramePr>
          <p:nvPr>
            <p:ph sz="half" idx="2"/>
            <p:extLst>
              <p:ext uri="{D42A27DB-BD31-4B8C-83A1-F6EECF244321}">
                <p14:modId xmlns:p14="http://schemas.microsoft.com/office/powerpoint/2010/main" val="1498190263"/>
              </p:ext>
            </p:extLst>
          </p:nvPr>
        </p:nvGraphicFramePr>
        <p:xfrm>
          <a:off x="990600" y="1047750"/>
          <a:ext cx="6684964" cy="2623324"/>
        </p:xfrm>
        <a:graphic>
          <a:graphicData uri="http://schemas.openxmlformats.org/drawingml/2006/table">
            <a:tbl>
              <a:tblPr firstRow="1">
                <a:tableStyleId>{5202B0CA-FC54-4496-8BCA-5EF66A818D29}</a:tableStyleId>
              </a:tblPr>
              <a:tblGrid>
                <a:gridCol w="514228">
                  <a:extLst>
                    <a:ext uri="{9D8B030D-6E8A-4147-A177-3AD203B41FA5}">
                      <a16:colId xmlns:a16="http://schemas.microsoft.com/office/drawing/2014/main" val="1113614780"/>
                    </a:ext>
                  </a:extLst>
                </a:gridCol>
                <a:gridCol w="514228">
                  <a:extLst>
                    <a:ext uri="{9D8B030D-6E8A-4147-A177-3AD203B41FA5}">
                      <a16:colId xmlns:a16="http://schemas.microsoft.com/office/drawing/2014/main" val="2376351325"/>
                    </a:ext>
                  </a:extLst>
                </a:gridCol>
                <a:gridCol w="514228">
                  <a:extLst>
                    <a:ext uri="{9D8B030D-6E8A-4147-A177-3AD203B41FA5}">
                      <a16:colId xmlns:a16="http://schemas.microsoft.com/office/drawing/2014/main" val="1190251906"/>
                    </a:ext>
                  </a:extLst>
                </a:gridCol>
                <a:gridCol w="514228">
                  <a:extLst>
                    <a:ext uri="{9D8B030D-6E8A-4147-A177-3AD203B41FA5}">
                      <a16:colId xmlns:a16="http://schemas.microsoft.com/office/drawing/2014/main" val="2409307915"/>
                    </a:ext>
                  </a:extLst>
                </a:gridCol>
                <a:gridCol w="514228">
                  <a:extLst>
                    <a:ext uri="{9D8B030D-6E8A-4147-A177-3AD203B41FA5}">
                      <a16:colId xmlns:a16="http://schemas.microsoft.com/office/drawing/2014/main" val="1643868932"/>
                    </a:ext>
                  </a:extLst>
                </a:gridCol>
                <a:gridCol w="514228">
                  <a:extLst>
                    <a:ext uri="{9D8B030D-6E8A-4147-A177-3AD203B41FA5}">
                      <a16:colId xmlns:a16="http://schemas.microsoft.com/office/drawing/2014/main" val="1917920466"/>
                    </a:ext>
                  </a:extLst>
                </a:gridCol>
                <a:gridCol w="514228">
                  <a:extLst>
                    <a:ext uri="{9D8B030D-6E8A-4147-A177-3AD203B41FA5}">
                      <a16:colId xmlns:a16="http://schemas.microsoft.com/office/drawing/2014/main" val="678789032"/>
                    </a:ext>
                  </a:extLst>
                </a:gridCol>
                <a:gridCol w="514228">
                  <a:extLst>
                    <a:ext uri="{9D8B030D-6E8A-4147-A177-3AD203B41FA5}">
                      <a16:colId xmlns:a16="http://schemas.microsoft.com/office/drawing/2014/main" val="1563887161"/>
                    </a:ext>
                  </a:extLst>
                </a:gridCol>
                <a:gridCol w="514228">
                  <a:extLst>
                    <a:ext uri="{9D8B030D-6E8A-4147-A177-3AD203B41FA5}">
                      <a16:colId xmlns:a16="http://schemas.microsoft.com/office/drawing/2014/main" val="3937042902"/>
                    </a:ext>
                  </a:extLst>
                </a:gridCol>
                <a:gridCol w="514228">
                  <a:extLst>
                    <a:ext uri="{9D8B030D-6E8A-4147-A177-3AD203B41FA5}">
                      <a16:colId xmlns:a16="http://schemas.microsoft.com/office/drawing/2014/main" val="2033816991"/>
                    </a:ext>
                  </a:extLst>
                </a:gridCol>
                <a:gridCol w="514228">
                  <a:extLst>
                    <a:ext uri="{9D8B030D-6E8A-4147-A177-3AD203B41FA5}">
                      <a16:colId xmlns:a16="http://schemas.microsoft.com/office/drawing/2014/main" val="1714537783"/>
                    </a:ext>
                  </a:extLst>
                </a:gridCol>
                <a:gridCol w="514228">
                  <a:extLst>
                    <a:ext uri="{9D8B030D-6E8A-4147-A177-3AD203B41FA5}">
                      <a16:colId xmlns:a16="http://schemas.microsoft.com/office/drawing/2014/main" val="4278949422"/>
                    </a:ext>
                  </a:extLst>
                </a:gridCol>
                <a:gridCol w="514228">
                  <a:extLst>
                    <a:ext uri="{9D8B030D-6E8A-4147-A177-3AD203B41FA5}">
                      <a16:colId xmlns:a16="http://schemas.microsoft.com/office/drawing/2014/main" val="809765337"/>
                    </a:ext>
                  </a:extLst>
                </a:gridCol>
              </a:tblGrid>
              <a:tr h="134490">
                <a:tc>
                  <a:txBody>
                    <a:bodyPr/>
                    <a:lstStyle/>
                    <a:p>
                      <a:pPr algn="l" fontAlgn="ctr"/>
                      <a:r>
                        <a:rPr lang="en-AU" sz="700" u="none" strike="noStrike" dirty="0">
                          <a:effectLst/>
                        </a:rPr>
                        <a:t>Variable</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Total</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Monitor</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r>
                        <a:rPr lang="en-AU" sz="700" u="none" strike="noStrike" dirty="0">
                          <a:effectLst/>
                        </a:rPr>
                        <a:t>Aware</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527805036"/>
                  </a:ext>
                </a:extLst>
              </a:tr>
              <a:tr h="126579">
                <a:tc gridSpan="13">
                  <a:txBody>
                    <a:bodyPr/>
                    <a:lstStyle/>
                    <a:p>
                      <a:pPr algn="l" fontAlgn="ctr"/>
                      <a:r>
                        <a:rPr lang="en-AU" sz="700" b="1" i="0" u="none" strike="noStrike" dirty="0">
                          <a:solidFill>
                            <a:srgbClr val="000000"/>
                          </a:solidFill>
                          <a:effectLst/>
                          <a:latin typeface="Times New Roman" panose="02020603050405020304" pitchFamily="18" charset="0"/>
                        </a:rPr>
                        <a:t>Self-report</a:t>
                      </a:r>
                    </a:p>
                  </a:txBody>
                  <a:tcPr marL="5933" marR="5933" marT="5933" marB="0" anchor="ctr">
                    <a:solidFill>
                      <a:schemeClr val="accent1"/>
                    </a:solidFill>
                  </a:tcP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777114414"/>
                  </a:ext>
                </a:extLst>
              </a:tr>
              <a:tr h="126579">
                <a:tc>
                  <a:txBody>
                    <a:bodyPr/>
                    <a:lstStyle/>
                    <a:p>
                      <a:pPr algn="l" fontAlgn="ctr"/>
                      <a:r>
                        <a:rPr lang="en-AU" sz="700" u="none" strike="noStrike" dirty="0">
                          <a:effectLst/>
                        </a:rPr>
                        <a:t>1. Total</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518602240"/>
                  </a:ext>
                </a:extLst>
              </a:tr>
              <a:tr h="126579">
                <a:tc>
                  <a:txBody>
                    <a:bodyPr/>
                    <a:lstStyle/>
                    <a:p>
                      <a:pPr algn="l" fontAlgn="ctr"/>
                      <a:r>
                        <a:rPr lang="en-AU" sz="700" u="none" strike="noStrike">
                          <a:effectLst/>
                        </a:rPr>
                        <a:t>2. Monit.</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540641978"/>
                  </a:ext>
                </a:extLst>
              </a:tr>
              <a:tr h="126579">
                <a:tc>
                  <a:txBody>
                    <a:bodyPr/>
                    <a:lstStyle/>
                    <a:p>
                      <a:pPr algn="l" fontAlgn="ctr"/>
                      <a:r>
                        <a:rPr lang="en-AU" sz="700" u="none" strike="noStrike">
                          <a:effectLst/>
                        </a:rPr>
                        <a:t>3. Awareness</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497365483"/>
                  </a:ext>
                </a:extLst>
              </a:tr>
              <a:tr h="126579">
                <a:tc gridSpan="13">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AU" sz="700" b="1" i="0" u="none" strike="noStrike" dirty="0">
                          <a:solidFill>
                            <a:srgbClr val="000000"/>
                          </a:solidFill>
                          <a:effectLst/>
                          <a:latin typeface="Times New Roman" panose="02020603050405020304" pitchFamily="18" charset="0"/>
                        </a:rPr>
                        <a:t>Perceptual task</a:t>
                      </a:r>
                    </a:p>
                  </a:txBody>
                  <a:tcPr marL="5933" marR="5933" marT="5933" marB="0" anchor="ctr">
                    <a:solidFill>
                      <a:schemeClr val="accent1"/>
                    </a:solidFill>
                  </a:tcP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394245116"/>
                  </a:ext>
                </a:extLst>
              </a:tr>
              <a:tr h="126579">
                <a:tc>
                  <a:txBody>
                    <a:bodyPr/>
                    <a:lstStyle/>
                    <a:p>
                      <a:pPr algn="l" fontAlgn="ctr"/>
                      <a:r>
                        <a:rPr lang="en-AU" sz="700" u="none" strike="noStrike" dirty="0">
                          <a:effectLst/>
                        </a:rPr>
                        <a:t>4. Perf.</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072448848"/>
                  </a:ext>
                </a:extLst>
              </a:tr>
              <a:tr h="126579">
                <a:tc>
                  <a:txBody>
                    <a:bodyPr/>
                    <a:lstStyle/>
                    <a:p>
                      <a:pPr algn="l" fontAlgn="ctr"/>
                      <a:r>
                        <a:rPr lang="en-AU" sz="700" u="none" strike="noStrike">
                          <a:effectLst/>
                        </a:rPr>
                        <a:t>5. Resolution</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941698900"/>
                  </a:ext>
                </a:extLst>
              </a:tr>
              <a:tr h="126579">
                <a:tc>
                  <a:txBody>
                    <a:bodyPr/>
                    <a:lstStyle/>
                    <a:p>
                      <a:pPr algn="l" fontAlgn="ctr"/>
                      <a:r>
                        <a:rPr lang="en-AU" sz="700" u="none" strike="noStrike">
                          <a:effectLst/>
                        </a:rPr>
                        <a:t>6. Disc.</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4254797074"/>
                  </a:ext>
                </a:extLst>
              </a:tr>
              <a:tr h="126579">
                <a:tc>
                  <a:txBody>
                    <a:bodyPr/>
                    <a:lstStyle/>
                    <a:p>
                      <a:pPr algn="l" fontAlgn="ctr"/>
                      <a:r>
                        <a:rPr lang="en-AU" sz="700" u="none" strike="noStrike">
                          <a:effectLst/>
                        </a:rPr>
                        <a:t>7. Sensitivity</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2984030917"/>
                  </a:ext>
                </a:extLst>
              </a:tr>
              <a:tr h="126579">
                <a:tc>
                  <a:txBody>
                    <a:bodyPr/>
                    <a:lstStyle/>
                    <a:p>
                      <a:pPr algn="l" fontAlgn="ctr"/>
                      <a:r>
                        <a:rPr lang="en-AU" sz="700" u="none" strike="noStrike">
                          <a:effectLst/>
                        </a:rPr>
                        <a:t>8. Efficiency</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1721290509"/>
                  </a:ext>
                </a:extLst>
              </a:tr>
              <a:tr h="126579">
                <a:tc>
                  <a:txBody>
                    <a:bodyPr/>
                    <a:lstStyle/>
                    <a:p>
                      <a:pPr algn="l" fontAlgn="ctr"/>
                      <a:r>
                        <a:rPr lang="en-AU" sz="700" u="none" strike="noStrike">
                          <a:effectLst/>
                        </a:rPr>
                        <a:t>9. Confidence</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523822197"/>
                  </a:ext>
                </a:extLst>
              </a:tr>
              <a:tr h="126579">
                <a:tc gridSpan="13">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AU" sz="700" b="1" i="0" u="none" strike="noStrike" dirty="0">
                          <a:solidFill>
                            <a:srgbClr val="000000"/>
                          </a:solidFill>
                          <a:effectLst/>
                          <a:latin typeface="Times New Roman" panose="02020603050405020304" pitchFamily="18" charset="0"/>
                        </a:rPr>
                        <a:t>Raven's Progressive Matrices </a:t>
                      </a:r>
                    </a:p>
                  </a:txBody>
                  <a:tcPr marL="5933" marR="5933" marT="5933" marB="0" anchor="ctr">
                    <a:solidFill>
                      <a:schemeClr val="accent1"/>
                    </a:solidFill>
                  </a:tcP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hMerge="1">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hMerge="1">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236560055"/>
                  </a:ext>
                </a:extLst>
              </a:tr>
              <a:tr h="126579">
                <a:tc>
                  <a:txBody>
                    <a:bodyPr/>
                    <a:lstStyle/>
                    <a:p>
                      <a:pPr algn="l" fontAlgn="ctr"/>
                      <a:r>
                        <a:rPr lang="en-AU" sz="700" u="none" strike="noStrike" dirty="0">
                          <a:effectLst/>
                        </a:rPr>
                        <a:t>10. Perf.</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-.227**</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-.258***</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tc>
                  <a:txBody>
                    <a:bodyPr/>
                    <a:lstStyle/>
                    <a:p>
                      <a:pPr algn="l" fontAlgn="b"/>
                      <a:endParaRPr lang="en-AU" sz="700" b="0" i="0" u="none" strike="noStrike" dirty="0">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3083493064"/>
                  </a:ext>
                </a:extLst>
              </a:tr>
              <a:tr h="126579">
                <a:tc>
                  <a:txBody>
                    <a:bodyPr/>
                    <a:lstStyle/>
                    <a:p>
                      <a:pPr algn="l" fontAlgn="ctr"/>
                      <a:r>
                        <a:rPr lang="en-AU" sz="700" u="none" strike="noStrike">
                          <a:effectLst/>
                        </a:rPr>
                        <a:t>11. Resolution</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-.231*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-.241*</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l" fontAlgn="b"/>
                      <a:endParaRPr lang="en-AU" sz="700" b="0" i="0" u="none" strike="noStrike">
                        <a:solidFill>
                          <a:srgbClr val="000000"/>
                        </a:solidFill>
                        <a:effectLst/>
                        <a:latin typeface="Aptos" panose="020B0004020202020204" pitchFamily="34" charset="0"/>
                      </a:endParaRPr>
                    </a:p>
                  </a:txBody>
                  <a:tcPr marL="5933" marR="5933" marT="5933" marB="0" anchor="b"/>
                </a:tc>
                <a:extLst>
                  <a:ext uri="{0D108BD9-81ED-4DB2-BD59-A6C34878D82A}">
                    <a16:rowId xmlns:a16="http://schemas.microsoft.com/office/drawing/2014/main" val="4108583779"/>
                  </a:ext>
                </a:extLst>
              </a:tr>
              <a:tr h="126579">
                <a:tc>
                  <a:txBody>
                    <a:bodyPr/>
                    <a:lstStyle/>
                    <a:p>
                      <a:pPr algn="l" fontAlgn="ctr"/>
                      <a:r>
                        <a:rPr lang="en-AU" sz="700" u="none" strike="noStrike">
                          <a:effectLst/>
                        </a:rPr>
                        <a:t>12. Disc.</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a:effectLst/>
                        </a:rPr>
                        <a:t>-.283**</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r>
                        <a:rPr lang="en-AU" sz="700" u="none" strike="noStrike" dirty="0">
                          <a:effectLst/>
                        </a:rPr>
                        <a:t>-.319**</a:t>
                      </a: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2220331557"/>
                  </a:ext>
                </a:extLst>
              </a:tr>
              <a:tr h="205296">
                <a:tc>
                  <a:txBody>
                    <a:bodyPr/>
                    <a:lstStyle/>
                    <a:p>
                      <a:pPr algn="l" fontAlgn="ctr"/>
                      <a:r>
                        <a:rPr lang="en-AU" sz="700" u="none" strike="noStrike">
                          <a:effectLst/>
                        </a:rPr>
                        <a:t>13. Confidence</a:t>
                      </a: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tc>
                  <a:txBody>
                    <a:bodyPr/>
                    <a:lstStyle/>
                    <a:p>
                      <a:pPr algn="ctr" fontAlgn="ctr"/>
                      <a:endParaRPr lang="en-AU" sz="700" b="0" i="0" u="none" strike="noStrike" dirty="0">
                        <a:solidFill>
                          <a:srgbClr val="000000"/>
                        </a:solidFill>
                        <a:effectLst/>
                        <a:latin typeface="Times New Roman" panose="02020603050405020304" pitchFamily="18" charset="0"/>
                      </a:endParaRPr>
                    </a:p>
                  </a:txBody>
                  <a:tcPr marL="5933" marR="5933" marT="5933" marB="0" anchor="ctr"/>
                </a:tc>
                <a:extLst>
                  <a:ext uri="{0D108BD9-81ED-4DB2-BD59-A6C34878D82A}">
                    <a16:rowId xmlns:a16="http://schemas.microsoft.com/office/drawing/2014/main" val="795820165"/>
                  </a:ext>
                </a:extLst>
              </a:tr>
            </a:tbl>
          </a:graphicData>
        </a:graphic>
      </p:graphicFrame>
    </p:spTree>
    <p:extLst>
      <p:ext uri="{BB962C8B-B14F-4D97-AF65-F5344CB8AC3E}">
        <p14:creationId xmlns:p14="http://schemas.microsoft.com/office/powerpoint/2010/main" val="341989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7BE2-48F3-0B66-9951-64D55B5E69EA}"/>
              </a:ext>
            </a:extLst>
          </p:cNvPr>
          <p:cNvSpPr>
            <a:spLocks noGrp="1"/>
          </p:cNvSpPr>
          <p:nvPr>
            <p:ph type="title"/>
          </p:nvPr>
        </p:nvSpPr>
        <p:spPr>
          <a:xfrm>
            <a:off x="577850" y="736598"/>
            <a:ext cx="7988300" cy="738664"/>
          </a:xfrm>
        </p:spPr>
        <p:txBody>
          <a:bodyPr wrap="square">
            <a:normAutofit/>
          </a:bodyPr>
          <a:lstStyle/>
          <a:p>
            <a:r>
              <a:rPr lang="en-US" dirty="0"/>
              <a:t>Results</a:t>
            </a:r>
          </a:p>
        </p:txBody>
      </p:sp>
      <p:sp>
        <p:nvSpPr>
          <p:cNvPr id="3" name="Content Placeholder 2">
            <a:extLst>
              <a:ext uri="{FF2B5EF4-FFF2-40B4-BE49-F238E27FC236}">
                <a16:creationId xmlns:a16="http://schemas.microsoft.com/office/drawing/2014/main" id="{7E706CF3-1704-0ED2-DD7B-976E77C55351}"/>
              </a:ext>
            </a:extLst>
          </p:cNvPr>
          <p:cNvSpPr>
            <a:spLocks noGrp="1"/>
          </p:cNvSpPr>
          <p:nvPr>
            <p:ph type="body" sz="quarter" idx="10"/>
          </p:nvPr>
        </p:nvSpPr>
        <p:spPr>
          <a:xfrm>
            <a:off x="1881188" y="1809750"/>
            <a:ext cx="6684962" cy="2755900"/>
          </a:xfrm>
        </p:spPr>
        <p:txBody>
          <a:bodyPr wrap="square">
            <a:normAutofit/>
          </a:bodyPr>
          <a:lstStyle/>
          <a:p>
            <a:pPr marL="0" indent="0">
              <a:spcAft>
                <a:spcPts val="600"/>
              </a:spcAft>
              <a:buNone/>
            </a:pPr>
            <a:r>
              <a:rPr lang="en-US" dirty="0"/>
              <a:t>Self-Report Measures Were:</a:t>
            </a:r>
          </a:p>
          <a:p>
            <a:pPr>
              <a:spcAft>
                <a:spcPts val="600"/>
              </a:spcAft>
            </a:pPr>
            <a:r>
              <a:rPr lang="en-US" b="1" dirty="0"/>
              <a:t>Negatively correlated with online metacognitive measures</a:t>
            </a:r>
            <a:br>
              <a:rPr lang="en-US" dirty="0"/>
            </a:br>
            <a:endParaRPr lang="en-US" dirty="0"/>
          </a:p>
          <a:p>
            <a:pPr marL="0" indent="0">
              <a:spcAft>
                <a:spcPts val="600"/>
              </a:spcAft>
              <a:buNone/>
            </a:pPr>
            <a:r>
              <a:rPr lang="en-US" dirty="0"/>
              <a:t> Associated with:</a:t>
            </a:r>
          </a:p>
          <a:p>
            <a:pPr>
              <a:spcAft>
                <a:spcPts val="600"/>
              </a:spcAft>
            </a:pPr>
            <a:r>
              <a:rPr lang="en-US" dirty="0"/>
              <a:t>  Higher confidence in the perceptual task</a:t>
            </a:r>
          </a:p>
          <a:p>
            <a:pPr>
              <a:spcAft>
                <a:spcPts val="600"/>
              </a:spcAft>
            </a:pPr>
            <a:r>
              <a:rPr lang="en-US" dirty="0"/>
              <a:t>  Lower actual performance in both tasks (at least the total scale score)</a:t>
            </a:r>
          </a:p>
          <a:p>
            <a:pPr>
              <a:spcAft>
                <a:spcPts val="600"/>
              </a:spcAft>
            </a:pPr>
            <a:r>
              <a:rPr lang="en-US" dirty="0"/>
              <a:t>  Poorer metacognitive accuracy (total and monitoring)</a:t>
            </a:r>
          </a:p>
          <a:p>
            <a:pPr>
              <a:spcAft>
                <a:spcPts val="600"/>
              </a:spcAft>
            </a:pPr>
            <a:endParaRPr lang="en-US" dirty="0"/>
          </a:p>
        </p:txBody>
      </p:sp>
    </p:spTree>
    <p:extLst>
      <p:ext uri="{BB962C8B-B14F-4D97-AF65-F5344CB8AC3E}">
        <p14:creationId xmlns:p14="http://schemas.microsoft.com/office/powerpoint/2010/main" val="138993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E32FF-35D6-EE97-5B19-33CC0A2AB5BE}"/>
              </a:ext>
            </a:extLst>
          </p:cNvPr>
          <p:cNvSpPr>
            <a:spLocks noGrp="1"/>
          </p:cNvSpPr>
          <p:nvPr>
            <p:ph type="title"/>
          </p:nvPr>
        </p:nvSpPr>
        <p:spPr>
          <a:xfrm>
            <a:off x="5339949" y="763150"/>
            <a:ext cx="3055938" cy="1107996"/>
          </a:xfrm>
        </p:spPr>
        <p:txBody>
          <a:bodyPr wrap="square">
            <a:normAutofit/>
          </a:bodyPr>
          <a:lstStyle/>
          <a:p>
            <a:r>
              <a:rPr lang="en-US" dirty="0"/>
              <a:t>What is Metacognition?</a:t>
            </a:r>
          </a:p>
        </p:txBody>
      </p:sp>
      <p:pic>
        <p:nvPicPr>
          <p:cNvPr id="9" name="Picture Placeholder 8" descr="A painting of people and clocks&#10;&#10;Description automatically generated">
            <a:extLst>
              <a:ext uri="{FF2B5EF4-FFF2-40B4-BE49-F238E27FC236}">
                <a16:creationId xmlns:a16="http://schemas.microsoft.com/office/drawing/2014/main" id="{D40E26F8-47E5-2C67-5D88-DBAED2CD8988}"/>
              </a:ext>
            </a:extLst>
          </p:cNvPr>
          <p:cNvPicPr>
            <a:picLocks noGrp="1" noChangeAspect="1"/>
          </p:cNvPicPr>
          <p:nvPr>
            <p:ph type="pic" sz="quarter" idx="10"/>
          </p:nvPr>
        </p:nvPicPr>
        <p:blipFill>
          <a:blip r:embed="rId3"/>
          <a:srcRect l="5556" r="5556"/>
          <a:stretch>
            <a:fillRect/>
          </a:stretch>
        </p:blipFill>
        <p:spPr>
          <a:xfrm>
            <a:off x="0" y="0"/>
            <a:ext cx="4572000" cy="5143500"/>
          </a:xfrm>
        </p:spPr>
      </p:pic>
      <p:sp>
        <p:nvSpPr>
          <p:cNvPr id="3" name="Content Placeholder 2">
            <a:extLst>
              <a:ext uri="{FF2B5EF4-FFF2-40B4-BE49-F238E27FC236}">
                <a16:creationId xmlns:a16="http://schemas.microsoft.com/office/drawing/2014/main" id="{74AE2BEC-1EA4-6A7C-CFC8-F1D4EE79E570}"/>
              </a:ext>
            </a:extLst>
          </p:cNvPr>
          <p:cNvSpPr>
            <a:spLocks noGrp="1"/>
          </p:cNvSpPr>
          <p:nvPr>
            <p:ph type="body" sz="quarter" idx="11"/>
          </p:nvPr>
        </p:nvSpPr>
        <p:spPr>
          <a:xfrm>
            <a:off x="5339948" y="2130182"/>
            <a:ext cx="3055937" cy="2070100"/>
          </a:xfrm>
        </p:spPr>
        <p:txBody>
          <a:bodyPr wrap="square">
            <a:normAutofit/>
          </a:bodyPr>
          <a:lstStyle/>
          <a:p>
            <a:pPr marL="0" indent="0">
              <a:spcAft>
                <a:spcPts val="600"/>
              </a:spcAft>
              <a:buNone/>
            </a:pPr>
            <a:r>
              <a:rPr lang="en-US" b="1" dirty="0"/>
              <a:t>Metacognition:</a:t>
            </a:r>
            <a:r>
              <a:rPr lang="en-US" dirty="0"/>
              <a:t> Knowledge and regulation of one's cognitive processes</a:t>
            </a:r>
          </a:p>
          <a:p>
            <a:pPr marL="0" indent="0">
              <a:spcAft>
                <a:spcPts val="600"/>
              </a:spcAft>
              <a:buNone/>
            </a:pPr>
            <a:endParaRPr lang="en-US" dirty="0"/>
          </a:p>
          <a:p>
            <a:pPr marL="0" indent="0">
              <a:spcAft>
                <a:spcPts val="600"/>
              </a:spcAft>
              <a:buNone/>
            </a:pPr>
            <a:r>
              <a:rPr lang="en-US" dirty="0"/>
              <a:t>Two key components:</a:t>
            </a:r>
          </a:p>
          <a:p>
            <a:pPr marL="228600" indent="-228600">
              <a:spcAft>
                <a:spcPts val="600"/>
              </a:spcAft>
              <a:buFont typeface="+mj-lt"/>
              <a:buAutoNum type="arabicPeriod"/>
            </a:pPr>
            <a:r>
              <a:rPr lang="en-US" dirty="0"/>
              <a:t>Monitoring: Tracking and assessing one's own cognitive performance</a:t>
            </a:r>
          </a:p>
          <a:p>
            <a:pPr marL="228600" indent="-228600">
              <a:spcAft>
                <a:spcPts val="600"/>
              </a:spcAft>
              <a:buFont typeface="+mj-lt"/>
              <a:buAutoNum type="arabicPeriod"/>
            </a:pPr>
            <a:r>
              <a:rPr lang="en-US" dirty="0"/>
              <a:t>Regulation: Adjusting cognitive strategies based on monitoring</a:t>
            </a:r>
          </a:p>
        </p:txBody>
      </p:sp>
    </p:spTree>
    <p:extLst>
      <p:ext uri="{BB962C8B-B14F-4D97-AF65-F5344CB8AC3E}">
        <p14:creationId xmlns:p14="http://schemas.microsoft.com/office/powerpoint/2010/main" val="3913186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FF3D792-9DDB-CF48-C3BC-1A42A418F053}"/>
              </a:ext>
            </a:extLst>
          </p:cNvPr>
          <p:cNvSpPr>
            <a:spLocks noGrp="1"/>
          </p:cNvSpPr>
          <p:nvPr>
            <p:ph type="title"/>
          </p:nvPr>
        </p:nvSpPr>
        <p:spPr>
          <a:xfrm>
            <a:off x="577850" y="736598"/>
            <a:ext cx="7988300" cy="369332"/>
          </a:xfrm>
        </p:spPr>
        <p:txBody>
          <a:bodyPr/>
          <a:lstStyle/>
          <a:p>
            <a:r>
              <a:rPr lang="en-US" dirty="0"/>
              <a:t>Discussion</a:t>
            </a:r>
          </a:p>
        </p:txBody>
      </p:sp>
      <p:sp>
        <p:nvSpPr>
          <p:cNvPr id="3" name="Content Placeholder 2">
            <a:extLst>
              <a:ext uri="{FF2B5EF4-FFF2-40B4-BE49-F238E27FC236}">
                <a16:creationId xmlns:a16="http://schemas.microsoft.com/office/drawing/2014/main" id="{BED7850F-087A-8F93-9DEC-8ED7AC8888F9}"/>
              </a:ext>
            </a:extLst>
          </p:cNvPr>
          <p:cNvSpPr>
            <a:spLocks noGrp="1"/>
          </p:cNvSpPr>
          <p:nvPr>
            <p:ph type="body" sz="quarter" idx="10"/>
          </p:nvPr>
        </p:nvSpPr>
        <p:spPr>
          <a:xfrm>
            <a:off x="1881188" y="1809750"/>
            <a:ext cx="6684962" cy="2755900"/>
          </a:xfrm>
        </p:spPr>
        <p:txBody>
          <a:bodyPr wrap="square">
            <a:normAutofit/>
          </a:bodyPr>
          <a:lstStyle/>
          <a:p>
            <a:pPr>
              <a:spcAft>
                <a:spcPts val="600"/>
              </a:spcAft>
            </a:pPr>
            <a:r>
              <a:rPr lang="en-US" kern="1200" dirty="0"/>
              <a:t>Despite the theoretical similarities between metacognition </a:t>
            </a:r>
            <a:r>
              <a:rPr lang="en-AU" kern="1200" dirty="0"/>
              <a:t>surveys </a:t>
            </a:r>
            <a:r>
              <a:rPr lang="en-US" kern="1200" dirty="0"/>
              <a:t>and monitoring judgments, research consistently shows that survey-based metacognition measures don't align with online measures. </a:t>
            </a:r>
          </a:p>
          <a:p>
            <a:pPr>
              <a:spcAft>
                <a:spcPts val="600"/>
              </a:spcAft>
            </a:pPr>
            <a:endParaRPr lang="en-US" dirty="0"/>
          </a:p>
          <a:p>
            <a:pPr>
              <a:spcAft>
                <a:spcPts val="600"/>
              </a:spcAft>
            </a:pPr>
            <a:r>
              <a:rPr lang="en-US" kern="1200" dirty="0"/>
              <a:t>This disconnect is concerning because both measurement types are widely used in metacognition research</a:t>
            </a:r>
            <a:r>
              <a:rPr lang="en-AU" dirty="0">
                <a:effectLst/>
              </a:rPr>
              <a:t> </a:t>
            </a:r>
            <a:endParaRPr lang="en-US" dirty="0"/>
          </a:p>
          <a:p>
            <a:pPr>
              <a:spcAft>
                <a:spcPts val="600"/>
              </a:spcAft>
            </a:pPr>
            <a:endParaRPr lang="en-US" dirty="0"/>
          </a:p>
          <a:p>
            <a:pPr>
              <a:spcAft>
                <a:spcPts val="600"/>
              </a:spcAft>
            </a:pPr>
            <a:r>
              <a:rPr lang="en-US" kern="1200" dirty="0"/>
              <a:t>Without agreement between our measurement tools, we cannot make firm conclusions about metacognition and risk confusing different concepts or using different terms for the same concept (jingle-jangle fallacies). </a:t>
            </a:r>
            <a:endParaRPr lang="en-US" dirty="0"/>
          </a:p>
        </p:txBody>
      </p:sp>
    </p:spTree>
    <p:extLst>
      <p:ext uri="{BB962C8B-B14F-4D97-AF65-F5344CB8AC3E}">
        <p14:creationId xmlns:p14="http://schemas.microsoft.com/office/powerpoint/2010/main" val="227007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C731-7CC2-0892-78A5-8C71AC89D1B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E9382EC-1753-0AED-6765-D4B2B1DE3D68}"/>
              </a:ext>
            </a:extLst>
          </p:cNvPr>
          <p:cNvSpPr>
            <a:spLocks noGrp="1"/>
          </p:cNvSpPr>
          <p:nvPr>
            <p:ph idx="1"/>
          </p:nvPr>
        </p:nvSpPr>
        <p:spPr/>
        <p:txBody>
          <a:bodyPr>
            <a:normAutofit/>
          </a:bodyPr>
          <a:lstStyle/>
          <a:p>
            <a:r>
              <a:rPr lang="en-US" sz="1350" kern="1200" dirty="0">
                <a:latin typeface="Times New Roman" panose="02020603050405020304" pitchFamily="18" charset="0"/>
                <a:ea typeface="SimSun" panose="02010600030101010101" pitchFamily="2" charset="-122"/>
              </a:rPr>
              <a:t>Interestingly, we found a negative relationship between our performance measures on both the perceptual task and the reasoning task with survey-based measures of metacognitive monitoring</a:t>
            </a:r>
            <a:r>
              <a:rPr lang="en-AU" dirty="0">
                <a:effectLst/>
              </a:rPr>
              <a:t> </a:t>
            </a:r>
          </a:p>
          <a:p>
            <a:endParaRPr lang="en-AU" dirty="0"/>
          </a:p>
          <a:p>
            <a:r>
              <a:rPr lang="en-US" sz="1350" kern="1200" dirty="0">
                <a:latin typeface="Times New Roman" panose="02020603050405020304" pitchFamily="18" charset="0"/>
                <a:ea typeface="SimSun" panose="02010600030101010101" pitchFamily="2" charset="-122"/>
              </a:rPr>
              <a:t>While I could offer speculation as to why self-reported metacognitive monitoring was negatively correlated with performance, this is obviously hampered by the fundamental point we are making – </a:t>
            </a:r>
            <a:r>
              <a:rPr lang="en-US" sz="1350" kern="1200" dirty="0">
                <a:solidFill>
                  <a:schemeClr val="accent1"/>
                </a:solidFill>
                <a:latin typeface="Times New Roman" panose="02020603050405020304" pitchFamily="18" charset="0"/>
                <a:ea typeface="SimSun" panose="02010600030101010101" pitchFamily="2" charset="-122"/>
              </a:rPr>
              <a:t>we do not know what it is we are measuring when we ask people to self-report their metacognition. </a:t>
            </a:r>
            <a:endParaRPr lang="en-AU" sz="1350" kern="1200" dirty="0">
              <a:solidFill>
                <a:schemeClr val="accent1"/>
              </a:solidFill>
              <a:latin typeface="Times New Roman" panose="02020603050405020304" pitchFamily="18" charset="0"/>
              <a:ea typeface="SimSun" panose="02010600030101010101" pitchFamily="2" charset="-122"/>
            </a:endParaRPr>
          </a:p>
          <a:p>
            <a:endParaRPr lang="en-AU" sz="135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7885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99BF-4C47-4DE5-F964-8EDB893DF475}"/>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DE608A4-78AF-907E-5DBA-BAB8B0550B34}"/>
              </a:ext>
            </a:extLst>
          </p:cNvPr>
          <p:cNvSpPr>
            <a:spLocks noGrp="1"/>
          </p:cNvSpPr>
          <p:nvPr>
            <p:ph idx="1"/>
          </p:nvPr>
        </p:nvSpPr>
        <p:spPr/>
        <p:txBody>
          <a:bodyPr/>
          <a:lstStyle/>
          <a:p>
            <a:r>
              <a:rPr lang="en-US" sz="1800" kern="1200" dirty="0">
                <a:effectLst/>
                <a:latin typeface="Times New Roman" panose="02020603050405020304" pitchFamily="18" charset="0"/>
                <a:ea typeface="SimSun" panose="02010600030101010101" pitchFamily="2" charset="-122"/>
              </a:rPr>
              <a:t>While we were able to develop a more conceptually pure measure here to illustrate our point, it is important to generalize this to other measures of metacognition cautiously.</a:t>
            </a:r>
            <a:r>
              <a:rPr lang="en-AU" dirty="0">
                <a:effectLst/>
              </a:rPr>
              <a:t> </a:t>
            </a:r>
          </a:p>
          <a:p>
            <a:endParaRPr lang="en-AU" dirty="0"/>
          </a:p>
          <a:p>
            <a:r>
              <a:rPr lang="en-US" sz="1800" kern="1200" dirty="0">
                <a:effectLst/>
                <a:latin typeface="Times New Roman" panose="02020603050405020304" pitchFamily="18" charset="0"/>
                <a:ea typeface="SimSun" panose="02010600030101010101" pitchFamily="2" charset="-122"/>
              </a:rPr>
              <a:t>Furthermore, the broad scope of the survey-based metacognition measure may limit our findings' </a:t>
            </a:r>
            <a:r>
              <a:rPr lang="en-US" sz="1800" kern="1200" dirty="0" err="1">
                <a:effectLst/>
                <a:latin typeface="Times New Roman" panose="02020603050405020304" pitchFamily="18" charset="0"/>
                <a:ea typeface="SimSun" panose="02010600030101010101" pitchFamily="2" charset="-122"/>
              </a:rPr>
              <a:t>generalisability</a:t>
            </a:r>
            <a:r>
              <a:rPr lang="en-AU" dirty="0">
                <a:effectLst/>
              </a:rPr>
              <a:t> </a:t>
            </a:r>
            <a:endParaRPr lang="en-US" dirty="0"/>
          </a:p>
        </p:txBody>
      </p:sp>
    </p:spTree>
    <p:extLst>
      <p:ext uri="{BB962C8B-B14F-4D97-AF65-F5344CB8AC3E}">
        <p14:creationId xmlns:p14="http://schemas.microsoft.com/office/powerpoint/2010/main" val="1140569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1AAF-8EDD-B048-E979-E41EF9118135}"/>
              </a:ext>
            </a:extLst>
          </p:cNvPr>
          <p:cNvSpPr>
            <a:spLocks noGrp="1"/>
          </p:cNvSpPr>
          <p:nvPr>
            <p:ph type="title"/>
          </p:nvPr>
        </p:nvSpPr>
        <p:spPr>
          <a:xfrm>
            <a:off x="577850" y="736598"/>
            <a:ext cx="7988300" cy="369332"/>
          </a:xfrm>
        </p:spPr>
        <p:txBody>
          <a:bodyPr wrap="square">
            <a:normAutofit/>
          </a:bodyPr>
          <a:lstStyle/>
          <a:p>
            <a:r>
              <a:rPr lang="en-US" dirty="0"/>
              <a:t>Implications</a:t>
            </a:r>
          </a:p>
        </p:txBody>
      </p:sp>
      <p:graphicFrame>
        <p:nvGraphicFramePr>
          <p:cNvPr id="5" name="Content Placeholder 2">
            <a:extLst>
              <a:ext uri="{FF2B5EF4-FFF2-40B4-BE49-F238E27FC236}">
                <a16:creationId xmlns:a16="http://schemas.microsoft.com/office/drawing/2014/main" id="{9157126C-6C0F-15DF-0860-1CCC311F47CA}"/>
              </a:ext>
            </a:extLst>
          </p:cNvPr>
          <p:cNvGraphicFramePr>
            <a:graphicFrameLocks noGrp="1"/>
          </p:cNvGraphicFramePr>
          <p:nvPr>
            <p:ph idx="1"/>
            <p:extLst>
              <p:ext uri="{D42A27DB-BD31-4B8C-83A1-F6EECF244321}">
                <p14:modId xmlns:p14="http://schemas.microsoft.com/office/powerpoint/2010/main" val="2321141078"/>
              </p:ext>
            </p:extLst>
          </p:nvPr>
        </p:nvGraphicFramePr>
        <p:xfrm>
          <a:off x="2287368" y="1360151"/>
          <a:ext cx="6673850" cy="2762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2072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6E9A35-CC71-8062-E4B4-EF6BCA05C850}"/>
              </a:ext>
            </a:extLst>
          </p:cNvPr>
          <p:cNvSpPr>
            <a:spLocks noGrp="1"/>
          </p:cNvSpPr>
          <p:nvPr>
            <p:ph type="title"/>
          </p:nvPr>
        </p:nvSpPr>
        <p:spPr>
          <a:prstGeom prst="rect">
            <a:avLst/>
          </a:prstGeom>
        </p:spPr>
        <p:txBody>
          <a:bodyPr wrap="square" anchor="ctr">
            <a:normAutofit/>
          </a:bodyPr>
          <a:lstStyle/>
          <a:p>
            <a:r>
              <a:rPr lang="en-US" dirty="0">
                <a:solidFill>
                  <a:srgbClr val="000000"/>
                </a:solidFill>
              </a:rPr>
              <a:t>Questions?</a:t>
            </a:r>
          </a:p>
          <a:p>
            <a:endParaRPr lang="en-US" dirty="0">
              <a:solidFill>
                <a:srgbClr val="000000"/>
              </a:solidFill>
            </a:endParaRPr>
          </a:p>
        </p:txBody>
      </p:sp>
      <p:sp>
        <p:nvSpPr>
          <p:cNvPr id="10" name="Text Placeholder 9">
            <a:extLst>
              <a:ext uri="{FF2B5EF4-FFF2-40B4-BE49-F238E27FC236}">
                <a16:creationId xmlns:a16="http://schemas.microsoft.com/office/drawing/2014/main" id="{6FCCE279-2079-BB13-487A-B33D9B8CC3E9}"/>
              </a:ext>
            </a:extLst>
          </p:cNvPr>
          <p:cNvSpPr>
            <a:spLocks noGrp="1"/>
          </p:cNvSpPr>
          <p:nvPr>
            <p:ph type="body" sz="quarter" idx="12"/>
          </p:nvPr>
        </p:nvSpPr>
        <p:spPr/>
        <p:txBody>
          <a:bodyPr/>
          <a:lstStyle/>
          <a:p>
            <a:r>
              <a:rPr lang="en-US" dirty="0" err="1"/>
              <a:t>kit.double@sydney.edu.au</a:t>
            </a:r>
            <a:endParaRPr lang="en-US" dirty="0"/>
          </a:p>
        </p:txBody>
      </p:sp>
    </p:spTree>
    <p:extLst>
      <p:ext uri="{BB962C8B-B14F-4D97-AF65-F5344CB8AC3E}">
        <p14:creationId xmlns:p14="http://schemas.microsoft.com/office/powerpoint/2010/main" val="386738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8535-DBD4-2D98-DE31-3A6BED16756F}"/>
              </a:ext>
            </a:extLst>
          </p:cNvPr>
          <p:cNvSpPr>
            <a:spLocks noGrp="1"/>
          </p:cNvSpPr>
          <p:nvPr>
            <p:ph type="title"/>
          </p:nvPr>
        </p:nvSpPr>
        <p:spPr>
          <a:xfrm>
            <a:off x="577850" y="736598"/>
            <a:ext cx="7988300" cy="738664"/>
          </a:xfrm>
        </p:spPr>
        <p:txBody>
          <a:bodyPr wrap="square">
            <a:normAutofit/>
          </a:bodyPr>
          <a:lstStyle/>
          <a:p>
            <a:r>
              <a:rPr lang="en-US" dirty="0"/>
              <a:t>Existing Methods of Measuring Metacognition</a:t>
            </a:r>
          </a:p>
        </p:txBody>
      </p:sp>
      <p:sp>
        <p:nvSpPr>
          <p:cNvPr id="3" name="Content Placeholder 2">
            <a:extLst>
              <a:ext uri="{FF2B5EF4-FFF2-40B4-BE49-F238E27FC236}">
                <a16:creationId xmlns:a16="http://schemas.microsoft.com/office/drawing/2014/main" id="{D6D821EB-039C-D539-C294-4DD1D45F436A}"/>
              </a:ext>
            </a:extLst>
          </p:cNvPr>
          <p:cNvSpPr>
            <a:spLocks noGrp="1"/>
          </p:cNvSpPr>
          <p:nvPr>
            <p:ph type="body" sz="quarter" idx="10"/>
          </p:nvPr>
        </p:nvSpPr>
        <p:spPr>
          <a:xfrm>
            <a:off x="1881188" y="1809750"/>
            <a:ext cx="6684962" cy="2755900"/>
          </a:xfrm>
        </p:spPr>
        <p:txBody>
          <a:bodyPr wrap="square">
            <a:normAutofit/>
          </a:bodyPr>
          <a:lstStyle/>
          <a:p>
            <a:pPr marL="0" indent="0">
              <a:lnSpc>
                <a:spcPct val="90000"/>
              </a:lnSpc>
              <a:spcAft>
                <a:spcPts val="600"/>
              </a:spcAft>
              <a:buNone/>
            </a:pPr>
            <a:r>
              <a:rPr lang="en-US" sz="1500" dirty="0"/>
              <a:t>Two Dominant Approaches:</a:t>
            </a:r>
          </a:p>
          <a:p>
            <a:pPr marL="0" indent="0">
              <a:lnSpc>
                <a:spcPct val="90000"/>
              </a:lnSpc>
              <a:spcAft>
                <a:spcPts val="600"/>
              </a:spcAft>
              <a:buNone/>
            </a:pPr>
            <a:endParaRPr lang="en-US" sz="1500" dirty="0"/>
          </a:p>
          <a:p>
            <a:pPr marL="228600" indent="-228600">
              <a:lnSpc>
                <a:spcPct val="90000"/>
              </a:lnSpc>
              <a:spcAft>
                <a:spcPts val="600"/>
              </a:spcAft>
              <a:buAutoNum type="arabicPeriod"/>
            </a:pPr>
            <a:r>
              <a:rPr lang="en-US" sz="1500" b="1" dirty="0"/>
              <a:t>Online Measures</a:t>
            </a:r>
          </a:p>
          <a:p>
            <a:pPr marL="0" indent="0">
              <a:lnSpc>
                <a:spcPct val="90000"/>
              </a:lnSpc>
              <a:spcAft>
                <a:spcPts val="600"/>
              </a:spcAft>
              <a:buNone/>
            </a:pPr>
            <a:r>
              <a:rPr lang="en-US" sz="1500" dirty="0"/>
              <a:t> - Confidence ratings during task performance</a:t>
            </a:r>
          </a:p>
          <a:p>
            <a:pPr marL="0" indent="0">
              <a:lnSpc>
                <a:spcPct val="90000"/>
              </a:lnSpc>
              <a:spcAft>
                <a:spcPts val="600"/>
              </a:spcAft>
              <a:buNone/>
            </a:pPr>
            <a:r>
              <a:rPr lang="en-US" sz="1500" dirty="0"/>
              <a:t>- Assess actual monitoring accuracy</a:t>
            </a:r>
          </a:p>
          <a:p>
            <a:pPr>
              <a:lnSpc>
                <a:spcPct val="90000"/>
              </a:lnSpc>
              <a:spcAft>
                <a:spcPts val="600"/>
              </a:spcAft>
            </a:pPr>
            <a:endParaRPr lang="en-US" sz="1500" dirty="0"/>
          </a:p>
          <a:p>
            <a:pPr marL="0" indent="0">
              <a:lnSpc>
                <a:spcPct val="90000"/>
              </a:lnSpc>
              <a:spcAft>
                <a:spcPts val="600"/>
              </a:spcAft>
              <a:buNone/>
            </a:pPr>
            <a:r>
              <a:rPr lang="en-US" sz="1500" dirty="0"/>
              <a:t>2. </a:t>
            </a:r>
            <a:r>
              <a:rPr lang="en-US" sz="1500" b="1" dirty="0"/>
              <a:t>Self-Report Questionnaires</a:t>
            </a:r>
          </a:p>
          <a:p>
            <a:pPr marL="0" indent="0">
              <a:lnSpc>
                <a:spcPct val="90000"/>
              </a:lnSpc>
              <a:spcAft>
                <a:spcPts val="600"/>
              </a:spcAft>
              <a:buNone/>
            </a:pPr>
            <a:r>
              <a:rPr lang="en-US" sz="1500" dirty="0"/>
              <a:t> - Participants rate their </a:t>
            </a:r>
            <a:r>
              <a:rPr lang="en-US" sz="1500"/>
              <a:t>perceived metacognitive </a:t>
            </a:r>
            <a:r>
              <a:rPr lang="en-US" sz="1500" dirty="0"/>
              <a:t>abilities</a:t>
            </a:r>
          </a:p>
          <a:p>
            <a:pPr marL="0" indent="0">
              <a:lnSpc>
                <a:spcPct val="90000"/>
              </a:lnSpc>
              <a:spcAft>
                <a:spcPts val="600"/>
              </a:spcAft>
              <a:buNone/>
            </a:pPr>
            <a:r>
              <a:rPr lang="en-US" sz="1500" dirty="0"/>
              <a:t> - Widely used in educational research</a:t>
            </a:r>
          </a:p>
          <a:p>
            <a:pPr>
              <a:lnSpc>
                <a:spcPct val="90000"/>
              </a:lnSpc>
              <a:spcAft>
                <a:spcPts val="600"/>
              </a:spcAft>
            </a:pPr>
            <a:endParaRPr lang="en-US" sz="1500" dirty="0"/>
          </a:p>
        </p:txBody>
      </p:sp>
    </p:spTree>
    <p:extLst>
      <p:ext uri="{BB962C8B-B14F-4D97-AF65-F5344CB8AC3E}">
        <p14:creationId xmlns:p14="http://schemas.microsoft.com/office/powerpoint/2010/main" val="316666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4FBD75B-46E2-B8B6-DD75-A1D7B98D2CF9}"/>
              </a:ext>
            </a:extLst>
          </p:cNvPr>
          <p:cNvSpPr>
            <a:spLocks noGrp="1"/>
          </p:cNvSpPr>
          <p:nvPr>
            <p:ph type="title"/>
          </p:nvPr>
        </p:nvSpPr>
        <p:spPr>
          <a:xfrm>
            <a:off x="577850" y="736598"/>
            <a:ext cx="7988300" cy="369332"/>
          </a:xfrm>
        </p:spPr>
        <p:txBody>
          <a:bodyPr/>
          <a:lstStyle/>
          <a:p>
            <a:r>
              <a:rPr lang="en-US" dirty="0"/>
              <a:t>Relationship Between Measures</a:t>
            </a:r>
          </a:p>
        </p:txBody>
      </p:sp>
      <p:sp>
        <p:nvSpPr>
          <p:cNvPr id="3" name="Content Placeholder 2">
            <a:extLst>
              <a:ext uri="{FF2B5EF4-FFF2-40B4-BE49-F238E27FC236}">
                <a16:creationId xmlns:a16="http://schemas.microsoft.com/office/drawing/2014/main" id="{09717AD2-5830-B0D7-2E08-C29652EA45B0}"/>
              </a:ext>
            </a:extLst>
          </p:cNvPr>
          <p:cNvSpPr>
            <a:spLocks noGrp="1"/>
          </p:cNvSpPr>
          <p:nvPr>
            <p:ph type="body" sz="quarter" idx="10"/>
          </p:nvPr>
        </p:nvSpPr>
        <p:spPr>
          <a:xfrm>
            <a:off x="1600200" y="1809750"/>
            <a:ext cx="6965950" cy="2755900"/>
          </a:xfrm>
        </p:spPr>
        <p:txBody>
          <a:bodyPr wrap="square">
            <a:normAutofit/>
          </a:bodyPr>
          <a:lstStyle/>
          <a:p>
            <a:pPr>
              <a:lnSpc>
                <a:spcPct val="90000"/>
              </a:lnSpc>
              <a:spcAft>
                <a:spcPts val="600"/>
              </a:spcAft>
            </a:pPr>
            <a:r>
              <a:rPr lang="en-US" sz="1500" kern="1200" dirty="0"/>
              <a:t>A meta-analysis of 23 studies by Craig et al. (2020) found a small positive (</a:t>
            </a:r>
            <a:r>
              <a:rPr lang="en-US" sz="1500" i="1" kern="1200" dirty="0"/>
              <a:t>r</a:t>
            </a:r>
            <a:r>
              <a:rPr lang="en-US" sz="1500" kern="1200" dirty="0"/>
              <a:t> = .22) correlation between online and survey-based measures of metacognition</a:t>
            </a:r>
          </a:p>
          <a:p>
            <a:pPr marL="0" indent="0">
              <a:lnSpc>
                <a:spcPct val="90000"/>
              </a:lnSpc>
              <a:spcAft>
                <a:spcPts val="600"/>
              </a:spcAft>
              <a:buNone/>
            </a:pPr>
            <a:endParaRPr lang="en-US" sz="1500" kern="1200" dirty="0"/>
          </a:p>
          <a:p>
            <a:pPr>
              <a:lnSpc>
                <a:spcPct val="90000"/>
              </a:lnSpc>
              <a:spcAft>
                <a:spcPts val="600"/>
              </a:spcAft>
            </a:pPr>
            <a:r>
              <a:rPr lang="en-AU" sz="1500" dirty="0">
                <a:effectLst/>
              </a:rPr>
              <a:t>Many studies have shown no evidence of a correlation between survey-based measures and measures derived from metacognitive ratings (Craig et al., 2020; </a:t>
            </a:r>
            <a:r>
              <a:rPr lang="en-AU" sz="1500" dirty="0" err="1">
                <a:effectLst/>
              </a:rPr>
              <a:t>Dörrenbächer</a:t>
            </a:r>
            <a:r>
              <a:rPr lang="en-AU" sz="1500" dirty="0">
                <a:effectLst/>
              </a:rPr>
              <a:t>-Ulrich &amp; Perels, 2023; </a:t>
            </a:r>
            <a:r>
              <a:rPr lang="en-AU" sz="1500" dirty="0" err="1">
                <a:effectLst/>
              </a:rPr>
              <a:t>Händel</a:t>
            </a:r>
            <a:r>
              <a:rPr lang="en-AU" sz="1500" dirty="0">
                <a:effectLst/>
              </a:rPr>
              <a:t> &amp; </a:t>
            </a:r>
            <a:r>
              <a:rPr lang="en-AU" sz="1500" dirty="0" err="1">
                <a:effectLst/>
              </a:rPr>
              <a:t>Dresel</a:t>
            </a:r>
            <a:r>
              <a:rPr lang="en-AU" sz="1500" dirty="0">
                <a:effectLst/>
              </a:rPr>
              <a:t>, 2022; </a:t>
            </a:r>
            <a:r>
              <a:rPr lang="en-AU" sz="1500" dirty="0" err="1">
                <a:effectLst/>
              </a:rPr>
              <a:t>Saraç</a:t>
            </a:r>
            <a:r>
              <a:rPr lang="en-AU" sz="1500" dirty="0">
                <a:effectLst/>
              </a:rPr>
              <a:t> &amp; </a:t>
            </a:r>
            <a:r>
              <a:rPr lang="en-AU" sz="1500" dirty="0" err="1">
                <a:effectLst/>
              </a:rPr>
              <a:t>Karakelle</a:t>
            </a:r>
            <a:r>
              <a:rPr lang="en-AU" sz="1500" dirty="0">
                <a:effectLst/>
              </a:rPr>
              <a:t>, 2012; Schraw &amp; Dennison, 1994; </a:t>
            </a:r>
            <a:r>
              <a:rPr lang="en-AU" sz="1500" dirty="0" err="1">
                <a:effectLst/>
              </a:rPr>
              <a:t>Terneusen</a:t>
            </a:r>
            <a:r>
              <a:rPr lang="en-AU" sz="1500" dirty="0">
                <a:effectLst/>
              </a:rPr>
              <a:t> et al., 2024). </a:t>
            </a:r>
          </a:p>
          <a:p>
            <a:pPr>
              <a:lnSpc>
                <a:spcPct val="90000"/>
              </a:lnSpc>
              <a:spcAft>
                <a:spcPts val="600"/>
              </a:spcAft>
            </a:pPr>
            <a:endParaRPr lang="en-AU" sz="1500" dirty="0"/>
          </a:p>
          <a:p>
            <a:pPr>
              <a:lnSpc>
                <a:spcPct val="90000"/>
              </a:lnSpc>
              <a:spcAft>
                <a:spcPts val="600"/>
              </a:spcAft>
            </a:pPr>
            <a:r>
              <a:rPr lang="en-AU" sz="1500" dirty="0">
                <a:effectLst/>
              </a:rPr>
              <a:t>May depend on the subscales used and the components of metacognition assessed by the self-report questionnaire? (</a:t>
            </a:r>
            <a:r>
              <a:rPr lang="en-AU" sz="1500" dirty="0" err="1">
                <a:effectLst/>
              </a:rPr>
              <a:t>Händel</a:t>
            </a:r>
            <a:r>
              <a:rPr lang="en-AU" sz="1500" dirty="0">
                <a:effectLst/>
              </a:rPr>
              <a:t> &amp; </a:t>
            </a:r>
            <a:r>
              <a:rPr lang="en-AU" sz="1500" dirty="0" err="1">
                <a:effectLst/>
              </a:rPr>
              <a:t>Dresel</a:t>
            </a:r>
            <a:r>
              <a:rPr lang="en-AU" sz="1500" dirty="0">
                <a:effectLst/>
              </a:rPr>
              <a:t>, 2022). </a:t>
            </a:r>
          </a:p>
          <a:p>
            <a:pPr>
              <a:lnSpc>
                <a:spcPct val="90000"/>
              </a:lnSpc>
              <a:spcAft>
                <a:spcPts val="600"/>
              </a:spcAft>
            </a:pPr>
            <a:endParaRPr lang="en-AU" sz="1500" dirty="0"/>
          </a:p>
          <a:p>
            <a:pPr>
              <a:lnSpc>
                <a:spcPct val="90000"/>
              </a:lnSpc>
              <a:spcAft>
                <a:spcPts val="600"/>
              </a:spcAft>
            </a:pPr>
            <a:endParaRPr lang="en-US" sz="1500" dirty="0"/>
          </a:p>
        </p:txBody>
      </p:sp>
    </p:spTree>
    <p:extLst>
      <p:ext uri="{BB962C8B-B14F-4D97-AF65-F5344CB8AC3E}">
        <p14:creationId xmlns:p14="http://schemas.microsoft.com/office/powerpoint/2010/main" val="55563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D43D-391B-572C-7B25-10EFE4F8458E}"/>
              </a:ext>
            </a:extLst>
          </p:cNvPr>
          <p:cNvSpPr>
            <a:spLocks noGrp="1"/>
          </p:cNvSpPr>
          <p:nvPr>
            <p:ph type="title"/>
          </p:nvPr>
        </p:nvSpPr>
        <p:spPr>
          <a:xfrm>
            <a:off x="577850" y="736598"/>
            <a:ext cx="7988300" cy="369332"/>
          </a:xfrm>
        </p:spPr>
        <p:txBody>
          <a:bodyPr/>
          <a:lstStyle/>
          <a:p>
            <a:r>
              <a:rPr lang="en-US" dirty="0"/>
              <a:t>Survey Measures</a:t>
            </a:r>
          </a:p>
        </p:txBody>
      </p:sp>
      <p:sp>
        <p:nvSpPr>
          <p:cNvPr id="3" name="Text Placeholder 2">
            <a:extLst>
              <a:ext uri="{FF2B5EF4-FFF2-40B4-BE49-F238E27FC236}">
                <a16:creationId xmlns:a16="http://schemas.microsoft.com/office/drawing/2014/main" id="{91C8603F-70F5-D8F7-0468-01C337E4FB18}"/>
              </a:ext>
            </a:extLst>
          </p:cNvPr>
          <p:cNvSpPr>
            <a:spLocks noGrp="1"/>
          </p:cNvSpPr>
          <p:nvPr>
            <p:ph type="body" sz="quarter" idx="10"/>
          </p:nvPr>
        </p:nvSpPr>
        <p:spPr/>
        <p:txBody>
          <a:bodyPr/>
          <a:lstStyle/>
          <a:p>
            <a:pPr marL="0" indent="0">
              <a:buNone/>
            </a:pPr>
            <a:r>
              <a:rPr lang="en-US" sz="1800" kern="1200" dirty="0">
                <a:effectLst/>
                <a:latin typeface="Times New Roman" panose="02020603050405020304" pitchFamily="18" charset="0"/>
                <a:ea typeface="SimSun" panose="02010600030101010101" pitchFamily="2" charset="-122"/>
              </a:rPr>
              <a:t>Existing scales have a mixture of different metacognitive processes </a:t>
            </a:r>
          </a:p>
          <a:p>
            <a:pPr marL="0" indent="0">
              <a:buNone/>
            </a:pPr>
            <a:r>
              <a:rPr lang="en-US" sz="1800" kern="1200" dirty="0">
                <a:effectLst/>
                <a:latin typeface="Times New Roman" panose="02020603050405020304" pitchFamily="18" charset="0"/>
                <a:ea typeface="SimSun" panose="02010600030101010101" pitchFamily="2" charset="-122"/>
              </a:rPr>
              <a:t>-&gt; may be distorting our understanding of the relationship between self-report and online measures of metacognition (</a:t>
            </a:r>
            <a:r>
              <a:rPr lang="en-US" sz="1800" kern="1200" dirty="0" err="1">
                <a:effectLst/>
                <a:latin typeface="Times New Roman" panose="02020603050405020304" pitchFamily="18" charset="0"/>
                <a:ea typeface="SimSun" panose="02010600030101010101" pitchFamily="2" charset="-122"/>
              </a:rPr>
              <a:t>Terneusen</a:t>
            </a:r>
            <a:r>
              <a:rPr lang="en-US" sz="1800" kern="1200" dirty="0">
                <a:effectLst/>
                <a:latin typeface="Times New Roman" panose="02020603050405020304" pitchFamily="18" charset="0"/>
                <a:ea typeface="SimSun" panose="02010600030101010101" pitchFamily="2" charset="-122"/>
              </a:rPr>
              <a:t> et al., 2024)</a:t>
            </a:r>
          </a:p>
          <a:p>
            <a:endParaRPr lang="en-US" kern="1200" dirty="0">
              <a:latin typeface="Times New Roman" panose="02020603050405020304" pitchFamily="18" charset="0"/>
              <a:ea typeface="SimSun" panose="02010600030101010101" pitchFamily="2" charset="-122"/>
            </a:endParaRPr>
          </a:p>
          <a:p>
            <a:pPr marL="0" indent="0">
              <a:buNone/>
            </a:pPr>
            <a:r>
              <a:rPr lang="en-US" kern="1200" dirty="0">
                <a:latin typeface="Times New Roman" panose="02020603050405020304" pitchFamily="18" charset="0"/>
                <a:ea typeface="SimSun" panose="02010600030101010101" pitchFamily="2" charset="-122"/>
              </a:rPr>
              <a:t>E.g. </a:t>
            </a:r>
            <a:r>
              <a:rPr lang="en-US" sz="1800" i="1" kern="1200" dirty="0">
                <a:effectLst/>
                <a:latin typeface="Times New Roman" panose="02020603050405020304" pitchFamily="18" charset="0"/>
                <a:ea typeface="SimSun" panose="02010600030101010101" pitchFamily="2" charset="-122"/>
              </a:rPr>
              <a:t>Metacognitive Awareness Inventory</a:t>
            </a:r>
            <a:r>
              <a:rPr lang="en-US" sz="1800" kern="1200" dirty="0">
                <a:effectLst/>
                <a:latin typeface="Times New Roman" panose="02020603050405020304" pitchFamily="18" charset="0"/>
                <a:ea typeface="SimSun" panose="02010600030101010101" pitchFamily="2" charset="-122"/>
              </a:rPr>
              <a:t> (Schraw &amp; Dennison, 1994) asks respondents questions about their learning strategies and ability to </a:t>
            </a:r>
            <a:r>
              <a:rPr lang="en-US" sz="1800" kern="1200" dirty="0" err="1">
                <a:effectLst/>
                <a:latin typeface="Times New Roman" panose="02020603050405020304" pitchFamily="18" charset="0"/>
                <a:ea typeface="SimSun" panose="02010600030101010101" pitchFamily="2" charset="-122"/>
              </a:rPr>
              <a:t>organise</a:t>
            </a:r>
            <a:r>
              <a:rPr lang="en-US" sz="1800" kern="1200" dirty="0">
                <a:effectLst/>
                <a:latin typeface="Times New Roman" panose="02020603050405020304" pitchFamily="18" charset="0"/>
                <a:ea typeface="SimSun" panose="02010600030101010101" pitchFamily="2" charset="-122"/>
              </a:rPr>
              <a:t> information. </a:t>
            </a:r>
            <a:endParaRPr lang="en-US" dirty="0"/>
          </a:p>
        </p:txBody>
      </p:sp>
    </p:spTree>
    <p:extLst>
      <p:ext uri="{BB962C8B-B14F-4D97-AF65-F5344CB8AC3E}">
        <p14:creationId xmlns:p14="http://schemas.microsoft.com/office/powerpoint/2010/main" val="288044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A4643-81F0-834A-C3AD-1F42547AA083}"/>
              </a:ext>
            </a:extLst>
          </p:cNvPr>
          <p:cNvSpPr>
            <a:spLocks noGrp="1"/>
          </p:cNvSpPr>
          <p:nvPr>
            <p:ph type="body" sz="quarter" idx="10"/>
          </p:nvPr>
        </p:nvSpPr>
        <p:spPr>
          <a:xfrm>
            <a:off x="1229519" y="5143500"/>
            <a:ext cx="6684962" cy="2755900"/>
          </a:xfrm>
        </p:spPr>
        <p:txBody>
          <a:bodyPr wrap="square">
            <a:normAutofit/>
          </a:bodyPr>
          <a:lstStyle/>
          <a:p>
            <a:pPr>
              <a:lnSpc>
                <a:spcPct val="90000"/>
              </a:lnSpc>
              <a:spcAft>
                <a:spcPts val="600"/>
              </a:spcAft>
            </a:pPr>
            <a:r>
              <a:rPr lang="en-US" sz="1500" kern="1200" dirty="0"/>
              <a:t>Katyal and Fleming (2024, p. 224) argue that survey-based measures of metacognitive capacities “are on shaky ground, precisely because self-report questionnaires presuppose the metacognitive awareness of mental function that they seek to measure”.</a:t>
            </a:r>
            <a:r>
              <a:rPr lang="en-AU" sz="1500" dirty="0">
                <a:effectLst/>
              </a:rPr>
              <a:t> </a:t>
            </a:r>
          </a:p>
          <a:p>
            <a:pPr>
              <a:lnSpc>
                <a:spcPct val="90000"/>
              </a:lnSpc>
              <a:spcAft>
                <a:spcPts val="600"/>
              </a:spcAft>
            </a:pPr>
            <a:endParaRPr lang="en-AU" sz="1500" dirty="0"/>
          </a:p>
          <a:p>
            <a:pPr>
              <a:lnSpc>
                <a:spcPct val="90000"/>
              </a:lnSpc>
              <a:spcAft>
                <a:spcPts val="600"/>
              </a:spcAft>
            </a:pPr>
            <a:r>
              <a:rPr lang="en-US" sz="1500" kern="1200" dirty="0"/>
              <a:t>For example, items on the metacognitions questionnaire (MCQ; Wells &amp; Cartwright-Hatton, 2004) ask participants to rate their agreement with items like “I am constantly aware of my thinking” and “I monitor my thoughts”. To be able to accurately rate one’s agreement with such items, one must possess the quality being assessed (metacognitive ability) which is inherently problematic. </a:t>
            </a:r>
            <a:endParaRPr lang="en-US" sz="1500" dirty="0"/>
          </a:p>
        </p:txBody>
      </p:sp>
      <p:sp>
        <p:nvSpPr>
          <p:cNvPr id="4" name="TextBox 3">
            <a:extLst>
              <a:ext uri="{FF2B5EF4-FFF2-40B4-BE49-F238E27FC236}">
                <a16:creationId xmlns:a16="http://schemas.microsoft.com/office/drawing/2014/main" id="{EB9B67D1-8E20-0910-1E9A-8CDD42FEA5A7}"/>
              </a:ext>
            </a:extLst>
          </p:cNvPr>
          <p:cNvSpPr txBox="1"/>
          <p:nvPr/>
        </p:nvSpPr>
        <p:spPr>
          <a:xfrm>
            <a:off x="381001" y="1733550"/>
            <a:ext cx="8185150" cy="1477328"/>
          </a:xfrm>
          <a:prstGeom prst="rect">
            <a:avLst/>
          </a:prstGeom>
          <a:noFill/>
        </p:spPr>
        <p:txBody>
          <a:bodyPr wrap="square" rtlCol="0">
            <a:spAutoFit/>
          </a:bodyPr>
          <a:lstStyle/>
          <a:p>
            <a:r>
              <a:rPr lang="en-US" sz="1800" kern="1200" dirty="0"/>
              <a:t>“Are on shaky ground, precisely because self-report questionnaires presuppose the metacognitive awareness of mental function that they seek to measure” </a:t>
            </a:r>
          </a:p>
          <a:p>
            <a:endParaRPr lang="en-US" kern="1200" dirty="0"/>
          </a:p>
          <a:p>
            <a:r>
              <a:rPr lang="en-US" sz="1800" kern="1200" dirty="0"/>
              <a:t>- Katyal and Fleming (2024, p. 224) </a:t>
            </a:r>
            <a:endParaRPr lang="en-US" dirty="0"/>
          </a:p>
        </p:txBody>
      </p:sp>
    </p:spTree>
    <p:extLst>
      <p:ext uri="{BB962C8B-B14F-4D97-AF65-F5344CB8AC3E}">
        <p14:creationId xmlns:p14="http://schemas.microsoft.com/office/powerpoint/2010/main" val="44751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997F454F-D3E3-0B62-F0B1-1496F90BE7E4}"/>
              </a:ext>
            </a:extLst>
          </p:cNvPr>
          <p:cNvGraphicFramePr/>
          <p:nvPr>
            <p:extLst>
              <p:ext uri="{D42A27DB-BD31-4B8C-83A1-F6EECF244321}">
                <p14:modId xmlns:p14="http://schemas.microsoft.com/office/powerpoint/2010/main" val="2820497191"/>
              </p:ext>
            </p:extLst>
          </p:nvPr>
        </p:nvGraphicFramePr>
        <p:xfrm>
          <a:off x="1892300" y="1803398"/>
          <a:ext cx="6673850" cy="2762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089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DA5A-1670-2703-D603-97064826A287}"/>
              </a:ext>
            </a:extLst>
          </p:cNvPr>
          <p:cNvSpPr>
            <a:spLocks noGrp="1"/>
          </p:cNvSpPr>
          <p:nvPr>
            <p:ph type="title"/>
          </p:nvPr>
        </p:nvSpPr>
        <p:spPr>
          <a:xfrm>
            <a:off x="577850" y="736598"/>
            <a:ext cx="5670550" cy="738664"/>
          </a:xfrm>
        </p:spPr>
        <p:txBody>
          <a:bodyPr wrap="square">
            <a:normAutofit/>
          </a:bodyPr>
          <a:lstStyle/>
          <a:p>
            <a:r>
              <a:rPr lang="en-US" dirty="0"/>
              <a:t>Research Question</a:t>
            </a:r>
          </a:p>
        </p:txBody>
      </p:sp>
      <p:sp>
        <p:nvSpPr>
          <p:cNvPr id="3" name="Content Placeholder 2">
            <a:extLst>
              <a:ext uri="{FF2B5EF4-FFF2-40B4-BE49-F238E27FC236}">
                <a16:creationId xmlns:a16="http://schemas.microsoft.com/office/drawing/2014/main" id="{EDB16C6B-C9A9-5B78-4CCE-DF9A6A565826}"/>
              </a:ext>
            </a:extLst>
          </p:cNvPr>
          <p:cNvSpPr>
            <a:spLocks noGrp="1"/>
          </p:cNvSpPr>
          <p:nvPr>
            <p:ph type="body" idx="1"/>
          </p:nvPr>
        </p:nvSpPr>
        <p:spPr>
          <a:xfrm>
            <a:off x="1892300" y="1803399"/>
            <a:ext cx="4356100" cy="2781300"/>
          </a:xfrm>
        </p:spPr>
        <p:txBody>
          <a:bodyPr wrap="square">
            <a:normAutofit/>
          </a:bodyPr>
          <a:lstStyle/>
          <a:p>
            <a:pPr>
              <a:spcAft>
                <a:spcPts val="600"/>
              </a:spcAft>
            </a:pPr>
            <a:endParaRPr lang="en-US" dirty="0"/>
          </a:p>
          <a:p>
            <a:pPr marL="0" indent="0">
              <a:spcAft>
                <a:spcPts val="600"/>
              </a:spcAft>
              <a:buNone/>
            </a:pPr>
            <a:r>
              <a:rPr lang="en-US" dirty="0"/>
              <a:t>Do self-report questionnaires accurately reflect metacognitive monitoring abilities?</a:t>
            </a:r>
          </a:p>
        </p:txBody>
      </p:sp>
      <p:sp>
        <p:nvSpPr>
          <p:cNvPr id="8" name="Picture Placeholder 3">
            <a:extLst>
              <a:ext uri="{FF2B5EF4-FFF2-40B4-BE49-F238E27FC236}">
                <a16:creationId xmlns:a16="http://schemas.microsoft.com/office/drawing/2014/main" id="{2569CA68-DC38-6A34-CE58-B6C9186EDEAF}"/>
              </a:ext>
            </a:extLst>
          </p:cNvPr>
          <p:cNvSpPr>
            <a:spLocks noGrp="1"/>
          </p:cNvSpPr>
          <p:nvPr>
            <p:ph type="pic" sz="quarter" idx="10"/>
          </p:nvPr>
        </p:nvSpPr>
        <p:spPr>
          <a:xfrm>
            <a:off x="6495810" y="0"/>
            <a:ext cx="2648190" cy="5143500"/>
          </a:xfrm>
        </p:spPr>
        <p:txBody>
          <a:bodyPr/>
          <a:lstStyle/>
          <a:p>
            <a:endParaRPr lang="en-US"/>
          </a:p>
        </p:txBody>
      </p:sp>
    </p:spTree>
    <p:extLst>
      <p:ext uri="{BB962C8B-B14F-4D97-AF65-F5344CB8AC3E}">
        <p14:creationId xmlns:p14="http://schemas.microsoft.com/office/powerpoint/2010/main" val="101329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2AC1-B381-2D84-0D3E-67915E775574}"/>
              </a:ext>
            </a:extLst>
          </p:cNvPr>
          <p:cNvSpPr>
            <a:spLocks noGrp="1"/>
          </p:cNvSpPr>
          <p:nvPr>
            <p:ph type="title"/>
          </p:nvPr>
        </p:nvSpPr>
        <p:spPr>
          <a:xfrm>
            <a:off x="577850" y="736598"/>
            <a:ext cx="7988300" cy="738664"/>
          </a:xfrm>
        </p:spPr>
        <p:txBody>
          <a:bodyPr wrap="square">
            <a:normAutofit/>
          </a:bodyPr>
          <a:lstStyle/>
          <a:p>
            <a:r>
              <a:rPr lang="en-US" dirty="0"/>
              <a:t>Study 1: Developing a New Metacognitive Monitoring Scale</a:t>
            </a:r>
          </a:p>
        </p:txBody>
      </p:sp>
      <p:sp>
        <p:nvSpPr>
          <p:cNvPr id="3" name="Content Placeholder 2">
            <a:extLst>
              <a:ext uri="{FF2B5EF4-FFF2-40B4-BE49-F238E27FC236}">
                <a16:creationId xmlns:a16="http://schemas.microsoft.com/office/drawing/2014/main" id="{4C011EC9-02F9-91C8-9BFC-1105E1CC3E82}"/>
              </a:ext>
            </a:extLst>
          </p:cNvPr>
          <p:cNvSpPr>
            <a:spLocks noGrp="1"/>
          </p:cNvSpPr>
          <p:nvPr>
            <p:ph type="body" sz="quarter" idx="10"/>
          </p:nvPr>
        </p:nvSpPr>
        <p:spPr>
          <a:xfrm>
            <a:off x="1881188" y="1809750"/>
            <a:ext cx="6684962" cy="2755900"/>
          </a:xfrm>
        </p:spPr>
        <p:txBody>
          <a:bodyPr wrap="square">
            <a:normAutofit/>
          </a:bodyPr>
          <a:lstStyle/>
          <a:p>
            <a:pPr marL="0" indent="0">
              <a:spcAft>
                <a:spcPts val="600"/>
              </a:spcAft>
              <a:buNone/>
            </a:pPr>
            <a:r>
              <a:rPr lang="en-US" dirty="0"/>
              <a:t>N = 300; Prolific</a:t>
            </a:r>
          </a:p>
          <a:p>
            <a:pPr marL="0" indent="0">
              <a:spcAft>
                <a:spcPts val="600"/>
              </a:spcAft>
              <a:buNone/>
            </a:pPr>
            <a:r>
              <a:rPr lang="en-US" kern="1200" dirty="0">
                <a:effectLst/>
              </a:rPr>
              <a:t>64 items were included in the original item pool</a:t>
            </a:r>
          </a:p>
          <a:p>
            <a:pPr marL="0" indent="0">
              <a:spcAft>
                <a:spcPts val="600"/>
              </a:spcAft>
              <a:buNone/>
            </a:pPr>
            <a:endParaRPr lang="en-US" dirty="0"/>
          </a:p>
          <a:p>
            <a:pPr>
              <a:spcAft>
                <a:spcPts val="600"/>
              </a:spcAft>
            </a:pPr>
            <a:r>
              <a:rPr lang="en-US" dirty="0"/>
              <a:t>Created an 8-item questionnaire</a:t>
            </a:r>
          </a:p>
          <a:p>
            <a:pPr>
              <a:spcAft>
                <a:spcPts val="600"/>
              </a:spcAft>
            </a:pPr>
            <a:r>
              <a:rPr lang="en-US" dirty="0"/>
              <a:t>Two subscales:</a:t>
            </a:r>
          </a:p>
          <a:p>
            <a:pPr>
              <a:spcAft>
                <a:spcPts val="600"/>
              </a:spcAft>
            </a:pPr>
            <a:r>
              <a:rPr lang="en-US" dirty="0"/>
              <a:t>  1. Online Monitoring</a:t>
            </a:r>
          </a:p>
          <a:p>
            <a:pPr>
              <a:spcAft>
                <a:spcPts val="600"/>
              </a:spcAft>
            </a:pPr>
            <a:r>
              <a:rPr lang="en-US" dirty="0"/>
              <a:t>  2. Metacognitive Awareness</a:t>
            </a:r>
          </a:p>
        </p:txBody>
      </p:sp>
    </p:spTree>
    <p:extLst>
      <p:ext uri="{BB962C8B-B14F-4D97-AF65-F5344CB8AC3E}">
        <p14:creationId xmlns:p14="http://schemas.microsoft.com/office/powerpoint/2010/main" val="3400630684"/>
      </p:ext>
    </p:extLst>
  </p:cSld>
  <p:clrMapOvr>
    <a:masterClrMapping/>
  </p:clrMapOvr>
</p:sld>
</file>

<file path=ppt/theme/theme1.xml><?xml version="1.0" encoding="utf-8"?>
<a:theme xmlns:a="http://schemas.openxmlformats.org/drawingml/2006/main" name="Title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cknowledgement of Country">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apter break">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raphic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ontent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2b3e37e-8171-485d-b10b-38dae7ed14a8}" enabled="0" method="" siteId="{82b3e37e-8171-485d-b10b-38dae7ed14a8}" removed="1"/>
</clbl:labelList>
</file>

<file path=docProps/app.xml><?xml version="1.0" encoding="utf-8"?>
<Properties xmlns="http://schemas.openxmlformats.org/officeDocument/2006/extended-properties" xmlns:vt="http://schemas.openxmlformats.org/officeDocument/2006/docPropsVTypes">
  <Template/>
  <TotalTime>7706</TotalTime>
  <Words>1724</Words>
  <Application>Microsoft Macintosh PowerPoint</Application>
  <PresentationFormat>On-screen Show (16:9)</PresentationFormat>
  <Paragraphs>327</Paragraphs>
  <Slides>24</Slides>
  <Notes>7</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24</vt:i4>
      </vt:variant>
    </vt:vector>
  </HeadingPairs>
  <TitlesOfParts>
    <vt:vector size="35" baseType="lpstr">
      <vt:lpstr>Aptos</vt:lpstr>
      <vt:lpstr>Arial</vt:lpstr>
      <vt:lpstr>Calibri</vt:lpstr>
      <vt:lpstr>System Font Regular</vt:lpstr>
      <vt:lpstr>Times</vt:lpstr>
      <vt:lpstr>Times New Roman</vt:lpstr>
      <vt:lpstr>Title slides</vt:lpstr>
      <vt:lpstr>Acknowledgement of Country</vt:lpstr>
      <vt:lpstr>Chapter break</vt:lpstr>
      <vt:lpstr>Graphic slides</vt:lpstr>
      <vt:lpstr>Content slides</vt:lpstr>
      <vt:lpstr>Self-reports of Metacognitive Monitoring are Often False </vt:lpstr>
      <vt:lpstr>What is Metacognition?</vt:lpstr>
      <vt:lpstr>Existing Methods of Measuring Metacognition</vt:lpstr>
      <vt:lpstr>Relationship Between Measures</vt:lpstr>
      <vt:lpstr>Survey Measures</vt:lpstr>
      <vt:lpstr>PowerPoint Presentation</vt:lpstr>
      <vt:lpstr>PowerPoint Presentation</vt:lpstr>
      <vt:lpstr>Research Question</vt:lpstr>
      <vt:lpstr>Study 1: Developing a New Metacognitive Monitoring Scale</vt:lpstr>
      <vt:lpstr>PowerPoint Presentation</vt:lpstr>
      <vt:lpstr>Scale Development</vt:lpstr>
      <vt:lpstr>Comparing Self-Reports with Performance</vt:lpstr>
      <vt:lpstr>PowerPoint Presentation</vt:lpstr>
      <vt:lpstr>Online Measures of Metacognition</vt:lpstr>
      <vt:lpstr>PowerPoint Presentation</vt:lpstr>
      <vt:lpstr>PowerPoint Presentation</vt:lpstr>
      <vt:lpstr>PowerPoint Presentation</vt:lpstr>
      <vt:lpstr>PowerPoint Presentation</vt:lpstr>
      <vt:lpstr>Results</vt:lpstr>
      <vt:lpstr>Discussion</vt:lpstr>
      <vt:lpstr>Discussion</vt:lpstr>
      <vt:lpstr>Limitations</vt:lpstr>
      <vt:lpstr>Implications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guide to using our University PowerPoint template</dc:title>
  <cp:lastModifiedBy>Kit Double</cp:lastModifiedBy>
  <cp:revision>115</cp:revision>
  <dcterms:created xsi:type="dcterms:W3CDTF">2022-10-08T02:11:21Z</dcterms:created>
  <dcterms:modified xsi:type="dcterms:W3CDTF">2024-12-05T20:43:15Z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Creator">
    <vt:lpwstr>Adobe InDesign 17.0 (Macintosh)</vt:lpwstr>
  </property>
  <property fmtid="{D5CDD505-2E9C-101B-9397-08002B2CF9AE}" pid="4" name="LastSaved">
    <vt:filetime>2022-10-08T00:00:00Z</vt:filetime>
  </property>
  <property fmtid="{D5CDD505-2E9C-101B-9397-08002B2CF9AE}" pid="5" name="Producer">
    <vt:lpwstr>Adobe PDF Library 16.0.3</vt:lpwstr>
  </property>
</Properties>
</file>