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31" r:id="rId1"/>
    <p:sldMasterId id="2147483732" r:id="rId2"/>
  </p:sldMasterIdLst>
  <p:notesMasterIdLst>
    <p:notesMasterId r:id="rId25"/>
  </p:notesMasterIdLst>
  <p:sldIdLst>
    <p:sldId id="256" r:id="rId3"/>
    <p:sldId id="785" r:id="rId4"/>
    <p:sldId id="805" r:id="rId5"/>
    <p:sldId id="786" r:id="rId6"/>
    <p:sldId id="787" r:id="rId7"/>
    <p:sldId id="788" r:id="rId8"/>
    <p:sldId id="789" r:id="rId9"/>
    <p:sldId id="790" r:id="rId10"/>
    <p:sldId id="791" r:id="rId11"/>
    <p:sldId id="793" r:id="rId12"/>
    <p:sldId id="794" r:id="rId13"/>
    <p:sldId id="795" r:id="rId14"/>
    <p:sldId id="796" r:id="rId15"/>
    <p:sldId id="798" r:id="rId16"/>
    <p:sldId id="799" r:id="rId17"/>
    <p:sldId id="800" r:id="rId18"/>
    <p:sldId id="801" r:id="rId19"/>
    <p:sldId id="802" r:id="rId20"/>
    <p:sldId id="797" r:id="rId21"/>
    <p:sldId id="803" r:id="rId22"/>
    <p:sldId id="804" r:id="rId23"/>
    <p:sldId id="783" r:id="rId24"/>
  </p:sldIdLst>
  <p:sldSz cx="9906000" cy="6858000" type="A4"/>
  <p:notesSz cx="7010400" cy="92964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orient="horz" pos="864" userDrawn="1">
          <p15:clr>
            <a:srgbClr val="A4A3A4"/>
          </p15:clr>
        </p15:guide>
        <p15:guide id="8" pos="5928" userDrawn="1">
          <p15:clr>
            <a:srgbClr val="A4A3A4"/>
          </p15:clr>
        </p15:guide>
        <p15:guide id="1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7E0000"/>
    <a:srgbClr val="FF99CC"/>
    <a:srgbClr val="588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9" autoAdjust="0"/>
    <p:restoredTop sz="88286" autoAdjust="0"/>
  </p:normalViewPr>
  <p:slideViewPr>
    <p:cSldViewPr showGuides="1">
      <p:cViewPr varScale="1">
        <p:scale>
          <a:sx n="100" d="100"/>
          <a:sy n="100" d="100"/>
        </p:scale>
        <p:origin x="276" y="96"/>
      </p:cViewPr>
      <p:guideLst>
        <p:guide orient="horz" pos="3888"/>
        <p:guide orient="horz" pos="864"/>
        <p:guide pos="5928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04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6913"/>
            <a:ext cx="50355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latinLnBrk="1" hangingPunct="1">
              <a:defRPr kumimoji="1" sz="12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latinLnBrk="1" hangingPunct="1">
              <a:defRPr kumimoji="1" sz="12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C71B7DF2-477D-40A1-BDF8-5BC14DD08C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ED43F8F-E886-4941-BE05-EA15501EA9FB}" type="slidenum">
              <a:rPr lang="en-US" altLang="ko-KR" smtClean="0">
                <a:latin typeface="굴림" panose="020B0600000101010101" pitchFamily="50" charset="-127"/>
              </a:rPr>
              <a:pPr/>
              <a:t>0</a:t>
            </a:fld>
            <a:endParaRPr lang="en-US" altLang="ko-KR">
              <a:latin typeface="굴림" panose="020B0600000101010101" pitchFamily="50" charset="-127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431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30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348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19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812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12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1299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13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689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2926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600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19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9360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20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894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2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4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3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030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4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51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5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316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6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481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7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715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87425" y="696913"/>
            <a:ext cx="5035550" cy="3486150"/>
          </a:xfrm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6E6D5ACB-6B7C-4B01-A98E-A18A1B4461DD}" type="slidenum">
              <a:rPr lang="en-US" altLang="ko-KR" smtClean="0">
                <a:latin typeface="굴림" panose="020B0600000101010101" pitchFamily="50" charset="-127"/>
              </a:rPr>
              <a:pPr/>
              <a:t>8</a:t>
            </a:fld>
            <a:endParaRPr lang="en-US" altLang="ko-KR">
              <a:latin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0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3C406-A407-4A0E-8BFE-F735DFE613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35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AFFA-CF0A-4485-B01A-DC7D69A65A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0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1DA5B-4D63-44B0-A83D-F3C3FF04D0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962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70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4978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715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22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2264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713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920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10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kumoh.ac.kr/upload/board.138/a659ed95-e003-41f7-9c20-92a231f85046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50" y="6210300"/>
            <a:ext cx="281701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2pPr>
            <a:lvl3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3pPr>
            <a:lvl4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4pPr>
            <a:lvl5pPr>
              <a:defRPr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85D841-3058-4BFE-8F4A-3303B3707F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539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4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6313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350839"/>
            <a:ext cx="2228850" cy="5775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350839"/>
            <a:ext cx="6521450" cy="5775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60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1C04C-B764-40BC-82DD-C240ED19A0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87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143001"/>
            <a:ext cx="437515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3030C-8AB0-4890-9395-0E1C82377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67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3CDCB-4B2B-493E-B3DA-A1A212A8BC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862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9FBA3-0E30-4895-8988-B760EB4546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984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B135A-96CB-4CEB-904A-B5EABDFAC7D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589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E56C-F2DE-41E6-B36F-79E804985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925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DCB3B-02C4-41CC-BABC-D4A046C71E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6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ChangeArrowheads="1"/>
          </p:cNvSpPr>
          <p:nvPr/>
        </p:nvSpPr>
        <p:spPr bwMode="auto">
          <a:xfrm>
            <a:off x="0" y="0"/>
            <a:ext cx="9906000" cy="1066800"/>
          </a:xfrm>
          <a:prstGeom prst="rect">
            <a:avLst/>
          </a:prstGeom>
          <a:solidFill>
            <a:srgbClr val="DBDBD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kumimoji="1" lang="ko-KR" altLang="en-US" b="1">
              <a:latin typeface="굴림" panose="020B0600000101010101" pitchFamily="50" charset="-127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1" sz="1400" b="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400">
                <a:latin typeface="굴림" panose="020B0600000101010101" pitchFamily="50" charset="-127"/>
              </a:defRPr>
            </a:lvl1pPr>
          </a:lstStyle>
          <a:p>
            <a:pPr>
              <a:defRPr/>
            </a:pPr>
            <a:fld id="{7B7EBAF7-92B8-4B12-9C5C-19C51D79A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31" name="Line 16"/>
          <p:cNvSpPr>
            <a:spLocks noChangeShapeType="1"/>
          </p:cNvSpPr>
          <p:nvPr/>
        </p:nvSpPr>
        <p:spPr bwMode="auto">
          <a:xfrm flipV="1">
            <a:off x="0" y="1050926"/>
            <a:ext cx="9906000" cy="15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9" r:id="rId1"/>
    <p:sldLayoutId id="2147484260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3001"/>
            <a:ext cx="89154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350838"/>
            <a:ext cx="8915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Calibri" pitchFamily="34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2"/>
          <p:cNvSpPr txBox="1">
            <a:spLocks noChangeArrowheads="1"/>
          </p:cNvSpPr>
          <p:nvPr/>
        </p:nvSpPr>
        <p:spPr bwMode="auto">
          <a:xfrm>
            <a:off x="914400" y="886850"/>
            <a:ext cx="753052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FrontEnd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 &amp; </a:t>
            </a:r>
            <a:r>
              <a:rPr lang="en-US" altLang="ko-KR" sz="4800" b="1" dirty="0" err="1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BackEnd</a:t>
            </a:r>
            <a:r>
              <a:rPr lang="en-US" altLang="ko-KR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4800" b="1" dirty="0">
                <a:latin typeface="경기천년제목 Bold" panose="02020803020101020101" pitchFamily="18" charset="-127"/>
                <a:ea typeface="경기천년제목 Bold" panose="02020803020101020101" pitchFamily="18" charset="-127"/>
                <a:cs typeface="Times New Roman" panose="02020603050405020304" pitchFamily="18" charset="0"/>
              </a:rPr>
              <a:t>개발</a:t>
            </a:r>
          </a:p>
        </p:txBody>
      </p:sp>
      <p:sp>
        <p:nvSpPr>
          <p:cNvPr id="5123" name="Text Box 17"/>
          <p:cNvSpPr txBox="1">
            <a:spLocks noChangeArrowheads="1"/>
          </p:cNvSpPr>
          <p:nvPr/>
        </p:nvSpPr>
        <p:spPr bwMode="auto">
          <a:xfrm>
            <a:off x="1828800" y="3886200"/>
            <a:ext cx="7010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국립금오공과대학교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응용수학과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교수</a:t>
            </a:r>
            <a:r>
              <a:rPr lang="en-US" altLang="ko-KR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/</a:t>
            </a:r>
            <a:r>
              <a:rPr lang="ko-KR" altLang="en-US" sz="16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공학박사 </a:t>
            </a:r>
            <a:r>
              <a:rPr lang="ko-KR" altLang="en-US" sz="2000" b="1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신 승 혁</a:t>
            </a:r>
            <a:endParaRPr lang="en-US" altLang="ko-KR" sz="2000" b="1">
              <a:latin typeface="경기천년제목 Light" panose="02020403020101020101" pitchFamily="18" charset="-127"/>
              <a:ea typeface="경기천년제목 Light" panose="02020403020101020101" pitchFamily="18" charset="-127"/>
              <a:cs typeface="Courier New" panose="02070309020205020404" pitchFamily="49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D509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054-478-7810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010-4156-0094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Courier New" panose="02070309020205020404" pitchFamily="49" charset="0"/>
              </a:rPr>
              <a:t>shinbaad@kumoh.ac.kr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97" y="4216999"/>
            <a:ext cx="1338652" cy="13386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장점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SIMPLE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상의 문서를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에서 출력하기 위한 가장 적합한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단점 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빈번한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제어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- Traffic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유발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 공유 문제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연결 보안성 문제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단점을 극복하기 위한 수많은 노력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 ActiveX</a:t>
            </a:r>
          </a:p>
        </p:txBody>
      </p:sp>
    </p:spTree>
    <p:extLst>
      <p:ext uri="{BB962C8B-B14F-4D97-AF65-F5344CB8AC3E}">
        <p14:creationId xmlns:p14="http://schemas.microsoft.com/office/powerpoint/2010/main" val="250880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829746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빈번한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제어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약간의 데이터 변경으로 화면 갱신을 위하여 전체 페이지를 지속적으로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download</a:t>
            </a:r>
          </a:p>
          <a:p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화면 </a:t>
            </a:r>
            <a:r>
              <a:rPr lang="en-US" altLang="ko-KR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Flickering </a:t>
            </a:r>
            <a:r>
              <a:rPr lang="ko-KR" altLang="en-US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현상 발생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F07BA-0788-4541-95C6-F584AD42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4" y="3082925"/>
            <a:ext cx="4408312" cy="247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51A7E8-1557-4A09-BD56-49FBA032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388" y="3082924"/>
            <a:ext cx="4408312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828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</a:t>
            </a:r>
            <a:r>
              <a:rPr lang="ko-KR" altLang="en-US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 공유 문제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C52BE-40A5-4C6B-AA2B-B3F93F94308D}"/>
              </a:ext>
            </a:extLst>
          </p:cNvPr>
          <p:cNvSpPr txBox="1"/>
          <p:nvPr/>
        </p:nvSpPr>
        <p:spPr>
          <a:xfrm>
            <a:off x="2501442" y="2369104"/>
            <a:ext cx="4890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CGI (Common Gateway Interface)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07459" y="3009591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Client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간 데이터를 주고 받는 방식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8CA55-3135-4C2F-A24D-72548302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8034"/>
            <a:ext cx="8229600" cy="2285566"/>
          </a:xfrm>
          <a:prstGeom prst="rect">
            <a:avLst/>
          </a:prstGeom>
        </p:spPr>
      </p:pic>
      <p:sp>
        <p:nvSpPr>
          <p:cNvPr id="4" name="폭발: 8pt 3">
            <a:extLst>
              <a:ext uri="{FF2B5EF4-FFF2-40B4-BE49-F238E27FC236}">
                <a16:creationId xmlns:a16="http://schemas.microsoft.com/office/drawing/2014/main" id="{3BF041A8-AF5F-4509-9847-72831DB47CDD}"/>
              </a:ext>
            </a:extLst>
          </p:cNvPr>
          <p:cNvSpPr/>
          <p:nvPr/>
        </p:nvSpPr>
        <p:spPr bwMode="auto">
          <a:xfrm>
            <a:off x="2501442" y="3786911"/>
            <a:ext cx="1707114" cy="1707114"/>
          </a:xfrm>
          <a:prstGeom prst="irregularSeal1">
            <a:avLst/>
          </a:prstGeom>
          <a:solidFill>
            <a:srgbClr val="C00000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굴림" pitchFamily="50" charset="-127"/>
              </a:rPr>
              <a:t>보안문제</a:t>
            </a:r>
          </a:p>
        </p:txBody>
      </p:sp>
    </p:spTree>
    <p:extLst>
      <p:ext uri="{BB962C8B-B14F-4D97-AF65-F5344CB8AC3E}">
        <p14:creationId xmlns:p14="http://schemas.microsoft.com/office/powerpoint/2010/main" val="285650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 과정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1454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Active X 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22860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컴퓨터에 원하지 않는 프로그램을 설치 하도록 유도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웹이 아닌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Stand-alone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형태의 프로그램 설치 및 기동을 위한 방법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2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ko-KR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175149-44F5-4B42-A8AD-B2E1126A7A94}"/>
              </a:ext>
            </a:extLst>
          </p:cNvPr>
          <p:cNvSpPr/>
          <p:nvPr/>
        </p:nvSpPr>
        <p:spPr>
          <a:xfrm>
            <a:off x="526509" y="1694879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소스코드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58EF0-80C2-4F5B-B0F0-EB3EADAE9DC2}"/>
              </a:ext>
            </a:extLst>
          </p:cNvPr>
          <p:cNvSpPr/>
          <p:nvPr/>
        </p:nvSpPr>
        <p:spPr>
          <a:xfrm>
            <a:off x="1429665" y="2440062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컴파일러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8B02B-60EC-405B-A664-C8BE0B04AD68}"/>
              </a:ext>
            </a:extLst>
          </p:cNvPr>
          <p:cNvSpPr/>
          <p:nvPr/>
        </p:nvSpPr>
        <p:spPr>
          <a:xfrm>
            <a:off x="3200483" y="3976853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err="1">
                <a:solidFill>
                  <a:schemeClr val="tx1"/>
                </a:solidFill>
              </a:rPr>
              <a:t>링커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31024A-738B-44B2-8E90-E61B70411EAE}"/>
              </a:ext>
            </a:extLst>
          </p:cNvPr>
          <p:cNvSpPr/>
          <p:nvPr/>
        </p:nvSpPr>
        <p:spPr>
          <a:xfrm>
            <a:off x="2329742" y="3160142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기계어 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2" name="화살표: 굽음 11">
            <a:extLst>
              <a:ext uri="{FF2B5EF4-FFF2-40B4-BE49-F238E27FC236}">
                <a16:creationId xmlns:a16="http://schemas.microsoft.com/office/drawing/2014/main" id="{2FF525DA-812A-4080-85C9-74CBEAEA2FD1}"/>
              </a:ext>
            </a:extLst>
          </p:cNvPr>
          <p:cNvSpPr/>
          <p:nvPr/>
        </p:nvSpPr>
        <p:spPr>
          <a:xfrm flipV="1">
            <a:off x="837509" y="225769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화살표: 굽음 12">
            <a:extLst>
              <a:ext uri="{FF2B5EF4-FFF2-40B4-BE49-F238E27FC236}">
                <a16:creationId xmlns:a16="http://schemas.microsoft.com/office/drawing/2014/main" id="{7E358D16-4A8B-47E7-BE56-DC5F84392DA0}"/>
              </a:ext>
            </a:extLst>
          </p:cNvPr>
          <p:cNvSpPr/>
          <p:nvPr/>
        </p:nvSpPr>
        <p:spPr>
          <a:xfrm flipV="1">
            <a:off x="1740665" y="2982031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41E9F95B-DD74-453C-9C41-97EA723DA268}"/>
              </a:ext>
            </a:extLst>
          </p:cNvPr>
          <p:cNvSpPr/>
          <p:nvPr/>
        </p:nvSpPr>
        <p:spPr>
          <a:xfrm flipV="1">
            <a:off x="2640743" y="3683215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9F5FBF-98C0-42F2-AC6D-59BF0BEB07AF}"/>
              </a:ext>
            </a:extLst>
          </p:cNvPr>
          <p:cNvSpPr/>
          <p:nvPr/>
        </p:nvSpPr>
        <p:spPr>
          <a:xfrm>
            <a:off x="4077869" y="4901580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실행파일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16" name="화살표: 굽음 15">
            <a:extLst>
              <a:ext uri="{FF2B5EF4-FFF2-40B4-BE49-F238E27FC236}">
                <a16:creationId xmlns:a16="http://schemas.microsoft.com/office/drawing/2014/main" id="{789F8FB9-9C32-4A8D-A5C7-B4B80282F500}"/>
              </a:ext>
            </a:extLst>
          </p:cNvPr>
          <p:cNvSpPr/>
          <p:nvPr/>
        </p:nvSpPr>
        <p:spPr>
          <a:xfrm flipV="1">
            <a:off x="3518129" y="460794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1EE01EB-9DA3-4AE7-AC28-AAA6BD098A10}"/>
              </a:ext>
            </a:extLst>
          </p:cNvPr>
          <p:cNvSpPr/>
          <p:nvPr/>
        </p:nvSpPr>
        <p:spPr>
          <a:xfrm>
            <a:off x="1282097" y="2113681"/>
            <a:ext cx="3143281" cy="2630637"/>
          </a:xfrm>
          <a:prstGeom prst="rightArrow">
            <a:avLst>
              <a:gd name="adj1" fmla="val 86150"/>
              <a:gd name="adj2" fmla="val 11069"/>
            </a:avLst>
          </a:prstGeom>
          <a:noFill/>
          <a:ln w="25400" cap="flat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944623-15DF-4866-B943-6B19D7A49352}"/>
              </a:ext>
            </a:extLst>
          </p:cNvPr>
          <p:cNvSpPr txBox="1"/>
          <p:nvPr/>
        </p:nvSpPr>
        <p:spPr>
          <a:xfrm>
            <a:off x="4425378" y="3277098"/>
            <a:ext cx="755588" cy="301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ko-KR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빌드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B841AD-C560-4C51-B5EF-307F2F8DB967}"/>
              </a:ext>
            </a:extLst>
          </p:cNvPr>
          <p:cNvSpPr/>
          <p:nvPr/>
        </p:nvSpPr>
        <p:spPr>
          <a:xfrm>
            <a:off x="6423513" y="2519231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소스코드</a:t>
            </a:r>
            <a:endParaRPr lang="en-US" sz="1000" b="1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8AAD75-1CC3-4011-92DC-5F2B7B260ADA}"/>
              </a:ext>
            </a:extLst>
          </p:cNvPr>
          <p:cNvSpPr/>
          <p:nvPr/>
        </p:nvSpPr>
        <p:spPr>
          <a:xfrm>
            <a:off x="7326669" y="3264414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인터프리터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A5BEC3-1415-4E0E-ABE8-2A0B09F36EA8}"/>
              </a:ext>
            </a:extLst>
          </p:cNvPr>
          <p:cNvSpPr/>
          <p:nvPr/>
        </p:nvSpPr>
        <p:spPr>
          <a:xfrm>
            <a:off x="8226746" y="3984494"/>
            <a:ext cx="864096" cy="41880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실행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화살표: 굽음 22">
            <a:extLst>
              <a:ext uri="{FF2B5EF4-FFF2-40B4-BE49-F238E27FC236}">
                <a16:creationId xmlns:a16="http://schemas.microsoft.com/office/drawing/2014/main" id="{FC2FF3EA-4843-4BDB-8834-7D11D335E457}"/>
              </a:ext>
            </a:extLst>
          </p:cNvPr>
          <p:cNvSpPr/>
          <p:nvPr/>
        </p:nvSpPr>
        <p:spPr>
          <a:xfrm flipV="1">
            <a:off x="6734513" y="3082045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화살표: 굽음 23">
            <a:extLst>
              <a:ext uri="{FF2B5EF4-FFF2-40B4-BE49-F238E27FC236}">
                <a16:creationId xmlns:a16="http://schemas.microsoft.com/office/drawing/2014/main" id="{0585A41D-B910-4828-935A-F4FF44D8A122}"/>
              </a:ext>
            </a:extLst>
          </p:cNvPr>
          <p:cNvSpPr/>
          <p:nvPr/>
        </p:nvSpPr>
        <p:spPr>
          <a:xfrm flipV="1">
            <a:off x="7637669" y="3806383"/>
            <a:ext cx="444584" cy="47205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/>
          </a:solidFill>
          <a:ln w="6350" cap="flat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9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ko-KR" sz="140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6CFB198-FD8D-45A9-937B-D035A676D1BA}"/>
              </a:ext>
            </a:extLst>
          </p:cNvPr>
          <p:cNvSpPr/>
          <p:nvPr/>
        </p:nvSpPr>
        <p:spPr>
          <a:xfrm>
            <a:off x="495299" y="1371600"/>
            <a:ext cx="890324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Client Side Script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JavaScript  ( Dynamic Script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HTML ( Static Script )</a:t>
            </a: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 Side Script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JSP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Java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Page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ASP ( Active Server Page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PHP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C CGI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Perl CGI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Small Talk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67D9C8E-98A5-458F-9662-BF5E77D13143}"/>
              </a:ext>
            </a:extLst>
          </p:cNvPr>
          <p:cNvSpPr/>
          <p:nvPr/>
        </p:nvSpPr>
        <p:spPr>
          <a:xfrm>
            <a:off x="507459" y="5710535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JavaScript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를 실행시키기 위한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Interpreter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엔진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Client Side 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A6EBCA-6E93-4743-9520-161E40EC4566}"/>
              </a:ext>
            </a:extLst>
          </p:cNvPr>
          <p:cNvSpPr/>
          <p:nvPr/>
        </p:nvSpPr>
        <p:spPr bwMode="auto">
          <a:xfrm>
            <a:off x="545559" y="1371600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Client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482EDA-DAAE-43FC-BF4C-6B9362B5258C}"/>
              </a:ext>
            </a:extLst>
          </p:cNvPr>
          <p:cNvSpPr/>
          <p:nvPr/>
        </p:nvSpPr>
        <p:spPr bwMode="auto">
          <a:xfrm>
            <a:off x="4114800" y="1362075"/>
            <a:ext cx="1752599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WebServer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5BC0F-2F7D-429F-B209-95A4C85DDED7}"/>
              </a:ext>
            </a:extLst>
          </p:cNvPr>
          <p:cNvSpPr/>
          <p:nvPr/>
        </p:nvSpPr>
        <p:spPr bwMode="auto">
          <a:xfrm>
            <a:off x="7417339" y="1362075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Back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BD5F8-071B-4288-8605-3B05D54BBBF3}"/>
              </a:ext>
            </a:extLst>
          </p:cNvPr>
          <p:cNvCxnSpPr>
            <a:stCxn id="2" idx="2"/>
          </p:cNvCxnSpPr>
          <p:nvPr/>
        </p:nvCxnSpPr>
        <p:spPr bwMode="auto">
          <a:xfrm>
            <a:off x="1193259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A3E39-868B-4756-BBD5-E5AAD13FB79F}"/>
              </a:ext>
            </a:extLst>
          </p:cNvPr>
          <p:cNvCxnSpPr/>
          <p:nvPr/>
        </p:nvCxnSpPr>
        <p:spPr bwMode="auto">
          <a:xfrm>
            <a:off x="4952999" y="1743075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14E80B-A7D0-4F82-91EC-92ADC7AD02EF}"/>
              </a:ext>
            </a:extLst>
          </p:cNvPr>
          <p:cNvCxnSpPr/>
          <p:nvPr/>
        </p:nvCxnSpPr>
        <p:spPr bwMode="auto">
          <a:xfrm>
            <a:off x="8074563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87596-383C-4388-AB92-D53D935DE108}"/>
              </a:ext>
            </a:extLst>
          </p:cNvPr>
          <p:cNvCxnSpPr/>
          <p:nvPr/>
        </p:nvCxnSpPr>
        <p:spPr bwMode="auto">
          <a:xfrm>
            <a:off x="1193259" y="2133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ED984-0DAA-4BF2-824B-67613A260E2B}"/>
              </a:ext>
            </a:extLst>
          </p:cNvPr>
          <p:cNvSpPr txBox="1"/>
          <p:nvPr/>
        </p:nvSpPr>
        <p:spPr>
          <a:xfrm>
            <a:off x="2209800" y="2133600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354543-85FA-4B7A-B1D9-73460CDD359A}"/>
              </a:ext>
            </a:extLst>
          </p:cNvPr>
          <p:cNvCxnSpPr>
            <a:cxnSpLocks/>
          </p:cNvCxnSpPr>
          <p:nvPr/>
        </p:nvCxnSpPr>
        <p:spPr bwMode="auto">
          <a:xfrm>
            <a:off x="4952999" y="2514600"/>
            <a:ext cx="31215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1E403-C864-4F03-BBEB-C23A01179F49}"/>
              </a:ext>
            </a:extLst>
          </p:cNvPr>
          <p:cNvSpPr txBox="1"/>
          <p:nvPr/>
        </p:nvSpPr>
        <p:spPr>
          <a:xfrm>
            <a:off x="5699297" y="2243465"/>
            <a:ext cx="1628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searching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9F84E-2261-404D-9A6F-1C0E9F8E9C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3124200"/>
            <a:ext cx="3121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83A486-A1AA-4AD7-BEB3-8A1066C06373}"/>
              </a:ext>
            </a:extLst>
          </p:cNvPr>
          <p:cNvSpPr txBox="1"/>
          <p:nvPr/>
        </p:nvSpPr>
        <p:spPr>
          <a:xfrm>
            <a:off x="5668485" y="2862590"/>
            <a:ext cx="17988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200 OK 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C8265-56BF-4367-B028-F5C81B3A19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193259" y="3657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A77A18-097F-4B12-8005-1AFFEEA0C53E}"/>
              </a:ext>
            </a:extLst>
          </p:cNvPr>
          <p:cNvSpPr txBox="1"/>
          <p:nvPr/>
        </p:nvSpPr>
        <p:spPr>
          <a:xfrm>
            <a:off x="2167322" y="3386137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94FF7-AC47-4D16-9F05-00E9E1850E9F}"/>
              </a:ext>
            </a:extLst>
          </p:cNvPr>
          <p:cNvSpPr/>
          <p:nvPr/>
        </p:nvSpPr>
        <p:spPr bwMode="auto">
          <a:xfrm>
            <a:off x="1021809" y="3962400"/>
            <a:ext cx="304792" cy="14477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634F3-B462-46CE-AE25-9D4EC3981FF5}"/>
              </a:ext>
            </a:extLst>
          </p:cNvPr>
          <p:cNvSpPr txBox="1"/>
          <p:nvPr/>
        </p:nvSpPr>
        <p:spPr>
          <a:xfrm>
            <a:off x="1326601" y="4507869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20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Server Side Script Language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A6EBCA-6E93-4743-9520-161E40EC4566}"/>
              </a:ext>
            </a:extLst>
          </p:cNvPr>
          <p:cNvSpPr/>
          <p:nvPr/>
        </p:nvSpPr>
        <p:spPr bwMode="auto">
          <a:xfrm>
            <a:off x="545559" y="1371600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Client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25BC0F-2F7D-429F-B209-95A4C85DDED7}"/>
              </a:ext>
            </a:extLst>
          </p:cNvPr>
          <p:cNvSpPr/>
          <p:nvPr/>
        </p:nvSpPr>
        <p:spPr bwMode="auto">
          <a:xfrm>
            <a:off x="7417339" y="1362075"/>
            <a:ext cx="12954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Back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4BD5F8-071B-4288-8605-3B05D54BBBF3}"/>
              </a:ext>
            </a:extLst>
          </p:cNvPr>
          <p:cNvCxnSpPr>
            <a:stCxn id="2" idx="2"/>
          </p:cNvCxnSpPr>
          <p:nvPr/>
        </p:nvCxnSpPr>
        <p:spPr bwMode="auto">
          <a:xfrm>
            <a:off x="1193259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5A3E39-868B-4756-BBD5-E5AAD13FB79F}"/>
              </a:ext>
            </a:extLst>
          </p:cNvPr>
          <p:cNvCxnSpPr/>
          <p:nvPr/>
        </p:nvCxnSpPr>
        <p:spPr bwMode="auto">
          <a:xfrm>
            <a:off x="4952999" y="1743075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514E80B-A7D0-4F82-91EC-92ADC7AD02EF}"/>
              </a:ext>
            </a:extLst>
          </p:cNvPr>
          <p:cNvCxnSpPr/>
          <p:nvPr/>
        </p:nvCxnSpPr>
        <p:spPr bwMode="auto">
          <a:xfrm>
            <a:off x="8074563" y="1752600"/>
            <a:ext cx="0" cy="4419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C87596-383C-4388-AB92-D53D935DE108}"/>
              </a:ext>
            </a:extLst>
          </p:cNvPr>
          <p:cNvCxnSpPr/>
          <p:nvPr/>
        </p:nvCxnSpPr>
        <p:spPr bwMode="auto">
          <a:xfrm>
            <a:off x="1193259" y="2133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ED984-0DAA-4BF2-824B-67613A260E2B}"/>
              </a:ext>
            </a:extLst>
          </p:cNvPr>
          <p:cNvSpPr txBox="1"/>
          <p:nvPr/>
        </p:nvSpPr>
        <p:spPr>
          <a:xfrm>
            <a:off x="2167321" y="2133600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request </a:t>
            </a:r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354543-85FA-4B7A-B1D9-73460CDD359A}"/>
              </a:ext>
            </a:extLst>
          </p:cNvPr>
          <p:cNvCxnSpPr>
            <a:cxnSpLocks/>
          </p:cNvCxnSpPr>
          <p:nvPr/>
        </p:nvCxnSpPr>
        <p:spPr bwMode="auto">
          <a:xfrm>
            <a:off x="4952999" y="2514600"/>
            <a:ext cx="312156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41E403-C864-4F03-BBEB-C23A01179F49}"/>
              </a:ext>
            </a:extLst>
          </p:cNvPr>
          <p:cNvSpPr txBox="1"/>
          <p:nvPr/>
        </p:nvSpPr>
        <p:spPr>
          <a:xfrm>
            <a:off x="5656818" y="2243465"/>
            <a:ext cx="1713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searching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29F84E-2261-404D-9A6F-1C0E9F8E9C04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476" y="4267200"/>
            <a:ext cx="312156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83A486-A1AA-4AD7-BEB3-8A1066C06373}"/>
              </a:ext>
            </a:extLst>
          </p:cNvPr>
          <p:cNvSpPr txBox="1"/>
          <p:nvPr/>
        </p:nvSpPr>
        <p:spPr>
          <a:xfrm>
            <a:off x="5409117" y="4010981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4DC8265-56BF-4367-B028-F5C81B3A19D6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2783" y="4800600"/>
            <a:ext cx="375974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arrow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B194FF7-AC47-4D16-9F05-00E9E1850E9F}"/>
              </a:ext>
            </a:extLst>
          </p:cNvPr>
          <p:cNvSpPr/>
          <p:nvPr/>
        </p:nvSpPr>
        <p:spPr bwMode="auto">
          <a:xfrm>
            <a:off x="7922168" y="2693987"/>
            <a:ext cx="304792" cy="144779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634F3-B462-46CE-AE25-9D4EC3981FF5}"/>
              </a:ext>
            </a:extLst>
          </p:cNvPr>
          <p:cNvSpPr txBox="1"/>
          <p:nvPr/>
        </p:nvSpPr>
        <p:spPr>
          <a:xfrm>
            <a:off x="8161051" y="3255332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view.jsp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running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E38B1F-640A-45A5-9344-C3D4868E9F0A}"/>
              </a:ext>
            </a:extLst>
          </p:cNvPr>
          <p:cNvSpPr txBox="1"/>
          <p:nvPr/>
        </p:nvSpPr>
        <p:spPr>
          <a:xfrm>
            <a:off x="1883574" y="4537404"/>
            <a:ext cx="22236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ko-KR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endParaRPr lang="ko-KR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AABF83-1FFA-4806-AF1C-B29AD6B52334}"/>
              </a:ext>
            </a:extLst>
          </p:cNvPr>
          <p:cNvSpPr/>
          <p:nvPr/>
        </p:nvSpPr>
        <p:spPr bwMode="auto">
          <a:xfrm>
            <a:off x="4114800" y="1362075"/>
            <a:ext cx="1752599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ourier New" panose="02070309020205020404" pitchFamily="49" charset="0"/>
              </a:rPr>
              <a:t>WebServer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1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Client/Server Combination Script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ko-KR" sz="14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884976E-6636-43DF-861F-AEFEE0F4EC76}"/>
              </a:ext>
            </a:extLst>
          </p:cNvPr>
          <p:cNvSpPr/>
          <p:nvPr/>
        </p:nvSpPr>
        <p:spPr bwMode="auto">
          <a:xfrm>
            <a:off x="1895118" y="2133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231575E-D993-4691-8C1E-09120AACD5F9}"/>
              </a:ext>
            </a:extLst>
          </p:cNvPr>
          <p:cNvSpPr/>
          <p:nvPr/>
        </p:nvSpPr>
        <p:spPr bwMode="auto">
          <a:xfrm>
            <a:off x="2548200" y="3172139"/>
            <a:ext cx="1524000" cy="1524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F906F-811E-4271-95C3-603CE115E87C}"/>
              </a:ext>
            </a:extLst>
          </p:cNvPr>
          <p:cNvSpPr txBox="1"/>
          <p:nvPr/>
        </p:nvSpPr>
        <p:spPr>
          <a:xfrm>
            <a:off x="2576775" y="2593534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5C3DC6-97B7-43A2-BE4B-2DB65539C49F}"/>
              </a:ext>
            </a:extLst>
          </p:cNvPr>
          <p:cNvSpPr txBox="1"/>
          <p:nvPr/>
        </p:nvSpPr>
        <p:spPr>
          <a:xfrm>
            <a:off x="2954974" y="3444584"/>
            <a:ext cx="7104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endParaRPr lang="en-US" altLang="ko-KR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ASP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PHP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FEB3FD-9458-4A11-8039-10CAED8140A3}"/>
              </a:ext>
            </a:extLst>
          </p:cNvPr>
          <p:cNvSpPr/>
          <p:nvPr/>
        </p:nvSpPr>
        <p:spPr bwMode="auto">
          <a:xfrm>
            <a:off x="4953000" y="2133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7105968-E0BB-457C-8A8F-CF79F0C0F931}"/>
              </a:ext>
            </a:extLst>
          </p:cNvPr>
          <p:cNvSpPr/>
          <p:nvPr/>
        </p:nvSpPr>
        <p:spPr bwMode="auto">
          <a:xfrm>
            <a:off x="5606082" y="3172139"/>
            <a:ext cx="1524000" cy="1524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635725-F4B1-4C9E-A67A-2021A58251F8}"/>
              </a:ext>
            </a:extLst>
          </p:cNvPr>
          <p:cNvSpPr txBox="1"/>
          <p:nvPr/>
        </p:nvSpPr>
        <p:spPr>
          <a:xfrm>
            <a:off x="5660371" y="2593534"/>
            <a:ext cx="148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JSP</a:t>
            </a:r>
            <a:r>
              <a:rPr lang="en-US" altLang="ko-KR" dirty="0">
                <a:latin typeface="Arial Black" panose="020B0A04020102020204" pitchFamily="34" charset="0"/>
              </a:rPr>
              <a:t>, ASP...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74C6DA-0198-4C2E-A704-7723409BAB56}"/>
              </a:ext>
            </a:extLst>
          </p:cNvPr>
          <p:cNvSpPr txBox="1"/>
          <p:nvPr/>
        </p:nvSpPr>
        <p:spPr>
          <a:xfrm>
            <a:off x="5600053" y="381000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233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단점 극복</a:t>
            </a:r>
            <a:r>
              <a:rPr lang="en-US" altLang="ko-KR" dirty="0"/>
              <a:t>...</a:t>
            </a:r>
            <a:r>
              <a:rPr lang="ko-KR" altLang="en-US" dirty="0"/>
              <a:t> 현재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16825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WebSocket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1981200"/>
            <a:ext cx="89032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based on HTTP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RFC6455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Dynamic Web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의 근간 프로토콜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37C9B7-97B2-42FA-B226-448FBE66B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76400"/>
            <a:ext cx="4387827" cy="395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있어서 구분을 하기 위한 방법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업무분야 구분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8009E-C382-457B-9C36-A90388E29971}"/>
              </a:ext>
            </a:extLst>
          </p:cNvPr>
          <p:cNvSpPr txBox="1"/>
          <p:nvPr/>
        </p:nvSpPr>
        <p:spPr>
          <a:xfrm>
            <a:off x="2186017" y="216216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3CBC1-B20D-4231-91FE-55CD84C80F99}"/>
              </a:ext>
            </a:extLst>
          </p:cNvPr>
          <p:cNvSpPr txBox="1"/>
          <p:nvPr/>
        </p:nvSpPr>
        <p:spPr>
          <a:xfrm>
            <a:off x="6354449" y="216216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3837905" y="5449573"/>
            <a:ext cx="243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Full Stack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80518" y="2619061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105315" y="3377920"/>
            <a:ext cx="16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Web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Design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900F3-9975-4B4C-BA7D-826F45A77311}"/>
              </a:ext>
            </a:extLst>
          </p:cNvPr>
          <p:cNvSpPr txBox="1"/>
          <p:nvPr/>
        </p:nvSpPr>
        <p:spPr>
          <a:xfrm>
            <a:off x="2479521" y="379596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UI/</a:t>
            </a:r>
            <a:r>
              <a:rPr lang="en-US" altLang="ko-KR" dirty="0" err="1">
                <a:latin typeface="Arial Black" panose="020B0A04020102020204" pitchFamily="34" charset="0"/>
              </a:rPr>
              <a:t>UX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07FDC-59FE-4AEB-AE25-A58869F521B6}"/>
              </a:ext>
            </a:extLst>
          </p:cNvPr>
          <p:cNvSpPr txBox="1"/>
          <p:nvPr/>
        </p:nvSpPr>
        <p:spPr>
          <a:xfrm>
            <a:off x="1735734" y="4214000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Client Side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5634282" y="2638248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51C19-772C-4EA3-885C-53628144D495}"/>
              </a:ext>
            </a:extLst>
          </p:cNvPr>
          <p:cNvSpPr txBox="1"/>
          <p:nvPr/>
        </p:nvSpPr>
        <p:spPr>
          <a:xfrm>
            <a:off x="6396906" y="3397107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B385B-836C-4CDD-A6F7-DF2737730B72}"/>
              </a:ext>
            </a:extLst>
          </p:cNvPr>
          <p:cNvSpPr txBox="1"/>
          <p:nvPr/>
        </p:nvSpPr>
        <p:spPr>
          <a:xfrm>
            <a:off x="6275304" y="3815147"/>
            <a:ext cx="1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FrameWork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BB184-2FA6-468B-BFF1-E33CEA1E9B09}"/>
              </a:ext>
            </a:extLst>
          </p:cNvPr>
          <p:cNvSpPr txBox="1"/>
          <p:nvPr/>
        </p:nvSpPr>
        <p:spPr>
          <a:xfrm>
            <a:off x="5885779" y="4233187"/>
            <a:ext cx="23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ServerSide</a:t>
            </a:r>
            <a:r>
              <a:rPr lang="en-US" altLang="ko-KR" dirty="0">
                <a:latin typeface="Arial Black" panose="020B0A04020102020204" pitchFamily="34" charset="0"/>
              </a:rPr>
              <a:t>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3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Application Framework</a:t>
            </a:r>
            <a:endParaRPr lang="ko-KR" altLang="en-US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0DBB5F-D3AF-4812-8C84-860BCCD1B1CA}"/>
              </a:ext>
            </a:extLst>
          </p:cNvPr>
          <p:cNvSpPr/>
          <p:nvPr/>
        </p:nvSpPr>
        <p:spPr>
          <a:xfrm>
            <a:off x="526509" y="1981200"/>
            <a:ext cx="890324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 서비스 개발을 위한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Framework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STRUTS ( for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JSP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only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Spring ( java based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	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국내 공공기관 표준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ASP.NET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Django ( for python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Express ( for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node.js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</a:t>
            </a:r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Vue.js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6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ko-KR" sz="14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1CFB66-D9F7-4142-8EB7-350A54792FE4}"/>
              </a:ext>
            </a:extLst>
          </p:cNvPr>
          <p:cNvSpPr/>
          <p:nvPr/>
        </p:nvSpPr>
        <p:spPr>
          <a:xfrm>
            <a:off x="507459" y="1447800"/>
            <a:ext cx="4042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Application Framework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CD695-46C9-4DB0-ACCA-49266C4E393A}"/>
              </a:ext>
            </a:extLst>
          </p:cNvPr>
          <p:cNvSpPr txBox="1"/>
          <p:nvPr/>
        </p:nvSpPr>
        <p:spPr>
          <a:xfrm>
            <a:off x="1973923" y="2438705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C4ED0-CE91-43DA-BC87-FF1657681889}"/>
              </a:ext>
            </a:extLst>
          </p:cNvPr>
          <p:cNvSpPr txBox="1"/>
          <p:nvPr/>
        </p:nvSpPr>
        <p:spPr>
          <a:xfrm>
            <a:off x="6412636" y="2480021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FAD737-3A68-4304-8645-B61C02214C0B}"/>
              </a:ext>
            </a:extLst>
          </p:cNvPr>
          <p:cNvSpPr/>
          <p:nvPr/>
        </p:nvSpPr>
        <p:spPr bwMode="auto">
          <a:xfrm>
            <a:off x="1268424" y="2895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59290-78CF-48C3-B4B0-F9D89F565A85}"/>
              </a:ext>
            </a:extLst>
          </p:cNvPr>
          <p:cNvSpPr txBox="1"/>
          <p:nvPr/>
        </p:nvSpPr>
        <p:spPr>
          <a:xfrm>
            <a:off x="1956738" y="4117764"/>
            <a:ext cx="14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8ADA5E-2CE1-4389-9C90-5414E403301B}"/>
              </a:ext>
            </a:extLst>
          </p:cNvPr>
          <p:cNvSpPr/>
          <p:nvPr/>
        </p:nvSpPr>
        <p:spPr bwMode="auto">
          <a:xfrm>
            <a:off x="5692469" y="2895600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D361B3-9D92-4360-BC3E-401B9B31D7AF}"/>
              </a:ext>
            </a:extLst>
          </p:cNvPr>
          <p:cNvSpPr txBox="1"/>
          <p:nvPr/>
        </p:nvSpPr>
        <p:spPr>
          <a:xfrm>
            <a:off x="5933050" y="3746855"/>
            <a:ext cx="23795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Thread 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Process Control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Service Control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1858718-D85F-41A8-97BD-9BDDCD4D1821}"/>
              </a:ext>
            </a:extLst>
          </p:cNvPr>
          <p:cNvSpPr/>
          <p:nvPr/>
        </p:nvSpPr>
        <p:spPr bwMode="auto">
          <a:xfrm>
            <a:off x="4058688" y="3715234"/>
            <a:ext cx="1671881" cy="1295400"/>
          </a:xfrm>
          <a:prstGeom prst="leftRightArrow">
            <a:avLst>
              <a:gd name="adj1" fmla="val 63235"/>
              <a:gd name="adj2" fmla="val 23162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rPr>
              <a:t>Communication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/>
              <a:t>Control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795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1"/>
          <p:cNvSpPr txBox="1">
            <a:spLocks/>
          </p:cNvSpPr>
          <p:nvPr/>
        </p:nvSpPr>
        <p:spPr>
          <a:xfrm>
            <a:off x="990600" y="2667000"/>
            <a:ext cx="8077200" cy="121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ko-KR" altLang="en-US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감사합니다</a:t>
            </a:r>
            <a:r>
              <a:rPr lang="en-US" altLang="ko-KR" sz="6000" ker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4800" ker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FE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분야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78928" y="1804690"/>
            <a:ext cx="4104543" cy="410454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345571" y="3672295"/>
            <a:ext cx="165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Web</a:t>
            </a:r>
            <a:r>
              <a:rPr lang="ko-KR" altLang="en-US" dirty="0">
                <a:latin typeface="Arial Black" panose="020B0A04020102020204" pitchFamily="34" charset="0"/>
              </a:rPr>
              <a:t> </a:t>
            </a:r>
            <a:r>
              <a:rPr lang="en-US" altLang="ko-KR" dirty="0">
                <a:latin typeface="Arial Black" panose="020B0A04020102020204" pitchFamily="34" charset="0"/>
              </a:rPr>
              <a:t>Design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900F3-9975-4B4C-BA7D-826F45A77311}"/>
              </a:ext>
            </a:extLst>
          </p:cNvPr>
          <p:cNvSpPr txBox="1"/>
          <p:nvPr/>
        </p:nvSpPr>
        <p:spPr>
          <a:xfrm>
            <a:off x="4547065" y="36913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UI/</a:t>
            </a:r>
            <a:r>
              <a:rPr lang="en-US" altLang="ko-KR" dirty="0" err="1">
                <a:latin typeface="Arial Black" panose="020B0A04020102020204" pitchFamily="34" charset="0"/>
              </a:rPr>
              <a:t>UX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07FDC-59FE-4AEB-AE25-A58869F521B6}"/>
              </a:ext>
            </a:extLst>
          </p:cNvPr>
          <p:cNvSpPr txBox="1"/>
          <p:nvPr/>
        </p:nvSpPr>
        <p:spPr>
          <a:xfrm>
            <a:off x="5710936" y="3672295"/>
            <a:ext cx="23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Client Side 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4419600" y="1804691"/>
            <a:ext cx="4104543" cy="4104543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668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FE &amp; BE </a:t>
            </a:r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개발에 있어서 구분을 하기 위한 방법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기술분야 구분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8009E-C382-457B-9C36-A90388E29971}"/>
              </a:ext>
            </a:extLst>
          </p:cNvPr>
          <p:cNvSpPr txBox="1"/>
          <p:nvPr/>
        </p:nvSpPr>
        <p:spPr>
          <a:xfrm>
            <a:off x="2186017" y="2162166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Front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3CBC1-B20D-4231-91FE-55CD84C80F99}"/>
              </a:ext>
            </a:extLst>
          </p:cNvPr>
          <p:cNvSpPr txBox="1"/>
          <p:nvPr/>
        </p:nvSpPr>
        <p:spPr>
          <a:xfrm>
            <a:off x="6354449" y="2162166"/>
            <a:ext cx="137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Back End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3837905" y="5449573"/>
            <a:ext cx="243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Full Stack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1D86D1C-9866-49E2-AAA2-A8055ED95520}"/>
              </a:ext>
            </a:extLst>
          </p:cNvPr>
          <p:cNvSpPr/>
          <p:nvPr/>
        </p:nvSpPr>
        <p:spPr bwMode="auto">
          <a:xfrm>
            <a:off x="1480518" y="2619061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719C5-7620-405A-AD1B-F62D2A3A37AB}"/>
              </a:ext>
            </a:extLst>
          </p:cNvPr>
          <p:cNvSpPr txBox="1"/>
          <p:nvPr/>
        </p:nvSpPr>
        <p:spPr>
          <a:xfrm>
            <a:off x="2133525" y="3429000"/>
            <a:ext cx="1536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Arial Black" panose="020B0A04020102020204" pitchFamily="34" charset="0"/>
              </a:rPr>
              <a:t>HTML5</a:t>
            </a:r>
            <a:endParaRPr lang="en-US" altLang="ko-KR" dirty="0">
              <a:latin typeface="Arial Black" panose="020B0A04020102020204" pitchFamily="34" charset="0"/>
            </a:endParaRP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CSS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JavaScript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23D5E9-5AC6-4D94-8771-EA2FB022A49B}"/>
              </a:ext>
            </a:extLst>
          </p:cNvPr>
          <p:cNvSpPr/>
          <p:nvPr/>
        </p:nvSpPr>
        <p:spPr bwMode="auto">
          <a:xfrm>
            <a:off x="5634282" y="2638248"/>
            <a:ext cx="2813661" cy="2813661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751C19-772C-4EA3-885C-53628144D495}"/>
              </a:ext>
            </a:extLst>
          </p:cNvPr>
          <p:cNvSpPr txBox="1"/>
          <p:nvPr/>
        </p:nvSpPr>
        <p:spPr>
          <a:xfrm>
            <a:off x="5869442" y="3429000"/>
            <a:ext cx="239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WAS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Database Server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Java, PHP,</a:t>
            </a:r>
          </a:p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Python, Node.js...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6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Web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을 구성하는 주요 통신 프로토콜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63F46-78A8-41B1-A087-6C741F08A541}"/>
              </a:ext>
            </a:extLst>
          </p:cNvPr>
          <p:cNvSpPr txBox="1"/>
          <p:nvPr/>
        </p:nvSpPr>
        <p:spPr>
          <a:xfrm>
            <a:off x="4114800" y="2184103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Arial Black" panose="020B0A04020102020204" pitchFamily="34" charset="0"/>
              </a:rPr>
              <a:t>HTTP</a:t>
            </a:r>
            <a:endParaRPr lang="ko-KR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8D74F09-4268-4D1E-A318-8938C4CB2480}"/>
              </a:ext>
            </a:extLst>
          </p:cNvPr>
          <p:cNvSpPr/>
          <p:nvPr/>
        </p:nvSpPr>
        <p:spPr>
          <a:xfrm>
            <a:off x="495299" y="2967335"/>
            <a:ext cx="89032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based on TCP/IP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Connectionless Protocol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- Session Control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Session  ( Server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Side Control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Cookie   ( Client Side Control )</a:t>
            </a:r>
          </a:p>
        </p:txBody>
      </p:sp>
    </p:spTree>
    <p:extLst>
      <p:ext uri="{BB962C8B-B14F-4D97-AF65-F5344CB8AC3E}">
        <p14:creationId xmlns:p14="http://schemas.microsoft.com/office/powerpoint/2010/main" val="267464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TCP (Transmission Control Protocol)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프로토콜 자체는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Oriented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395841-1025-485E-AD03-128FCC65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62200"/>
            <a:ext cx="46928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UDP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(User Datagram Protocol)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	- 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프로토콜 자체는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Connectionless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42ABF7-D2DC-45D4-912E-829518AE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438400"/>
            <a:ext cx="4610100" cy="3218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3C722-BCED-475A-8FF5-019E0C4D207F}"/>
              </a:ext>
            </a:extLst>
          </p:cNvPr>
          <p:cNvSpPr txBox="1"/>
          <p:nvPr/>
        </p:nvSpPr>
        <p:spPr>
          <a:xfrm>
            <a:off x="1371600" y="2936921"/>
            <a:ext cx="72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 Black" panose="020B0A04020102020204" pitchFamily="34" charset="0"/>
              </a:rPr>
              <a:t>index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21E2D-27DC-493C-AC0C-41FDA36BC29C}"/>
              </a:ext>
            </a:extLst>
          </p:cNvPr>
          <p:cNvSpPr txBox="1"/>
          <p:nvPr/>
        </p:nvSpPr>
        <p:spPr>
          <a:xfrm>
            <a:off x="7069637" y="2936921"/>
            <a:ext cx="11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Arial Black" panose="020B0A04020102020204" pitchFamily="34" charset="0"/>
              </a:rPr>
              <a:t>sequence</a:t>
            </a:r>
            <a:endParaRPr lang="ko-KR" altLang="en-US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2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HTTP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Hyper Text Transfer Protocol 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FD4F04-6EF9-4E1A-9F87-04BFBF5D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998179"/>
            <a:ext cx="3505200" cy="40885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4034A1-1DBB-4A4C-95F6-C210A63F4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849" y="2895600"/>
            <a:ext cx="38004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507459" y="381000"/>
            <a:ext cx="8891081" cy="639762"/>
          </a:xfrm>
        </p:spPr>
        <p:txBody>
          <a:bodyPr/>
          <a:lstStyle/>
          <a:p>
            <a:r>
              <a:rPr lang="en-US" altLang="ko-KR" dirty="0"/>
              <a:t>Web </a:t>
            </a:r>
            <a:r>
              <a:rPr lang="ko-KR" altLang="en-US" dirty="0"/>
              <a:t>을 이해하기 위하여</a:t>
            </a:r>
            <a:r>
              <a:rPr lang="en-US" altLang="ko-KR" dirty="0"/>
              <a:t>..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79F726-6DAF-4C90-B47A-7AB6E3E1FCD8}" type="slidenum">
              <a:rPr lang="en-US" altLang="ko-K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ko-KR" sz="14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88801A8-FFB2-42F4-9AEA-E8C8A28907D4}"/>
              </a:ext>
            </a:extLst>
          </p:cNvPr>
          <p:cNvSpPr/>
          <p:nvPr/>
        </p:nvSpPr>
        <p:spPr>
          <a:xfrm>
            <a:off x="507459" y="1371600"/>
            <a:ext cx="8903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Connection 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- Protocol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에 의하여 설정되는 가상의 물리적 경로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- Connection Oriented Protocol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POP, telnet, SSH, FTP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Session</a:t>
            </a: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사용자의 연결 정보에 의하여 설정되는 가상의 논리적 경로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-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웹에서의 로그인 기능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            IMAP,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BBS,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인터넷 쇼핑 사이트</a:t>
            </a:r>
            <a:r>
              <a:rPr lang="en-US" altLang="ko-KR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경기천년바탕 Bold" panose="02020803020101020101" pitchFamily="18" charset="-127"/>
                <a:ea typeface="경기천년바탕 Bold" panose="02020803020101020101" pitchFamily="18" charset="-127"/>
                <a:cs typeface="Times New Roman" panose="02020603050405020304" pitchFamily="18" charset="0"/>
              </a:rPr>
              <a:t>등</a:t>
            </a:r>
            <a:endParaRPr lang="en-US" altLang="ko-KR" sz="2400" dirty="0">
              <a:latin typeface="경기천년바탕 Bold" panose="02020803020101020101" pitchFamily="18" charset="-127"/>
              <a:ea typeface="경기천년바탕 Bold" panose="020208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1959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none" w="lg" len="lg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lg" len="lg"/>
          <a:tailEnd type="arrow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8931</TotalTime>
  <Words>664</Words>
  <Application>Microsoft Office PowerPoint</Application>
  <PresentationFormat>A4 용지(210x297mm)</PresentationFormat>
  <Paragraphs>208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경기천년바탕 Bold</vt:lpstr>
      <vt:lpstr>경기천년제목 Bold</vt:lpstr>
      <vt:lpstr>경기천년제목 Light</vt:lpstr>
      <vt:lpstr>경기천년제목 Medium</vt:lpstr>
      <vt:lpstr>굴림</vt:lpstr>
      <vt:lpstr>Arial</vt:lpstr>
      <vt:lpstr>Arial Black</vt:lpstr>
      <vt:lpstr>Calibri</vt:lpstr>
      <vt:lpstr>Courier New</vt:lpstr>
      <vt:lpstr>Times New Roman</vt:lpstr>
      <vt:lpstr>1_Default Design</vt:lpstr>
      <vt:lpstr>2_Default Design</vt:lpstr>
      <vt:lpstr>PowerPoint 프레젠테이션</vt:lpstr>
      <vt:lpstr>FE &amp; BE 개요</vt:lpstr>
      <vt:lpstr>FE &amp; BE 개요</vt:lpstr>
      <vt:lpstr>FE &amp; BE 개요</vt:lpstr>
      <vt:lpstr>Web 을 이해하기 위하여..</vt:lpstr>
      <vt:lpstr>Web 을 이해하기 위하여..</vt:lpstr>
      <vt:lpstr>Web 을 이해하기 위하여..</vt:lpstr>
      <vt:lpstr>Web 을 이해하기 위하여..</vt:lpstr>
      <vt:lpstr>Web 을 이해하기 위하여..</vt:lpstr>
      <vt:lpstr>HTTP 프로토콜</vt:lpstr>
      <vt:lpstr>HTTP 단점 극복 과정</vt:lpstr>
      <vt:lpstr>HTTP 단점 극복 과정</vt:lpstr>
      <vt:lpstr>HTTP 단점 극복 과정</vt:lpstr>
      <vt:lpstr>Script Language</vt:lpstr>
      <vt:lpstr>Script Language</vt:lpstr>
      <vt:lpstr>Client Side Script Language</vt:lpstr>
      <vt:lpstr>Server Side Script Language</vt:lpstr>
      <vt:lpstr>Client/Server Combination Script</vt:lpstr>
      <vt:lpstr>HTTP 단점 극복... 현재</vt:lpstr>
      <vt:lpstr>Framework</vt:lpstr>
      <vt:lpstr>Framework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stephano</dc:creator>
  <cp:lastModifiedBy>신승혁</cp:lastModifiedBy>
  <cp:revision>624</cp:revision>
  <cp:lastPrinted>1601-01-01T00:00:00Z</cp:lastPrinted>
  <dcterms:created xsi:type="dcterms:W3CDTF">1601-01-01T00:00:00Z</dcterms:created>
  <dcterms:modified xsi:type="dcterms:W3CDTF">2021-02-10T00:29:04Z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