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4"/>
  </p:notesMasterIdLst>
  <p:sldIdLst>
    <p:sldId id="256" r:id="rId3"/>
    <p:sldId id="785" r:id="rId4"/>
    <p:sldId id="786" r:id="rId5"/>
    <p:sldId id="787" r:id="rId6"/>
    <p:sldId id="788" r:id="rId7"/>
    <p:sldId id="789" r:id="rId8"/>
    <p:sldId id="790" r:id="rId9"/>
    <p:sldId id="791" r:id="rId10"/>
    <p:sldId id="793" r:id="rId11"/>
    <p:sldId id="794" r:id="rId12"/>
    <p:sldId id="795" r:id="rId13"/>
    <p:sldId id="796" r:id="rId14"/>
    <p:sldId id="798" r:id="rId15"/>
    <p:sldId id="799" r:id="rId16"/>
    <p:sldId id="800" r:id="rId17"/>
    <p:sldId id="801" r:id="rId18"/>
    <p:sldId id="802" r:id="rId19"/>
    <p:sldId id="797" r:id="rId20"/>
    <p:sldId id="803" r:id="rId21"/>
    <p:sldId id="804" r:id="rId22"/>
    <p:sldId id="783" r:id="rId23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100" d="100"/>
          <a:sy n="100" d="100"/>
        </p:scale>
        <p:origin x="276" y="96"/>
      </p:cViewPr>
      <p:guideLst>
        <p:guide orient="horz" pos="3888"/>
        <p:guide orient="horz" pos="864"/>
        <p:guide pos="59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09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4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19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1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299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138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9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2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94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51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16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71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1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3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75305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FrontEnd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&amp;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BackEnd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개발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829746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약간의 데이터 변경으로 화면 갱신을 위하여 전체 페이지를 지속적으로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</a:t>
            </a: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화면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Flickering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현상 발생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F07BA-0788-4541-95C6-F584AD42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4" y="3082925"/>
            <a:ext cx="4408312" cy="247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51A7E8-1557-4A09-BD56-49FBA032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88" y="3082924"/>
            <a:ext cx="440831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9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828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C52BE-40A5-4C6B-AA2B-B3F93F94308D}"/>
              </a:ext>
            </a:extLst>
          </p:cNvPr>
          <p:cNvSpPr txBox="1"/>
          <p:nvPr/>
        </p:nvSpPr>
        <p:spPr>
          <a:xfrm>
            <a:off x="2501442" y="2369104"/>
            <a:ext cx="4890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CGI (Common Gateway Interface)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07459" y="3009591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데이터를 주고 받는 방식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8CA55-3135-4C2F-A24D-72548302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8034"/>
            <a:ext cx="8229600" cy="2285566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3BF041A8-AF5F-4509-9847-72831DB47CDD}"/>
              </a:ext>
            </a:extLst>
          </p:cNvPr>
          <p:cNvSpPr/>
          <p:nvPr/>
        </p:nvSpPr>
        <p:spPr bwMode="auto">
          <a:xfrm>
            <a:off x="2501442" y="3786911"/>
            <a:ext cx="1707114" cy="1707114"/>
          </a:xfrm>
          <a:prstGeom prst="irregularSeal1">
            <a:avLst/>
          </a:prstGeom>
          <a:solidFill>
            <a:srgbClr val="C00000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굴림" pitchFamily="50" charset="-127"/>
              </a:rPr>
              <a:t>보안문제</a:t>
            </a:r>
          </a:p>
        </p:txBody>
      </p:sp>
    </p:spTree>
    <p:extLst>
      <p:ext uri="{BB962C8B-B14F-4D97-AF65-F5344CB8AC3E}">
        <p14:creationId xmlns:p14="http://schemas.microsoft.com/office/powerpoint/2010/main" val="28565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Active X 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22860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컴퓨터에 원하지 않는 프로그램을 설치 하도록 유도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웹이 아닌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Stand-alone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형태의 프로그램 설치 및 기동을 위한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75149-44F5-4B42-A8AD-B2E1126A7A94}"/>
              </a:ext>
            </a:extLst>
          </p:cNvPr>
          <p:cNvSpPr/>
          <p:nvPr/>
        </p:nvSpPr>
        <p:spPr>
          <a:xfrm>
            <a:off x="526509" y="1694879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58EF0-80C2-4F5B-B0F0-EB3EADAE9DC2}"/>
              </a:ext>
            </a:extLst>
          </p:cNvPr>
          <p:cNvSpPr/>
          <p:nvPr/>
        </p:nvSpPr>
        <p:spPr>
          <a:xfrm>
            <a:off x="1429665" y="244006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컴파일러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8B02B-60EC-405B-A664-C8BE0B04AD68}"/>
              </a:ext>
            </a:extLst>
          </p:cNvPr>
          <p:cNvSpPr/>
          <p:nvPr/>
        </p:nvSpPr>
        <p:spPr>
          <a:xfrm>
            <a:off x="3200483" y="3976853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err="1">
                <a:solidFill>
                  <a:schemeClr val="tx1"/>
                </a:solidFill>
              </a:rPr>
              <a:t>링커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1024A-738B-44B2-8E90-E61B70411EAE}"/>
              </a:ext>
            </a:extLst>
          </p:cNvPr>
          <p:cNvSpPr/>
          <p:nvPr/>
        </p:nvSpPr>
        <p:spPr>
          <a:xfrm>
            <a:off x="2329742" y="316014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기계어 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2FF525DA-812A-4080-85C9-74CBEAEA2FD1}"/>
              </a:ext>
            </a:extLst>
          </p:cNvPr>
          <p:cNvSpPr/>
          <p:nvPr/>
        </p:nvSpPr>
        <p:spPr>
          <a:xfrm flipV="1">
            <a:off x="837509" y="225769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7E358D16-4A8B-47E7-BE56-DC5F84392DA0}"/>
              </a:ext>
            </a:extLst>
          </p:cNvPr>
          <p:cNvSpPr/>
          <p:nvPr/>
        </p:nvSpPr>
        <p:spPr>
          <a:xfrm flipV="1">
            <a:off x="1740665" y="2982031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41E9F95B-DD74-453C-9C41-97EA723DA268}"/>
              </a:ext>
            </a:extLst>
          </p:cNvPr>
          <p:cNvSpPr/>
          <p:nvPr/>
        </p:nvSpPr>
        <p:spPr>
          <a:xfrm flipV="1">
            <a:off x="2640743" y="368321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F5FBF-98C0-42F2-AC6D-59BF0BEB07AF}"/>
              </a:ext>
            </a:extLst>
          </p:cNvPr>
          <p:cNvSpPr/>
          <p:nvPr/>
        </p:nvSpPr>
        <p:spPr>
          <a:xfrm>
            <a:off x="4077869" y="4901580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실행파일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789F8FB9-9C32-4A8D-A5C7-B4B80282F500}"/>
              </a:ext>
            </a:extLst>
          </p:cNvPr>
          <p:cNvSpPr/>
          <p:nvPr/>
        </p:nvSpPr>
        <p:spPr>
          <a:xfrm flipV="1">
            <a:off x="3518129" y="460794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EE01EB-9DA3-4AE7-AC28-AAA6BD098A10}"/>
              </a:ext>
            </a:extLst>
          </p:cNvPr>
          <p:cNvSpPr/>
          <p:nvPr/>
        </p:nvSpPr>
        <p:spPr>
          <a:xfrm>
            <a:off x="1282097" y="2113681"/>
            <a:ext cx="3143281" cy="2630637"/>
          </a:xfrm>
          <a:prstGeom prst="rightArrow">
            <a:avLst>
              <a:gd name="adj1" fmla="val 86150"/>
              <a:gd name="adj2" fmla="val 11069"/>
            </a:avLst>
          </a:prstGeom>
          <a:noFill/>
          <a:ln w="25400" cap="flat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4623-15DF-4866-B943-6B19D7A49352}"/>
              </a:ext>
            </a:extLst>
          </p:cNvPr>
          <p:cNvSpPr txBox="1"/>
          <p:nvPr/>
        </p:nvSpPr>
        <p:spPr>
          <a:xfrm>
            <a:off x="4425378" y="3277098"/>
            <a:ext cx="755588" cy="301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빌드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841AD-C560-4C51-B5EF-307F2F8DB967}"/>
              </a:ext>
            </a:extLst>
          </p:cNvPr>
          <p:cNvSpPr/>
          <p:nvPr/>
        </p:nvSpPr>
        <p:spPr>
          <a:xfrm>
            <a:off x="6423513" y="2519231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8AAD75-1CC3-4011-92DC-5F2B7B260ADA}"/>
              </a:ext>
            </a:extLst>
          </p:cNvPr>
          <p:cNvSpPr/>
          <p:nvPr/>
        </p:nvSpPr>
        <p:spPr>
          <a:xfrm>
            <a:off x="7326669" y="326441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인터프리터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A5BEC3-1415-4E0E-ABE8-2A0B09F36EA8}"/>
              </a:ext>
            </a:extLst>
          </p:cNvPr>
          <p:cNvSpPr/>
          <p:nvPr/>
        </p:nvSpPr>
        <p:spPr>
          <a:xfrm>
            <a:off x="8226746" y="398449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실행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화살표: 굽음 22">
            <a:extLst>
              <a:ext uri="{FF2B5EF4-FFF2-40B4-BE49-F238E27FC236}">
                <a16:creationId xmlns:a16="http://schemas.microsoft.com/office/drawing/2014/main" id="{FC2FF3EA-4843-4BDB-8834-7D11D335E457}"/>
              </a:ext>
            </a:extLst>
          </p:cNvPr>
          <p:cNvSpPr/>
          <p:nvPr/>
        </p:nvSpPr>
        <p:spPr>
          <a:xfrm flipV="1">
            <a:off x="6734513" y="308204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0585A41D-B910-4828-935A-F4FF44D8A122}"/>
              </a:ext>
            </a:extLst>
          </p:cNvPr>
          <p:cNvSpPr/>
          <p:nvPr/>
        </p:nvSpPr>
        <p:spPr>
          <a:xfrm flipV="1">
            <a:off x="7637669" y="380638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6CFB198-FD8D-45A9-937B-D035A676D1BA}"/>
              </a:ext>
            </a:extLst>
          </p:cNvPr>
          <p:cNvSpPr/>
          <p:nvPr/>
        </p:nvSpPr>
        <p:spPr>
          <a:xfrm>
            <a:off x="49529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JavaScript  ( Dynamic Script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HTML ( Static Script )</a:t>
            </a: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Page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ASP ( Active Server Page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PHP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Perl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Small Talk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67D9C8E-98A5-458F-9662-BF5E77D13143}"/>
              </a:ext>
            </a:extLst>
          </p:cNvPr>
          <p:cNvSpPr/>
          <p:nvPr/>
        </p:nvSpPr>
        <p:spPr>
          <a:xfrm>
            <a:off x="507459" y="5710535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JavaScript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를 실행시키기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Interpreter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엔진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6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82EDA-DAAE-43FC-BF4C-6B9362B5258C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209800" y="213360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99297" y="224346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3124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668485" y="28625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200 OK 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93259" y="3657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77A18-097F-4B12-8005-1AFFEEA0C53E}"/>
              </a:ext>
            </a:extLst>
          </p:cNvPr>
          <p:cNvSpPr txBox="1"/>
          <p:nvPr/>
        </p:nvSpPr>
        <p:spPr>
          <a:xfrm>
            <a:off x="2167322" y="3386137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1021809" y="3962400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1326601" y="450786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Server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167321" y="2133600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56818" y="2243465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476" y="4267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409117" y="4010981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2783" y="4800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7922168" y="2693987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8161051" y="325533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E38B1F-640A-45A5-9344-C3D4868E9F0A}"/>
              </a:ext>
            </a:extLst>
          </p:cNvPr>
          <p:cNvSpPr txBox="1"/>
          <p:nvPr/>
        </p:nvSpPr>
        <p:spPr>
          <a:xfrm>
            <a:off x="1883574" y="4537404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ABF83-1FFA-4806-AF1C-B29AD6B52334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1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Client/Server Combination Script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884976E-6636-43DF-861F-AEFEE0F4EC76}"/>
              </a:ext>
            </a:extLst>
          </p:cNvPr>
          <p:cNvSpPr/>
          <p:nvPr/>
        </p:nvSpPr>
        <p:spPr bwMode="auto">
          <a:xfrm>
            <a:off x="1895118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31575E-D993-4691-8C1E-09120AACD5F9}"/>
              </a:ext>
            </a:extLst>
          </p:cNvPr>
          <p:cNvSpPr/>
          <p:nvPr/>
        </p:nvSpPr>
        <p:spPr bwMode="auto">
          <a:xfrm>
            <a:off x="2548200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F906F-811E-4271-95C3-603CE115E87C}"/>
              </a:ext>
            </a:extLst>
          </p:cNvPr>
          <p:cNvSpPr txBox="1"/>
          <p:nvPr/>
        </p:nvSpPr>
        <p:spPr>
          <a:xfrm>
            <a:off x="2576775" y="2593534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C3DC6-97B7-43A2-BE4B-2DB65539C49F}"/>
              </a:ext>
            </a:extLst>
          </p:cNvPr>
          <p:cNvSpPr txBox="1"/>
          <p:nvPr/>
        </p:nvSpPr>
        <p:spPr>
          <a:xfrm>
            <a:off x="2954974" y="3444584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ASP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PHP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FEB3FD-9458-4A11-8039-10CAED8140A3}"/>
              </a:ext>
            </a:extLst>
          </p:cNvPr>
          <p:cNvSpPr/>
          <p:nvPr/>
        </p:nvSpPr>
        <p:spPr bwMode="auto">
          <a:xfrm>
            <a:off x="4953000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105968-E0BB-457C-8A8F-CF79F0C0F931}"/>
              </a:ext>
            </a:extLst>
          </p:cNvPr>
          <p:cNvSpPr/>
          <p:nvPr/>
        </p:nvSpPr>
        <p:spPr bwMode="auto">
          <a:xfrm>
            <a:off x="5606082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35725-F4B1-4C9E-A67A-2021A58251F8}"/>
              </a:ext>
            </a:extLst>
          </p:cNvPr>
          <p:cNvSpPr txBox="1"/>
          <p:nvPr/>
        </p:nvSpPr>
        <p:spPr>
          <a:xfrm>
            <a:off x="5660371" y="2593534"/>
            <a:ext cx="14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r>
              <a:rPr lang="en-US" altLang="ko-KR" dirty="0">
                <a:latin typeface="Arial Black" panose="020B0A04020102020204" pitchFamily="34" charset="0"/>
              </a:rPr>
              <a:t>, ASP...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74C6DA-0198-4C2E-A704-7723409BAB56}"/>
              </a:ext>
            </a:extLst>
          </p:cNvPr>
          <p:cNvSpPr txBox="1"/>
          <p:nvPr/>
        </p:nvSpPr>
        <p:spPr>
          <a:xfrm>
            <a:off x="5600053" y="38100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3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</a:t>
            </a:r>
            <a:r>
              <a:rPr lang="en-US" altLang="ko-KR" dirty="0"/>
              <a:t>...</a:t>
            </a:r>
            <a:r>
              <a:rPr lang="ko-KR" altLang="en-US" dirty="0"/>
              <a:t> 현재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682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WebSocket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HTTP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RFC6455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Dynamic Web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의 근간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37C9B7-97B2-42FA-B226-448FBE66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4387827" cy="39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 서비스 개발을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Framework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STRUTS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only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Spring ( java based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국내 공공기관 표준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ASP.NET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Django ( for python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Express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Vue.js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6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업무분야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05315" y="3377920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Web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Design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900F3-9975-4B4C-BA7D-826F45A77311}"/>
              </a:ext>
            </a:extLst>
          </p:cNvPr>
          <p:cNvSpPr txBox="1"/>
          <p:nvPr/>
        </p:nvSpPr>
        <p:spPr>
          <a:xfrm>
            <a:off x="2479521" y="37959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UI/</a:t>
            </a:r>
            <a:r>
              <a:rPr lang="en-US" altLang="ko-KR" dirty="0" err="1">
                <a:latin typeface="Arial Black" panose="020B0A04020102020204" pitchFamily="34" charset="0"/>
              </a:rPr>
              <a:t>UX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07FDC-59FE-4AEB-AE25-A58869F521B6}"/>
              </a:ext>
            </a:extLst>
          </p:cNvPr>
          <p:cNvSpPr txBox="1"/>
          <p:nvPr/>
        </p:nvSpPr>
        <p:spPr>
          <a:xfrm>
            <a:off x="1735734" y="421400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 Side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6396906" y="339710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B385B-836C-4CDD-A6F7-DF2737730B72}"/>
              </a:ext>
            </a:extLst>
          </p:cNvPr>
          <p:cNvSpPr txBox="1"/>
          <p:nvPr/>
        </p:nvSpPr>
        <p:spPr>
          <a:xfrm>
            <a:off x="6275304" y="3815147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FrameWork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BB184-2FA6-468B-BFF1-E33CEA1E9B09}"/>
              </a:ext>
            </a:extLst>
          </p:cNvPr>
          <p:cNvSpPr txBox="1"/>
          <p:nvPr/>
        </p:nvSpPr>
        <p:spPr>
          <a:xfrm>
            <a:off x="5885779" y="4233187"/>
            <a:ext cx="23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ServerSide</a:t>
            </a:r>
            <a:r>
              <a:rPr lang="en-US" altLang="ko-KR" dirty="0">
                <a:latin typeface="Arial Black" panose="020B0A04020102020204" pitchFamily="34" charset="0"/>
              </a:rPr>
              <a:t>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CD695-46C9-4DB0-ACCA-49266C4E393A}"/>
              </a:ext>
            </a:extLst>
          </p:cNvPr>
          <p:cNvSpPr txBox="1"/>
          <p:nvPr/>
        </p:nvSpPr>
        <p:spPr>
          <a:xfrm>
            <a:off x="1973923" y="2438705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C4ED0-CE91-43DA-BC87-FF1657681889}"/>
              </a:ext>
            </a:extLst>
          </p:cNvPr>
          <p:cNvSpPr txBox="1"/>
          <p:nvPr/>
        </p:nvSpPr>
        <p:spPr>
          <a:xfrm>
            <a:off x="6412636" y="2480021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FAD737-3A68-4304-8645-B61C02214C0B}"/>
              </a:ext>
            </a:extLst>
          </p:cNvPr>
          <p:cNvSpPr/>
          <p:nvPr/>
        </p:nvSpPr>
        <p:spPr bwMode="auto">
          <a:xfrm>
            <a:off x="1268424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9290-78CF-48C3-B4B0-F9D89F565A85}"/>
              </a:ext>
            </a:extLst>
          </p:cNvPr>
          <p:cNvSpPr txBox="1"/>
          <p:nvPr/>
        </p:nvSpPr>
        <p:spPr>
          <a:xfrm>
            <a:off x="1956738" y="4117764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ADA5E-2CE1-4389-9C90-5414E403301B}"/>
              </a:ext>
            </a:extLst>
          </p:cNvPr>
          <p:cNvSpPr/>
          <p:nvPr/>
        </p:nvSpPr>
        <p:spPr bwMode="auto">
          <a:xfrm>
            <a:off x="5692469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61B3-9D92-4360-BC3E-401B9B31D7AF}"/>
              </a:ext>
            </a:extLst>
          </p:cNvPr>
          <p:cNvSpPr txBox="1"/>
          <p:nvPr/>
        </p:nvSpPr>
        <p:spPr>
          <a:xfrm>
            <a:off x="5933050" y="3746855"/>
            <a:ext cx="237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Thread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Process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Service 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1858718-D85F-41A8-97BD-9BDDCD4D1821}"/>
              </a:ext>
            </a:extLst>
          </p:cNvPr>
          <p:cNvSpPr/>
          <p:nvPr/>
        </p:nvSpPr>
        <p:spPr bwMode="auto">
          <a:xfrm>
            <a:off x="4058688" y="3715234"/>
            <a:ext cx="1671881" cy="1295400"/>
          </a:xfrm>
          <a:prstGeom prst="leftRightArrow">
            <a:avLst>
              <a:gd name="adj1" fmla="val 63235"/>
              <a:gd name="adj2" fmla="val 2316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/>
              <a:t>Control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79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990600" y="2667000"/>
            <a:ext cx="80772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r>
              <a:rPr lang="en-US" altLang="ko-KR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800" ker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기술분야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33525" y="3429000"/>
            <a:ext cx="153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HTML5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CSS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5869442" y="342900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WAS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 Server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Java, PHP,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Python, Node.js...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을 구성하는 주요 통신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4114800" y="2184103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HTTP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8D74F09-4268-4D1E-A318-8938C4CB2480}"/>
              </a:ext>
            </a:extLst>
          </p:cNvPr>
          <p:cNvSpPr/>
          <p:nvPr/>
        </p:nvSpPr>
        <p:spPr>
          <a:xfrm>
            <a:off x="495299" y="2967335"/>
            <a:ext cx="8903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TCP/IP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Connectionless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Session Control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Session  (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Side Control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Cookie   ( Client Side Control )</a:t>
            </a:r>
          </a:p>
        </p:txBody>
      </p:sp>
    </p:spTree>
    <p:extLst>
      <p:ext uri="{BB962C8B-B14F-4D97-AF65-F5344CB8AC3E}">
        <p14:creationId xmlns:p14="http://schemas.microsoft.com/office/powerpoint/2010/main" val="26746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TCP (Transmission Control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Oriented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395841-1025-485E-AD03-128FCC65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62200"/>
            <a:ext cx="4692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UDP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(User Datagram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Connectionless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2ABF7-D2DC-45D4-912E-829518AE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38400"/>
            <a:ext cx="4610100" cy="321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3C722-BCED-475A-8FF5-019E0C4D207F}"/>
              </a:ext>
            </a:extLst>
          </p:cNvPr>
          <p:cNvSpPr txBox="1"/>
          <p:nvPr/>
        </p:nvSpPr>
        <p:spPr>
          <a:xfrm>
            <a:off x="1371600" y="2936921"/>
            <a:ext cx="72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index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21E2D-27DC-493C-AC0C-41FDA36BC29C}"/>
              </a:ext>
            </a:extLst>
          </p:cNvPr>
          <p:cNvSpPr txBox="1"/>
          <p:nvPr/>
        </p:nvSpPr>
        <p:spPr>
          <a:xfrm>
            <a:off x="7069637" y="2936921"/>
            <a:ext cx="11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sequence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HTTP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Hyper Text Transfer Protocol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D4F04-6EF9-4E1A-9F87-04BFBF5D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98179"/>
            <a:ext cx="3505200" cy="4088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4034A1-1DBB-4A4C-95F6-C210A63F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49" y="2895600"/>
            <a:ext cx="3800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Protocol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 의하여 설정되는 가상의 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Connection Oriented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POP, telnet, SSH, FTP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Session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연결 정보에 의하여 설정되는 가상의 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웹에서의 로그인 기능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IMAP,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BBS,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인터넷 쇼핑 사이트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장점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SIMPLE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상의 문서를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에서 출력하기 위한 가장 적합한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Traffic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유발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연결 보안성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단점을 극복하기 위한 수많은 노력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 ActiveX</a:t>
            </a:r>
          </a:p>
        </p:txBody>
      </p:sp>
    </p:spTree>
    <p:extLst>
      <p:ext uri="{BB962C8B-B14F-4D97-AF65-F5344CB8AC3E}">
        <p14:creationId xmlns:p14="http://schemas.microsoft.com/office/powerpoint/2010/main" val="25088097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8928</TotalTime>
  <Words>648</Words>
  <Application>Microsoft Office PowerPoint</Application>
  <PresentationFormat>A4 용지(210x297mm)</PresentationFormat>
  <Paragraphs>201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경기천년바탕 Bold</vt:lpstr>
      <vt:lpstr>경기천년제목 Bold</vt:lpstr>
      <vt:lpstr>경기천년제목 Light</vt:lpstr>
      <vt:lpstr>경기천년제목 Medium</vt:lpstr>
      <vt:lpstr>굴림</vt:lpstr>
      <vt:lpstr>Arial</vt:lpstr>
      <vt:lpstr>Arial Black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FE &amp; BE 개요</vt:lpstr>
      <vt:lpstr>FE &amp; BE 개요</vt:lpstr>
      <vt:lpstr>Web 을 이해하기 위하여..</vt:lpstr>
      <vt:lpstr>Web 을 이해하기 위하여..</vt:lpstr>
      <vt:lpstr>Web 을 이해하기 위하여..</vt:lpstr>
      <vt:lpstr>Web 을 이해하기 위하여..</vt:lpstr>
      <vt:lpstr>Web 을 이해하기 위하여..</vt:lpstr>
      <vt:lpstr>HTTP 프로토콜</vt:lpstr>
      <vt:lpstr>HTTP 단점 극복 과정</vt:lpstr>
      <vt:lpstr>HTTP 단점 극복 과정</vt:lpstr>
      <vt:lpstr>HTTP 단점 극복 과정</vt:lpstr>
      <vt:lpstr>Script Language</vt:lpstr>
      <vt:lpstr>Script Language</vt:lpstr>
      <vt:lpstr>Client Side Script Language</vt:lpstr>
      <vt:lpstr>Server Side Script Language</vt:lpstr>
      <vt:lpstr>Client/Server Combination Script</vt:lpstr>
      <vt:lpstr>HTTP 단점 극복... 현재</vt:lpstr>
      <vt:lpstr>Framework</vt:lpstr>
      <vt:lpstr>Framework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623</cp:revision>
  <cp:lastPrinted>1601-01-01T00:00:00Z</cp:lastPrinted>
  <dcterms:created xsi:type="dcterms:W3CDTF">1601-01-01T00:00:00Z</dcterms:created>
  <dcterms:modified xsi:type="dcterms:W3CDTF">2021-02-09T08:43:18Z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