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10"/>
  </p:notesMasterIdLst>
  <p:sldIdLst>
    <p:sldId id="256" r:id="rId3"/>
    <p:sldId id="785" r:id="rId4"/>
    <p:sldId id="808" r:id="rId5"/>
    <p:sldId id="807" r:id="rId6"/>
    <p:sldId id="809" r:id="rId7"/>
    <p:sldId id="810" r:id="rId8"/>
    <p:sldId id="783" r:id="rId9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4" autoAdjust="0"/>
    <p:restoredTop sz="94908" autoAdjust="0"/>
  </p:normalViewPr>
  <p:slideViewPr>
    <p:cSldViewPr showGuides="1">
      <p:cViewPr varScale="1">
        <p:scale>
          <a:sx n="116" d="100"/>
          <a:sy n="116" d="100"/>
        </p:scale>
        <p:origin x="102" y="132"/>
      </p:cViewPr>
      <p:guideLst>
        <p:guide orient="horz" pos="3888"/>
        <p:guide orient="horz" pos="864"/>
        <p:guide pos="5928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59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459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04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63450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Node.js </a:t>
            </a:r>
            <a:r>
              <a:rPr lang="ko-KR" altLang="en-US" sz="48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대응용 </a:t>
            </a:r>
            <a:r>
              <a:rPr lang="en-US" altLang="ko-KR" sz="48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node</a:t>
            </a:r>
            <a:r>
              <a:rPr lang="en-US" altLang="ko-KR" sz="4800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.c</a:t>
            </a:r>
            <a:endParaRPr lang="ko-KR" altLang="en-US" sz="4800" b="1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국립금오공과대학교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응용수학과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교수</a:t>
            </a: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/</a:t>
            </a:r>
            <a:r>
              <a:rPr lang="ko-KR" altLang="en-US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공학박사 </a:t>
            </a: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신 승 혁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Node.js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BDBF0E9E-2394-448F-A2E9-B2985C51DB52}"/>
              </a:ext>
            </a:extLst>
          </p:cNvPr>
          <p:cNvSpPr/>
          <p:nvPr/>
        </p:nvSpPr>
        <p:spPr>
          <a:xfrm>
            <a:off x="507459" y="1371600"/>
            <a:ext cx="89032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확장성 있는 네트워크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 Side Application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개발에 사용되는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SW Platform</a:t>
            </a:r>
          </a:p>
          <a:p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JavaScript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를 사용하여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 Side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에서 개발이 가능</a:t>
            </a:r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Non-Blocking I/O</a:t>
            </a: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Asynchronous / Synchronous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시스템과는 별개의 문제</a:t>
            </a:r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Single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Thread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기반의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Event Driven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처리 시스템</a:t>
            </a:r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WebSocket Server / HTTP Server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운영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0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Node.js </a:t>
            </a:r>
            <a:r>
              <a:rPr lang="ko-KR" altLang="en-US"/>
              <a:t>단점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78D7DF-15B3-46E6-86AC-CF997DC4E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11610"/>
              </p:ext>
            </p:extLst>
          </p:nvPr>
        </p:nvGraphicFramePr>
        <p:xfrm>
          <a:off x="1041398" y="1371600"/>
          <a:ext cx="7823201" cy="3576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22402">
                  <a:extLst>
                    <a:ext uri="{9D8B030D-6E8A-4147-A177-3AD203B41FA5}">
                      <a16:colId xmlns:a16="http://schemas.microsoft.com/office/drawing/2014/main" val="3460631428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34669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Single Thread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</a:t>
                      </a:r>
                      <a:r>
                        <a:rPr lang="ko-KR" altLang="en-US"/>
                        <a:t>하나의 작업이 지체 될 경우 전체 시스템에 영향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- multi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core</a:t>
                      </a:r>
                      <a:r>
                        <a:rPr lang="ko-KR" altLang="en-US"/>
                        <a:t>에서 </a:t>
                      </a:r>
                      <a:r>
                        <a:rPr lang="en-US" altLang="ko-KR"/>
                        <a:t>cpu</a:t>
                      </a:r>
                      <a:r>
                        <a:rPr lang="ko-KR" altLang="en-US"/>
                        <a:t> 사용을 최적화 할 수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0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Callback Hell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callback</a:t>
                      </a:r>
                      <a:r>
                        <a:rPr lang="ko-KR" altLang="en-US"/>
                        <a:t> 기반으로 </a:t>
                      </a:r>
                      <a:r>
                        <a:rPr lang="en-US" altLang="ko-KR"/>
                        <a:t>callback</a:t>
                      </a:r>
                      <a:r>
                        <a:rPr lang="ko-KR" altLang="en-US"/>
                        <a:t>을 중첩으로 사용할 경우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31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V8 GC </a:t>
                      </a:r>
                      <a:r>
                        <a:rPr lang="ko-KR" altLang="en-US"/>
                        <a:t>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V8</a:t>
                      </a:r>
                      <a:r>
                        <a:rPr lang="ko-KR" altLang="en-US"/>
                        <a:t>엔진이 </a:t>
                      </a:r>
                      <a:r>
                        <a:rPr lang="en-US" altLang="ko-KR"/>
                        <a:t>Garbage Collection </a:t>
                      </a:r>
                      <a:r>
                        <a:rPr lang="ko-KR" altLang="en-US"/>
                        <a:t>기반의 메모리를 관리하기 때문에 </a:t>
                      </a:r>
                      <a:r>
                        <a:rPr lang="en-US" altLang="ko-KR"/>
                        <a:t>GC</a:t>
                      </a:r>
                      <a:r>
                        <a:rPr lang="ko-KR" altLang="en-US"/>
                        <a:t>시 </a:t>
                      </a:r>
                      <a:r>
                        <a:rPr lang="en-US" altLang="ko-KR"/>
                        <a:t>CPU </a:t>
                      </a:r>
                      <a:r>
                        <a:rPr lang="ko-KR" altLang="en-US"/>
                        <a:t>사용률이 </a:t>
                      </a:r>
                      <a:r>
                        <a:rPr lang="en-US" altLang="ko-KR"/>
                        <a:t>spike </a:t>
                      </a:r>
                      <a:r>
                        <a:rPr lang="ko-KR" altLang="en-US"/>
                        <a:t>치면서 순간적으로 서버를 멈추게 하는 현상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Native Call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System Call</a:t>
                      </a:r>
                      <a:r>
                        <a:rPr lang="ko-KR" altLang="en-US"/>
                        <a:t>에 대한 제한 때문에 </a:t>
                      </a:r>
                      <a:r>
                        <a:rPr lang="en-US" altLang="ko-KR"/>
                        <a:t>C/C++</a:t>
                      </a:r>
                      <a:r>
                        <a:rPr lang="ko-KR" altLang="en-US"/>
                        <a:t>로 구성된 </a:t>
                      </a:r>
                      <a:r>
                        <a:rPr lang="en-US" altLang="ko-KR"/>
                        <a:t>Applcation </a:t>
                      </a:r>
                      <a:r>
                        <a:rPr lang="ko-KR" altLang="en-US"/>
                        <a:t>생성 및 호출을 위한 별도의 시스템 구성이 필요함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25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Performance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 Script </a:t>
                      </a:r>
                      <a:r>
                        <a:rPr lang="ko-KR" altLang="en-US"/>
                        <a:t>기반의 운영 시스템으로 </a:t>
                      </a:r>
                      <a:r>
                        <a:rPr lang="en-US" altLang="ko-KR"/>
                        <a:t>C/C++ </a:t>
                      </a:r>
                      <a:r>
                        <a:rPr lang="ko-KR" altLang="en-US"/>
                        <a:t>로 개발된 </a:t>
                      </a:r>
                      <a:r>
                        <a:rPr lang="en-US" altLang="ko-KR"/>
                        <a:t>Server Application </a:t>
                      </a:r>
                      <a:r>
                        <a:rPr lang="ko-KR" altLang="en-US"/>
                        <a:t>보다 반응속도가 느림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69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0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err="1"/>
              <a:t>node</a:t>
            </a:r>
            <a:r>
              <a:rPr lang="en-US" altLang="ko-KR"/>
              <a:t>.c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BDBF0E9E-2394-448F-A2E9-B2985C51DB52}"/>
              </a:ext>
            </a:extLst>
          </p:cNvPr>
          <p:cNvSpPr/>
          <p:nvPr/>
        </p:nvSpPr>
        <p:spPr>
          <a:xfrm>
            <a:off x="507459" y="1371600"/>
            <a:ext cx="890324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확장성 있는 네트워크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 Side Application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개발에 사용되는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SW Platform</a:t>
            </a:r>
          </a:p>
          <a:p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Console Mode / Service ( Daemon ) Mode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지원</a:t>
            </a:r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sz="200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</a:t>
            </a:r>
            <a:r>
              <a:rPr lang="ko-KR" altLang="en-US" sz="200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언어를 이용한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 Side Web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Application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개발 가능</a:t>
            </a:r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Non-Blocking I/O</a:t>
            </a:r>
          </a:p>
          <a:p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sz="200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Asynchronous / Synchronous </a:t>
            </a:r>
            <a:r>
              <a:rPr lang="ko-KR" altLang="en-US" sz="200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모드 지원</a:t>
            </a:r>
            <a:endParaRPr lang="en-US" altLang="ko-KR" sz="2000">
              <a:solidFill>
                <a:srgbClr val="FF0000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sz="200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Multi</a:t>
            </a:r>
            <a:r>
              <a:rPr lang="ko-KR" altLang="en-US" sz="200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Thread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기반의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Event Driven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처리 시스템</a:t>
            </a:r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00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WebSocket Server / HTTP Server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운영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0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err="1"/>
              <a:t>node</a:t>
            </a:r>
            <a:r>
              <a:rPr lang="en-US" altLang="ko-KR"/>
              <a:t>.c </a:t>
            </a:r>
            <a:r>
              <a:rPr lang="ko-KR" altLang="en-US"/>
              <a:t>설계 개요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F19A7A-7B12-4D58-A3F9-ABD84C372FE3}"/>
              </a:ext>
            </a:extLst>
          </p:cNvPr>
          <p:cNvSpPr/>
          <p:nvPr/>
        </p:nvSpPr>
        <p:spPr>
          <a:xfrm>
            <a:off x="495300" y="137668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Win32 API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에서와 유사한 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component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호출 형식 사용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567798-9D34-4849-A786-0BC1CE7E139F}"/>
              </a:ext>
            </a:extLst>
          </p:cNvPr>
          <p:cNvSpPr/>
          <p:nvPr/>
        </p:nvSpPr>
        <p:spPr>
          <a:xfrm>
            <a:off x="495300" y="2840613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int32_t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codeXGetMessage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(void* handle, void* message, void* </a:t>
            </a:r>
            <a:r>
              <a:rPr lang="en-US" altLang="ko-KR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wparam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, void* </a:t>
            </a:r>
            <a:r>
              <a:rPr lang="en-US" altLang="ko-KR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lparam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EA6EDCB-51C1-4A29-8AC2-0D2237C59660}"/>
              </a:ext>
            </a:extLst>
          </p:cNvPr>
          <p:cNvSpPr/>
          <p:nvPr/>
        </p:nvSpPr>
        <p:spPr>
          <a:xfrm>
            <a:off x="495300" y="4019708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int32_t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codeXSetMessage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(void* handle, void* message, void* </a:t>
            </a:r>
            <a:r>
              <a:rPr lang="en-US" altLang="ko-KR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wparam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, void* </a:t>
            </a:r>
            <a:r>
              <a:rPr lang="en-US" altLang="ko-KR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lparam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3050F1-7A95-439F-8495-428D2D2F1907}"/>
              </a:ext>
            </a:extLst>
          </p:cNvPr>
          <p:cNvSpPr/>
          <p:nvPr/>
        </p:nvSpPr>
        <p:spPr>
          <a:xfrm>
            <a:off x="495300" y="2471281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메시지 확인 함수</a:t>
            </a:r>
            <a:endParaRPr lang="en-US" altLang="ko-KR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62BA0D0-C7CC-4C1F-84F9-9AF0DF386ADE}"/>
              </a:ext>
            </a:extLst>
          </p:cNvPr>
          <p:cNvSpPr/>
          <p:nvPr/>
        </p:nvSpPr>
        <p:spPr>
          <a:xfrm>
            <a:off x="495300" y="367268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메시지 설정 함수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동기함수</a:t>
            </a:r>
            <a:endParaRPr lang="en-US" altLang="ko-KR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F8796C7-EF30-4DF9-A357-89C96AFB96EB}"/>
              </a:ext>
            </a:extLst>
          </p:cNvPr>
          <p:cNvSpPr/>
          <p:nvPr/>
        </p:nvSpPr>
        <p:spPr>
          <a:xfrm>
            <a:off x="520700" y="5193268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int32_t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codeXPutMessage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(void* handle, void* message, void* </a:t>
            </a:r>
            <a:r>
              <a:rPr lang="en-US" altLang="ko-KR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wparam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, void* </a:t>
            </a:r>
            <a:r>
              <a:rPr lang="en-US" altLang="ko-KR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lparam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F045176-6475-4B38-A894-927F954EB31F}"/>
              </a:ext>
            </a:extLst>
          </p:cNvPr>
          <p:cNvSpPr/>
          <p:nvPr/>
        </p:nvSpPr>
        <p:spPr>
          <a:xfrm>
            <a:off x="520700" y="484624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메시지 설정 함수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비동기함수</a:t>
            </a:r>
            <a:endParaRPr lang="en-US" altLang="ko-KR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0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err="1"/>
              <a:t>node</a:t>
            </a:r>
            <a:r>
              <a:rPr lang="en-US" altLang="ko-KR"/>
              <a:t>.c </a:t>
            </a:r>
            <a:r>
              <a:rPr lang="ko-KR" altLang="en-US"/>
              <a:t>메시지 형식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AE71745-40A4-4684-A978-50FF0D21317B}"/>
              </a:ext>
            </a:extLst>
          </p:cNvPr>
          <p:cNvSpPr/>
          <p:nvPr/>
        </p:nvSpPr>
        <p:spPr>
          <a:xfrm>
            <a:off x="495300" y="1376680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메시지 저장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방식은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BigEndian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Rectangle 96">
            <a:extLst>
              <a:ext uri="{FF2B5EF4-FFF2-40B4-BE49-F238E27FC236}">
                <a16:creationId xmlns:a16="http://schemas.microsoft.com/office/drawing/2014/main" id="{B50E1CFA-1EAC-458B-BD92-9EC3220DDF66}"/>
              </a:ext>
            </a:extLst>
          </p:cNvPr>
          <p:cNvSpPr/>
          <p:nvPr/>
        </p:nvSpPr>
        <p:spPr>
          <a:xfrm>
            <a:off x="2878571" y="2557467"/>
            <a:ext cx="2226829" cy="3525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기능 </a:t>
            </a:r>
            <a:r>
              <a:rPr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분류 </a:t>
            </a:r>
            <a:r>
              <a:rPr lang="en-US" altLang="ko-K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시스템  코드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96">
            <a:extLst>
              <a:ext uri="{FF2B5EF4-FFF2-40B4-BE49-F238E27FC236}">
                <a16:creationId xmlns:a16="http://schemas.microsoft.com/office/drawing/2014/main" id="{85476E63-F221-467C-A617-D5D6256DF8EF}"/>
              </a:ext>
            </a:extLst>
          </p:cNvPr>
          <p:cNvSpPr/>
          <p:nvPr/>
        </p:nvSpPr>
        <p:spPr>
          <a:xfrm>
            <a:off x="5105400" y="2557467"/>
            <a:ext cx="2226829" cy="3525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파라미터 </a:t>
            </a:r>
            <a:r>
              <a:rPr lang="en-US" altLang="ko-K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기능상태 코드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E5EDA0-FE5D-4684-BA5E-23048CC948BE}"/>
              </a:ext>
            </a:extLst>
          </p:cNvPr>
          <p:cNvSpPr txBox="1"/>
          <p:nvPr/>
        </p:nvSpPr>
        <p:spPr>
          <a:xfrm>
            <a:off x="3810000" y="2342023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bit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AC6DB-3B9D-4B9A-964F-23FEEFEAD6DC}"/>
              </a:ext>
            </a:extLst>
          </p:cNvPr>
          <p:cNvSpPr txBox="1"/>
          <p:nvPr/>
        </p:nvSpPr>
        <p:spPr>
          <a:xfrm>
            <a:off x="6036829" y="2342023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bit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9BBB7C5-9F88-4079-B25F-DE1201264339}"/>
              </a:ext>
            </a:extLst>
          </p:cNvPr>
          <p:cNvSpPr/>
          <p:nvPr/>
        </p:nvSpPr>
        <p:spPr>
          <a:xfrm>
            <a:off x="495300" y="3423467"/>
            <a:ext cx="891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U16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bit</a:t>
            </a:r>
          </a:p>
          <a:p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기능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: WebSocket, HTTP Server,</a:t>
            </a: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              Serial, Socket,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Packet,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HTTP Client</a:t>
            </a: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시스템 코드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: OPEN, CLOSE, READ, WRITE ....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0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L16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bit</a:t>
            </a:r>
          </a:p>
          <a:p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파라미터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: IP, PORT ....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기능상태코드 </a:t>
            </a:r>
            <a:r>
              <a:rPr lang="en-US" altLang="ko-KR" sz="200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: 0xE0000001, 0xE000101B, 0xE000FD0B, ....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6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990600" y="2667000"/>
            <a:ext cx="8077200" cy="121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6000" ker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감사합니다</a:t>
            </a:r>
            <a:r>
              <a:rPr lang="en-US" altLang="ko-KR" sz="6000" ker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4800" ker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8964</TotalTime>
  <Words>418</Words>
  <Application>Microsoft Office PowerPoint</Application>
  <PresentationFormat>A4 용지(210x297mm)</PresentationFormat>
  <Paragraphs>80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경기천년바탕 Bold</vt:lpstr>
      <vt:lpstr>경기천년제목 Bold</vt:lpstr>
      <vt:lpstr>경기천년제목 Light</vt:lpstr>
      <vt:lpstr>경기천년제목 Medium</vt:lpstr>
      <vt:lpstr>굴림</vt:lpstr>
      <vt:lpstr>Arial</vt:lpstr>
      <vt:lpstr>Calibri</vt:lpstr>
      <vt:lpstr>Courier New</vt:lpstr>
      <vt:lpstr>Times New Roman</vt:lpstr>
      <vt:lpstr>1_Default Design</vt:lpstr>
      <vt:lpstr>2_Default Design</vt:lpstr>
      <vt:lpstr>PowerPoint 프레젠테이션</vt:lpstr>
      <vt:lpstr>Node.js 개요</vt:lpstr>
      <vt:lpstr>Node.js 단점</vt:lpstr>
      <vt:lpstr>node.c 개요</vt:lpstr>
      <vt:lpstr>node.c 설계 개요</vt:lpstr>
      <vt:lpstr>node.c 메시지 형식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신승혁</cp:lastModifiedBy>
  <cp:revision>630</cp:revision>
  <cp:lastPrinted>1601-01-01T00:00:00Z</cp:lastPrinted>
  <dcterms:created xsi:type="dcterms:W3CDTF">1601-01-01T00:00:00Z</dcterms:created>
  <dcterms:modified xsi:type="dcterms:W3CDTF">2021-03-10T10:53:02Z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