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notesMasterIdLst>
    <p:notesMasterId r:id="rId2"/>
  </p:notesMasterIdLst>
  <p:sldIdLst>
    <p:sldId id="263" r:id="rId3"/>
    <p:sldId id="269" r:id="rId4"/>
    <p:sldId id="270" r:id="rId5"/>
    <p:sldId id="257" r:id="rId6"/>
    <p:sldId id="258" r:id="rId7"/>
    <p:sldId id="266" r:id="rId8"/>
    <p:sldId id="267" r:id="rId9"/>
    <p:sldId id="261" r:id="rId10"/>
    <p:sldId id="260" r:id="rId11"/>
    <p:sldId id="271" r:id="rId12"/>
    <p:sldId id="265" r:id="rId13"/>
    <p:sldId id="272" r:id="rId14"/>
    <p:sldId id="273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admin" initials="a" lastIdx="2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987" autoAdjust="0"/>
    <p:restoredTop sz="96366" autoAdjust="0"/>
  </p:normalViewPr>
  <p:slideViewPr>
    <p:cSldViewPr snapToGrid="0">
      <p:cViewPr varScale="1">
        <p:scale>
          <a:sx n="100" d="100"/>
          <a:sy n="100" d="100"/>
        </p:scale>
        <p:origin x="576" y="10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commentAuthors" Target="commentAuthors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D0801E7-E621-4340-B9E1-BAAC00D0DC4C}" type="datetime1">
              <a:rPr lang="ko-KR" altLang="en-US"/>
              <a:pPr lvl="0">
                <a:defRPr/>
              </a:pPr>
              <a:t>2022-12-30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5712744C-3F52-4021-B206-F78AB569E35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712744C-3F52-4021-B206-F78AB569E351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712744C-3F52-4021-B206-F78AB569E351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712744C-3F52-4021-B206-F78AB569E351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712744C-3F52-4021-B206-F78AB569E351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712744C-3F52-4021-B206-F78AB569E351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3B3C-FFEB-4D4A-95D2-7BE932A87898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416C-2370-4E6C-B5A2-7B7EE3577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52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3B3C-FFEB-4D4A-95D2-7BE932A87898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416C-2370-4E6C-B5A2-7B7EE3577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66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3B3C-FFEB-4D4A-95D2-7BE932A87898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416C-2370-4E6C-B5A2-7B7EE3577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58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3B3C-FFEB-4D4A-95D2-7BE932A87898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416C-2370-4E6C-B5A2-7B7EE3577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30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3B3C-FFEB-4D4A-95D2-7BE932A87898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416C-2370-4E6C-B5A2-7B7EE3577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10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3B3C-FFEB-4D4A-95D2-7BE932A87898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416C-2370-4E6C-B5A2-7B7EE3577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93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3B3C-FFEB-4D4A-95D2-7BE932A87898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416C-2370-4E6C-B5A2-7B7EE3577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74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3B3C-FFEB-4D4A-95D2-7BE932A87898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416C-2370-4E6C-B5A2-7B7EE3577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0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3B3C-FFEB-4D4A-95D2-7BE932A87898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416C-2370-4E6C-B5A2-7B7EE3577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71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3B3C-FFEB-4D4A-95D2-7BE932A87898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416C-2370-4E6C-B5A2-7B7EE3577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88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3B3C-FFEB-4D4A-95D2-7BE932A87898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416C-2370-4E6C-B5A2-7B7EE3577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45257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A3B3C-FFEB-4D4A-95D2-7BE932A87898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7416C-2370-4E6C-B5A2-7B7EE3577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40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/>
          <p:cNvSpPr/>
          <p:nvPr/>
        </p:nvSpPr>
        <p:spPr>
          <a:xfrm>
            <a:off x="152400" y="190500"/>
            <a:ext cx="11811000" cy="6388100"/>
          </a:xfrm>
          <a:prstGeom prst="rect">
            <a:avLst/>
          </a:prstGeom>
          <a:noFill/>
          <a:ln w="25400" cap="flat" cmpd="sng" algn="ctr">
            <a:solidFill>
              <a:srgbClr val="44546a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직사각형 89"/>
          <p:cNvSpPr/>
          <p:nvPr/>
        </p:nvSpPr>
        <p:spPr>
          <a:xfrm>
            <a:off x="3308990" y="2549135"/>
            <a:ext cx="5200806" cy="1263059"/>
          </a:xfrm>
          <a:prstGeom prst="rect">
            <a:avLst/>
          </a:prstGeom>
          <a:noFill/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4212200" y="2900004"/>
            <a:ext cx="3338441" cy="66996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 b="1"/>
              <a:t>JAVA </a:t>
            </a:r>
            <a:r>
              <a:rPr lang="ko-KR" altLang="en-US" sz="2000" b="1"/>
              <a:t>구현 프로젝트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영화 예매 프로그램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" y="190500"/>
            <a:ext cx="11811000" cy="6388100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29566" y="1676400"/>
            <a:ext cx="5003800" cy="38227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462770" y="1879135"/>
            <a:ext cx="1820411" cy="30140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775687" y="1856550"/>
            <a:ext cx="118974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좌석 선택</a:t>
            </a:r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641440" y="5799075"/>
            <a:ext cx="3756119" cy="514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/>
              <a:t>4)</a:t>
            </a:r>
            <a:r>
              <a:rPr lang="ko-KR" altLang="en-US" sz="1400"/>
              <a:t>뒤로 가기 버튼 클릭 시 영화 선택화면으로 이동</a:t>
            </a:r>
            <a:endParaRPr lang="ko-KR" altLang="en-US" sz="1400"/>
          </a:p>
        </p:txBody>
      </p:sp>
      <p:sp>
        <p:nvSpPr>
          <p:cNvPr id="52" name="TextBox 51"/>
          <p:cNvSpPr txBox="1"/>
          <p:nvPr/>
        </p:nvSpPr>
        <p:spPr>
          <a:xfrm>
            <a:off x="6883513" y="2490436"/>
            <a:ext cx="4135404" cy="727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/>
              <a:t>3)</a:t>
            </a:r>
            <a:r>
              <a:rPr lang="ko-KR" altLang="en-US" sz="1400"/>
              <a:t>예매 버튼 클릭 시 아래와 같은 창 출력</a:t>
            </a:r>
            <a:r>
              <a:rPr lang="en-US" altLang="ko-KR" sz="1400"/>
              <a:t> </a:t>
            </a:r>
            <a:endParaRPr lang="en-US" altLang="ko-KR" sz="1400"/>
          </a:p>
          <a:p>
            <a:pPr lvl="0">
              <a:defRPr/>
            </a:pPr>
            <a:r>
              <a:rPr lang="ko-KR" altLang="en-US" sz="1400"/>
              <a:t>이전 누르면 메인 다시 현재 예매 화면으로 이동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확인 누르면 예매 완료창</a:t>
            </a:r>
            <a:endParaRPr lang="ko-KR" altLang="en-US" sz="1400"/>
          </a:p>
        </p:txBody>
      </p:sp>
      <p:sp>
        <p:nvSpPr>
          <p:cNvPr id="53" name="직사각형 52"/>
          <p:cNvSpPr/>
          <p:nvPr/>
        </p:nvSpPr>
        <p:spPr>
          <a:xfrm>
            <a:off x="6850920" y="3429000"/>
            <a:ext cx="4024559" cy="109949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7278936" y="3522169"/>
            <a:ext cx="3175340" cy="701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9055281" y="4273608"/>
            <a:ext cx="679376" cy="158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2"/>
                </a:solidFill>
                <a:latin typeface="+mj-lt"/>
              </a:rPr>
              <a:t>확인</a:t>
            </a:r>
            <a:endParaRPr lang="ko-KR" altLang="en-US" sz="14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23849" y="3712937"/>
            <a:ext cx="2861681" cy="224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/>
              <a:t>“</a:t>
            </a:r>
            <a:r>
              <a:rPr lang="ko-KR" altLang="en-US" sz="1400"/>
              <a:t>좌석 번호</a:t>
            </a:r>
            <a:r>
              <a:rPr lang="en-US" altLang="ko-KR" sz="1400"/>
              <a:t>”</a:t>
            </a:r>
            <a:r>
              <a:rPr lang="ko-KR" altLang="en-US" sz="1400"/>
              <a:t>를 예매하시겠습니까</a:t>
            </a:r>
            <a:r>
              <a:rPr lang="en-US" altLang="ko-KR" sz="1400"/>
              <a:t>?</a:t>
            </a:r>
            <a:endParaRPr lang="ko-KR" altLang="en-US" sz="1400"/>
          </a:p>
        </p:txBody>
      </p:sp>
      <p:cxnSp>
        <p:nvCxnSpPr>
          <p:cNvPr id="57" name="직선 화살표 연결선 56"/>
          <p:cNvCxnSpPr/>
          <p:nvPr/>
        </p:nvCxnSpPr>
        <p:spPr>
          <a:xfrm rot="5400000">
            <a:off x="8653947" y="3328851"/>
            <a:ext cx="406802" cy="140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069473" y="4273608"/>
            <a:ext cx="679376" cy="158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2"/>
                </a:solidFill>
                <a:latin typeface="+mj-lt"/>
              </a:rPr>
              <a:t>이전</a:t>
            </a:r>
            <a:endParaRPr lang="en-US" altLang="ko-KR" sz="140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929566" y="2365217"/>
            <a:ext cx="50038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2462770" y="2461268"/>
            <a:ext cx="1820411" cy="30140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2943638" y="2420912"/>
            <a:ext cx="85145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screen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43938" y="2976112"/>
          <a:ext cx="45327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530"/>
                <a:gridCol w="647530"/>
                <a:gridCol w="647530"/>
                <a:gridCol w="647530"/>
                <a:gridCol w="647530"/>
                <a:gridCol w="647530"/>
                <a:gridCol w="647530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62" name="직사각형 61"/>
          <p:cNvSpPr/>
          <p:nvPr/>
        </p:nvSpPr>
        <p:spPr>
          <a:xfrm>
            <a:off x="3774252" y="5085818"/>
            <a:ext cx="968479" cy="28440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2"/>
                </a:solidFill>
                <a:latin typeface="+mj-lt"/>
              </a:rPr>
              <a:t>이전</a:t>
            </a:r>
            <a:endParaRPr lang="ko-KR" altLang="en-US" sz="14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67174" y="5081464"/>
            <a:ext cx="968479" cy="28440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2"/>
                </a:solidFill>
                <a:latin typeface="+mj-lt"/>
              </a:rPr>
              <a:t>예매</a:t>
            </a:r>
            <a:endParaRPr lang="ko-KR" altLang="en-US" sz="14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4" name="설명선 1 63"/>
          <p:cNvSpPr/>
          <p:nvPr/>
        </p:nvSpPr>
        <p:spPr>
          <a:xfrm>
            <a:off x="6816089" y="2441866"/>
            <a:ext cx="4264280" cy="797476"/>
          </a:xfrm>
          <a:prstGeom prst="borderCallout1">
            <a:avLst>
              <a:gd name="adj1" fmla="val 68095"/>
              <a:gd name="adj2" fmla="val -2834"/>
              <a:gd name="adj3" fmla="val 340861"/>
              <a:gd name="adj4" fmla="val -321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5" name="설명선 1 64"/>
          <p:cNvSpPr/>
          <p:nvPr/>
        </p:nvSpPr>
        <p:spPr>
          <a:xfrm>
            <a:off x="619718" y="5755297"/>
            <a:ext cx="3821162" cy="522080"/>
          </a:xfrm>
          <a:prstGeom prst="borderCallout1">
            <a:avLst>
              <a:gd name="adj1" fmla="val 2467"/>
              <a:gd name="adj2" fmla="val 92366"/>
              <a:gd name="adj3" fmla="val -94178"/>
              <a:gd name="adj4" fmla="val 1024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" name="설명선 1 65"/>
          <p:cNvSpPr/>
          <p:nvPr/>
        </p:nvSpPr>
        <p:spPr>
          <a:xfrm>
            <a:off x="6795606" y="1197145"/>
            <a:ext cx="3959078" cy="997473"/>
          </a:xfrm>
          <a:prstGeom prst="borderCallout1">
            <a:avLst>
              <a:gd name="adj1" fmla="val 68095"/>
              <a:gd name="adj2" fmla="val -2834"/>
              <a:gd name="adj3" fmla="val 193186"/>
              <a:gd name="adj4" fmla="val -394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924482" y="1380931"/>
            <a:ext cx="3830202" cy="598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arenR"/>
              <a:defRPr/>
            </a:pPr>
            <a:r>
              <a:rPr lang="en-US" altLang="ko-KR" sz="1700"/>
              <a:t>7x5</a:t>
            </a:r>
            <a:r>
              <a:rPr lang="ko-KR" altLang="en-US" sz="1700"/>
              <a:t>의 그리드 형태로 좌석 지정</a:t>
            </a:r>
            <a:endParaRPr lang="ko-KR" altLang="en-US" sz="1700"/>
          </a:p>
          <a:p>
            <a:pPr marL="228600" indent="-228600">
              <a:buAutoNum type="arabicParenR"/>
              <a:defRPr/>
            </a:pPr>
            <a:r>
              <a:rPr lang="ko-KR" altLang="en-US" sz="1700"/>
              <a:t>클릭 시 좌석에 하이라이트 추가</a:t>
            </a:r>
            <a:endParaRPr lang="ko-KR" altLang="en-US" sz="1700"/>
          </a:p>
        </p:txBody>
      </p:sp>
      <p:sp>
        <p:nvSpPr>
          <p:cNvPr id="100" name="직사각형 52"/>
          <p:cNvSpPr/>
          <p:nvPr/>
        </p:nvSpPr>
        <p:spPr>
          <a:xfrm>
            <a:off x="6890659" y="4974303"/>
            <a:ext cx="4024559" cy="1099492"/>
          </a:xfrm>
          <a:prstGeom prst="rect">
            <a:avLst/>
          </a:prstGeom>
          <a:noFill/>
          <a:ln w="1905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1" name="직사각형 53"/>
          <p:cNvSpPr/>
          <p:nvPr/>
        </p:nvSpPr>
        <p:spPr>
          <a:xfrm>
            <a:off x="7318675" y="5067472"/>
            <a:ext cx="3175340" cy="701423"/>
          </a:xfrm>
          <a:prstGeom prst="rect">
            <a:avLst/>
          </a:prstGeom>
          <a:noFill/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2" name="직사각형 54"/>
          <p:cNvSpPr/>
          <p:nvPr/>
        </p:nvSpPr>
        <p:spPr>
          <a:xfrm>
            <a:off x="9095020" y="5818911"/>
            <a:ext cx="679376" cy="158041"/>
          </a:xfrm>
          <a:prstGeom prst="rect">
            <a:avLst/>
          </a:prstGeom>
          <a:noFill/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44546a"/>
                </a:solidFill>
                <a:latin typeface="맑은 고딕"/>
              </a:rPr>
              <a:t>확인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44546a"/>
              </a:solidFill>
              <a:latin typeface="맑은 고딕"/>
            </a:endParaRPr>
          </a:p>
        </p:txBody>
      </p:sp>
      <p:sp>
        <p:nvSpPr>
          <p:cNvPr id="103" name="TextBox 55"/>
          <p:cNvSpPr txBox="1"/>
          <p:nvPr/>
        </p:nvSpPr>
        <p:spPr>
          <a:xfrm>
            <a:off x="7958888" y="5258240"/>
            <a:ext cx="2083296" cy="29293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예매 완료되었습니다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4" name="직사각형 59"/>
          <p:cNvSpPr/>
          <p:nvPr/>
        </p:nvSpPr>
        <p:spPr>
          <a:xfrm>
            <a:off x="8109212" y="5818911"/>
            <a:ext cx="679376" cy="158041"/>
          </a:xfrm>
          <a:prstGeom prst="rect">
            <a:avLst/>
          </a:prstGeom>
          <a:noFill/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44546a"/>
                </a:solidFill>
                <a:latin typeface="맑은 고딕"/>
              </a:rPr>
              <a:t>이전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44546a"/>
              </a:solidFill>
              <a:latin typeface="맑은 고딕"/>
            </a:endParaRPr>
          </a:p>
        </p:txBody>
      </p:sp>
      <p:cxnSp>
        <p:nvCxnSpPr>
          <p:cNvPr id="105" name="직선 화살표 연결선 56"/>
          <p:cNvCxnSpPr>
            <a:endCxn id="101" idx="0"/>
          </p:cNvCxnSpPr>
          <p:nvPr/>
        </p:nvCxnSpPr>
        <p:spPr>
          <a:xfrm rot="5400000">
            <a:off x="8761050" y="4588247"/>
            <a:ext cx="624520" cy="333930"/>
          </a:xfrm>
          <a:prstGeom prst="straightConnector1">
            <a:avLst/>
          </a:prstGeom>
          <a:noFill/>
          <a:ln w="6350" cap="flat" cmpd="sng" algn="ctr">
            <a:solidFill>
              <a:srgbClr val="5b9bd5">
                <a:alpha val="100000"/>
              </a:srgbClr>
            </a:solidFill>
            <a:prstDash val="solid"/>
            <a:miter/>
            <a:tailEnd type="triangle"/>
          </a:ln>
        </p:spPr>
      </p:cxnSp>
      <p:sp>
        <p:nvSpPr>
          <p:cNvPr id="107" name="설명선 1 64"/>
          <p:cNvSpPr/>
          <p:nvPr/>
        </p:nvSpPr>
        <p:spPr>
          <a:xfrm>
            <a:off x="5683250" y="6225196"/>
            <a:ext cx="3821162" cy="289247"/>
          </a:xfrm>
          <a:prstGeom prst="borderCallout1">
            <a:avLst>
              <a:gd name="adj1" fmla="val 2467"/>
              <a:gd name="adj2" fmla="val 92366"/>
              <a:gd name="adj3" fmla="val -94178"/>
              <a:gd name="adj4" fmla="val 102486"/>
            </a:avLst>
          </a:prstGeom>
          <a:noFill/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5905500" y="6226175"/>
            <a:ext cx="3406140" cy="31559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1500"/>
              <a:t>확인 버튼 클릭시 메인 화면으로 이동</a:t>
            </a:r>
            <a:endParaRPr lang="ko-KR" altLang="en-US" sz="1500"/>
          </a:p>
        </p:txBody>
      </p:sp>
      <p:sp>
        <p:nvSpPr>
          <p:cNvPr id="109" name="TextBox 3"/>
          <p:cNvSpPr txBox="1"/>
          <p:nvPr/>
        </p:nvSpPr>
        <p:spPr>
          <a:xfrm>
            <a:off x="584200" y="469900"/>
            <a:ext cx="4330700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클라이언트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예매 화면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" y="190500"/>
            <a:ext cx="11811000" cy="6388100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" name="TextBox 3"/>
          <p:cNvSpPr txBox="1"/>
          <p:nvPr/>
        </p:nvSpPr>
        <p:spPr>
          <a:xfrm>
            <a:off x="584200" y="469900"/>
            <a:ext cx="4330700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DB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테이블 구성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1" name="직사각형 52"/>
          <p:cNvSpPr/>
          <p:nvPr/>
        </p:nvSpPr>
        <p:spPr>
          <a:xfrm>
            <a:off x="8902876" y="1016000"/>
            <a:ext cx="2306891" cy="4870736"/>
          </a:xfrm>
          <a:prstGeom prst="rect">
            <a:avLst/>
          </a:prstGeom>
          <a:noFill/>
          <a:ln w="1905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4726" y="982979"/>
            <a:ext cx="7993380" cy="4892039"/>
          </a:xfrm>
          <a:prstGeom prst="rect">
            <a:avLst/>
          </a:prstGeom>
        </p:spPr>
      </p:pic>
      <p:sp>
        <p:nvSpPr>
          <p:cNvPr id="113" name=""/>
          <p:cNvSpPr txBox="1"/>
          <p:nvPr/>
        </p:nvSpPr>
        <p:spPr>
          <a:xfrm>
            <a:off x="8958792" y="1153583"/>
            <a:ext cx="2211917" cy="3589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14" name=""/>
          <p:cNvSpPr txBox="1"/>
          <p:nvPr/>
        </p:nvSpPr>
        <p:spPr>
          <a:xfrm>
            <a:off x="8993715" y="1195916"/>
            <a:ext cx="2088518" cy="438382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1)</a:t>
            </a:r>
            <a:r>
              <a:rPr lang="ko-KR" altLang="en-US"/>
              <a:t> </a:t>
            </a:r>
            <a:r>
              <a:rPr lang="ko-KR" altLang="en-US" sz="1600"/>
              <a:t>총 테이블 수</a:t>
            </a:r>
            <a:r>
              <a:rPr lang="en-US" altLang="ko-KR" sz="1600"/>
              <a:t>:</a:t>
            </a:r>
            <a:r>
              <a:rPr lang="ko-KR" altLang="en-US" sz="1600"/>
              <a:t> </a:t>
            </a:r>
            <a:r>
              <a:rPr lang="en-US" altLang="ko-KR" sz="1600"/>
              <a:t>8</a:t>
            </a:r>
            <a:endParaRPr lang="en-US" altLang="ko-KR" sz="1600"/>
          </a:p>
          <a:p>
            <a:pPr>
              <a:defRPr/>
            </a:pPr>
            <a:endParaRPr lang="en-US" altLang="ko-KR" sz="1600"/>
          </a:p>
          <a:p>
            <a:pPr>
              <a:defRPr/>
            </a:pPr>
            <a:r>
              <a:rPr lang="en-US" altLang="ko-KR"/>
              <a:t>2)</a:t>
            </a:r>
            <a:r>
              <a:rPr lang="ko-KR" altLang="en-US"/>
              <a:t> </a:t>
            </a:r>
            <a:r>
              <a:rPr lang="ko-KR" altLang="en-US" sz="1600"/>
              <a:t>영화 목록</a:t>
            </a:r>
            <a:r>
              <a:rPr lang="en-US" altLang="ko-KR" sz="1600"/>
              <a:t>,</a:t>
            </a:r>
            <a:r>
              <a:rPr lang="ko-KR" altLang="en-US" sz="1600"/>
              <a:t> 상영일</a:t>
            </a:r>
            <a:r>
              <a:rPr lang="en-US" altLang="ko-KR" sz="1600"/>
              <a:t>,</a:t>
            </a:r>
            <a:r>
              <a:rPr lang="ko-KR" altLang="en-US" sz="1600"/>
              <a:t> 상영시간</a:t>
            </a:r>
            <a:r>
              <a:rPr lang="en-US" altLang="ko-KR" sz="1600"/>
              <a:t>,</a:t>
            </a:r>
            <a:r>
              <a:rPr lang="ko-KR" altLang="en-US" sz="1600"/>
              <a:t> 좌석을 모두 통합한 영화조합 테이블 존재</a:t>
            </a:r>
            <a:endParaRPr lang="ko-KR" altLang="en-US" sz="1600"/>
          </a:p>
          <a:p>
            <a:pPr>
              <a:defRPr/>
            </a:pPr>
            <a:endParaRPr lang="ko-KR" altLang="en-US" sz="1600"/>
          </a:p>
          <a:p>
            <a:pPr>
              <a:defRPr/>
            </a:pPr>
            <a:r>
              <a:rPr lang="en-US" altLang="ko-KR"/>
              <a:t>3)</a:t>
            </a:r>
            <a:r>
              <a:rPr lang="ko-KR" altLang="en-US"/>
              <a:t> </a:t>
            </a:r>
            <a:r>
              <a:rPr lang="ko-KR" altLang="en-US" sz="1600"/>
              <a:t>회원가입 시 회원테이블에 추가</a:t>
            </a:r>
            <a:endParaRPr lang="ko-KR" altLang="en-US" sz="1600"/>
          </a:p>
          <a:p>
            <a:pPr>
              <a:defRPr/>
            </a:pPr>
            <a:endParaRPr lang="ko-KR" altLang="en-US" sz="1600"/>
          </a:p>
          <a:p>
            <a:pPr>
              <a:defRPr/>
            </a:pPr>
            <a:r>
              <a:rPr lang="en-US" altLang="ko-KR"/>
              <a:t>4)</a:t>
            </a:r>
            <a:r>
              <a:rPr lang="ko-KR" altLang="en-US"/>
              <a:t> </a:t>
            </a:r>
            <a:r>
              <a:rPr lang="ko-KR" altLang="en-US" sz="1600"/>
              <a:t>회원 테이블과 영화조합 테이블을 사용하여 예매내역을 조회</a:t>
            </a:r>
            <a:endParaRPr lang="ko-KR" altLang="en-US" sz="1600"/>
          </a:p>
          <a:p>
            <a:pPr>
              <a:defRPr/>
            </a:pPr>
            <a:endParaRPr lang="ko-KR" altLang="en-US" sz="1600"/>
          </a:p>
          <a:p>
            <a:pPr>
              <a:defRPr/>
            </a:pPr>
            <a:r>
              <a:rPr lang="en-US" altLang="ko-KR"/>
              <a:t>5)</a:t>
            </a:r>
            <a:r>
              <a:rPr lang="ko-KR" altLang="en-US"/>
              <a:t> </a:t>
            </a:r>
            <a:r>
              <a:rPr lang="ko-KR" altLang="en-US" sz="1600"/>
              <a:t>관리자에서 영화 테이블에 접근 가능</a:t>
            </a:r>
            <a:endParaRPr lang="ko-KR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/>
          <p:cNvSpPr/>
          <p:nvPr/>
        </p:nvSpPr>
        <p:spPr>
          <a:xfrm>
            <a:off x="152400" y="190500"/>
            <a:ext cx="11811000" cy="6388100"/>
          </a:xfrm>
          <a:prstGeom prst="rect">
            <a:avLst/>
          </a:prstGeom>
          <a:noFill/>
          <a:ln w="25400" cap="flat" cmpd="sng" algn="ctr">
            <a:solidFill>
              <a:srgbClr val="44546a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직사각형 89"/>
          <p:cNvSpPr/>
          <p:nvPr/>
        </p:nvSpPr>
        <p:spPr>
          <a:xfrm>
            <a:off x="3308990" y="2549135"/>
            <a:ext cx="5200806" cy="1263059"/>
          </a:xfrm>
          <a:prstGeom prst="rect">
            <a:avLst/>
          </a:prstGeom>
          <a:noFill/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4221725" y="2995254"/>
            <a:ext cx="3338441" cy="36516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관리자 화면 구성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" y="190500"/>
            <a:ext cx="11811000" cy="6388100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84200" y="469900"/>
            <a:ext cx="4330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관리자 </a:t>
            </a:r>
            <a:r>
              <a:rPr lang="en-US" altLang="ko-KR"/>
              <a:t>-</a:t>
            </a:r>
            <a:r>
              <a:rPr lang="ko-KR" altLang="en-US"/>
              <a:t> 로그인 화면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98935" y="1676400"/>
            <a:ext cx="5003800" cy="38227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432476" y="1937857"/>
            <a:ext cx="166898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관리자 로그인</a:t>
            </a:r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431208" y="3002651"/>
            <a:ext cx="2801923" cy="4820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435170" y="3598777"/>
            <a:ext cx="2801923" cy="4820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334172" y="3002651"/>
            <a:ext cx="771788" cy="4820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2"/>
                </a:solidFill>
                <a:latin typeface="+mj-lt"/>
              </a:rPr>
              <a:t>ID</a:t>
            </a:r>
            <a:endParaRPr lang="ko-KR" altLang="en-US">
              <a:solidFill>
                <a:schemeClr val="tx2"/>
              </a:solidFill>
              <a:latin typeface="+mj-lt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338134" y="3598777"/>
            <a:ext cx="771788" cy="4820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2"/>
                </a:solidFill>
                <a:latin typeface="+mj-lt"/>
              </a:rPr>
              <a:t>Pass</a:t>
            </a:r>
            <a:endParaRPr lang="ko-KR" altLang="en-US">
              <a:solidFill>
                <a:schemeClr val="tx2"/>
              </a:solidFill>
              <a:latin typeface="+mj-lt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332139" y="1879134"/>
            <a:ext cx="1820411" cy="48656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886310" y="4737086"/>
            <a:ext cx="771788" cy="28440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2"/>
                </a:solidFill>
                <a:latin typeface="+mj-lt"/>
              </a:rPr>
              <a:t>확인</a:t>
            </a:r>
            <a:endParaRPr lang="ko-KR" altLang="en-US" sz="14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설명선 1 4"/>
          <p:cNvSpPr/>
          <p:nvPr/>
        </p:nvSpPr>
        <p:spPr>
          <a:xfrm>
            <a:off x="6737931" y="916047"/>
            <a:ext cx="3959078" cy="1467957"/>
          </a:xfrm>
          <a:prstGeom prst="borderCallout1">
            <a:avLst>
              <a:gd name="adj1" fmla="val 18750"/>
              <a:gd name="adj2" fmla="val -8333"/>
              <a:gd name="adj3" fmla="val 269163"/>
              <a:gd name="adj4" fmla="val -818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759319" y="1384135"/>
            <a:ext cx="3959078" cy="63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1) </a:t>
            </a:r>
            <a:r>
              <a:rPr lang="ko-KR" altLang="en-US"/>
              <a:t>로그인 완료 시 영화 등록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화면으로 이동</a:t>
            </a:r>
            <a:endParaRPr lang="ko-KR" altLang="en-US"/>
          </a:p>
        </p:txBody>
      </p:sp>
      <p:sp>
        <p:nvSpPr>
          <p:cNvPr id="68" name=""/>
          <p:cNvSpPr/>
          <p:nvPr/>
        </p:nvSpPr>
        <p:spPr>
          <a:xfrm>
            <a:off x="6697611" y="3429000"/>
            <a:ext cx="3973871" cy="1730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9" name=""/>
          <p:cNvSpPr txBox="1"/>
          <p:nvPr/>
        </p:nvSpPr>
        <p:spPr>
          <a:xfrm>
            <a:off x="6851238" y="3571875"/>
            <a:ext cx="3629006" cy="14554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2)</a:t>
            </a:r>
            <a:r>
              <a:rPr lang="ko-KR" altLang="en-US"/>
              <a:t>별도의 회원가입 기능 없음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3)</a:t>
            </a:r>
            <a:r>
              <a:rPr lang="ko-KR" altLang="en-US"/>
              <a:t> 하나의 관리자 아이디만을 </a:t>
            </a:r>
            <a:endParaRPr lang="ko-KR" altLang="en-US"/>
          </a:p>
          <a:p>
            <a:pPr>
              <a:defRPr/>
            </a:pPr>
            <a:r>
              <a:rPr lang="ko-KR" altLang="en-US"/>
              <a:t>테이블에 소유한 상태</a:t>
            </a:r>
            <a:endParaRPr lang="ko-KR" altLang="en-US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" y="190500"/>
            <a:ext cx="11811000" cy="6388100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84200" y="469900"/>
            <a:ext cx="4330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관리자</a:t>
            </a:r>
            <a:r>
              <a:rPr lang="en-US" altLang="ko-KR"/>
              <a:t>-</a:t>
            </a:r>
            <a:r>
              <a:rPr lang="ko-KR" altLang="en-US"/>
              <a:t> 영화 등록 화면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367966" y="1676400"/>
            <a:ext cx="5003800" cy="38227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901170" y="1879135"/>
            <a:ext cx="1820411" cy="30140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설명선 1 4"/>
          <p:cNvSpPr/>
          <p:nvPr/>
        </p:nvSpPr>
        <p:spPr>
          <a:xfrm>
            <a:off x="8715194" y="1354098"/>
            <a:ext cx="2924643" cy="564743"/>
          </a:xfrm>
          <a:prstGeom prst="borderCallout1">
            <a:avLst>
              <a:gd name="adj1" fmla="val 68095"/>
              <a:gd name="adj2" fmla="val -2834"/>
              <a:gd name="adj3" fmla="val 320676"/>
              <a:gd name="adj4" fmla="val -2799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894943" y="1468702"/>
            <a:ext cx="2482532" cy="295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/>
              <a:t>1) </a:t>
            </a:r>
            <a:r>
              <a:rPr lang="ko-KR" altLang="en-US" sz="1400"/>
              <a:t>테이블에 상영작 </a:t>
            </a:r>
            <a:r>
              <a:rPr lang="en-US" altLang="ko-KR" sz="1400"/>
              <a:t>DB </a:t>
            </a:r>
            <a:r>
              <a:rPr lang="ko-KR" altLang="en-US" sz="1400"/>
              <a:t>출력</a:t>
            </a:r>
            <a:endParaRPr lang="ko-KR" altLang="en-US" sz="1400"/>
          </a:p>
        </p:txBody>
      </p:sp>
      <p:sp>
        <p:nvSpPr>
          <p:cNvPr id="2" name="TextBox 1"/>
          <p:cNvSpPr txBox="1"/>
          <p:nvPr/>
        </p:nvSpPr>
        <p:spPr>
          <a:xfrm>
            <a:off x="5212722" y="1866075"/>
            <a:ext cx="121284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영화 등록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367966" y="2307189"/>
            <a:ext cx="1465294" cy="31919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847906" y="2307188"/>
            <a:ext cx="3523859" cy="31919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514582" y="2386964"/>
            <a:ext cx="1189209" cy="2177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3515842" y="2671783"/>
            <a:ext cx="1189209" cy="2177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520194" y="2960261"/>
            <a:ext cx="1189209" cy="2177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875318" y="2378256"/>
            <a:ext cx="45397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/>
              <a:t>제목</a:t>
            </a:r>
            <a:endParaRPr lang="ko-KR" altLang="en-US" sz="1050"/>
          </a:p>
        </p:txBody>
      </p:sp>
      <p:sp>
        <p:nvSpPr>
          <p:cNvPr id="54" name="TextBox 53"/>
          <p:cNvSpPr txBox="1"/>
          <p:nvPr/>
        </p:nvSpPr>
        <p:spPr>
          <a:xfrm>
            <a:off x="3879669" y="2669996"/>
            <a:ext cx="45397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/>
              <a:t>장르</a:t>
            </a:r>
            <a:endParaRPr lang="ko-KR" altLang="en-US" sz="1050"/>
          </a:p>
        </p:txBody>
      </p:sp>
      <p:sp>
        <p:nvSpPr>
          <p:cNvPr id="56" name="TextBox 55"/>
          <p:cNvSpPr txBox="1"/>
          <p:nvPr/>
        </p:nvSpPr>
        <p:spPr>
          <a:xfrm>
            <a:off x="3825260" y="2942535"/>
            <a:ext cx="48575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/>
              <a:t>평점</a:t>
            </a:r>
            <a:endParaRPr lang="ko-KR" altLang="en-US" sz="1050"/>
          </a:p>
        </p:txBody>
      </p:sp>
      <p:sp>
        <p:nvSpPr>
          <p:cNvPr id="59" name="직사각형 58"/>
          <p:cNvSpPr/>
          <p:nvPr/>
        </p:nvSpPr>
        <p:spPr>
          <a:xfrm>
            <a:off x="4901170" y="2378275"/>
            <a:ext cx="3406810" cy="2177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4914232" y="2635183"/>
            <a:ext cx="3406810" cy="2177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909878" y="2909505"/>
            <a:ext cx="3406810" cy="2177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4914232" y="3201232"/>
            <a:ext cx="3406810" cy="2177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909878" y="3483685"/>
            <a:ext cx="3406810" cy="2177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4909878" y="3792605"/>
            <a:ext cx="3406810" cy="2177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983398" y="2377439"/>
            <a:ext cx="0" cy="193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6727982" y="2381789"/>
            <a:ext cx="0" cy="193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7511759" y="2373077"/>
            <a:ext cx="0" cy="193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235676" y="2355626"/>
            <a:ext cx="45397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/>
              <a:t>제목</a:t>
            </a:r>
            <a:endParaRPr lang="ko-KR" altLang="en-US" sz="1050"/>
          </a:p>
        </p:txBody>
      </p:sp>
      <p:sp>
        <p:nvSpPr>
          <p:cNvPr id="71" name="TextBox 70"/>
          <p:cNvSpPr txBox="1"/>
          <p:nvPr/>
        </p:nvSpPr>
        <p:spPr>
          <a:xfrm>
            <a:off x="6132742" y="2351467"/>
            <a:ext cx="45397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/>
              <a:t>장르</a:t>
            </a:r>
            <a:endParaRPr lang="ko-KR" altLang="en-US" sz="1050"/>
          </a:p>
        </p:txBody>
      </p:sp>
      <p:sp>
        <p:nvSpPr>
          <p:cNvPr id="72" name="TextBox 71"/>
          <p:cNvSpPr txBox="1"/>
          <p:nvPr/>
        </p:nvSpPr>
        <p:spPr>
          <a:xfrm>
            <a:off x="6788087" y="2351467"/>
            <a:ext cx="48520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/>
              <a:t>평점</a:t>
            </a:r>
            <a:endParaRPr lang="ko-KR" altLang="en-US" sz="1050"/>
          </a:p>
        </p:txBody>
      </p:sp>
      <p:sp>
        <p:nvSpPr>
          <p:cNvPr id="73" name="TextBox 72"/>
          <p:cNvSpPr txBox="1"/>
          <p:nvPr/>
        </p:nvSpPr>
        <p:spPr>
          <a:xfrm>
            <a:off x="7604778" y="2368731"/>
            <a:ext cx="811063" cy="248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50"/>
              <a:t>개봉일</a:t>
            </a:r>
            <a:endParaRPr lang="ko-KR" altLang="en-US" sz="1050"/>
          </a:p>
        </p:txBody>
      </p:sp>
      <p:sp>
        <p:nvSpPr>
          <p:cNvPr id="83" name="직사각형 82"/>
          <p:cNvSpPr/>
          <p:nvPr/>
        </p:nvSpPr>
        <p:spPr>
          <a:xfrm>
            <a:off x="8653745" y="4802625"/>
            <a:ext cx="2849060" cy="844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8806951" y="4917438"/>
            <a:ext cx="2532397" cy="514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/>
              <a:t>2) </a:t>
            </a:r>
            <a:r>
              <a:rPr lang="ko-KR" altLang="en-US" sz="1400"/>
              <a:t>출력 테이블 선택 시 좌측에 상세 내역 출력</a:t>
            </a:r>
            <a:endParaRPr lang="ko-KR" altLang="en-US" sz="1400"/>
          </a:p>
        </p:txBody>
      </p:sp>
      <p:sp>
        <p:nvSpPr>
          <p:cNvPr id="87" name="직사각형 86"/>
          <p:cNvSpPr/>
          <p:nvPr/>
        </p:nvSpPr>
        <p:spPr>
          <a:xfrm>
            <a:off x="3622942" y="5085818"/>
            <a:ext cx="968479" cy="28440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2"/>
                </a:solidFill>
                <a:latin typeface="+mj-lt"/>
              </a:rPr>
              <a:t>삭제</a:t>
            </a:r>
            <a:endParaRPr lang="ko-KR" altLang="en-US" sz="14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09738" y="4565738"/>
            <a:ext cx="3344185" cy="728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/>
              <a:t>4)</a:t>
            </a:r>
            <a:r>
              <a:rPr lang="ko-KR" altLang="en-US" sz="1400"/>
              <a:t> 삭제할 내역 선택 후 삭제버튼 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  클릭 시 삭제</a:t>
            </a:r>
            <a:endParaRPr lang="ko-KR" altLang="en-US" sz="1400"/>
          </a:p>
          <a:p>
            <a:pPr lvl="0">
              <a:defRPr/>
            </a:pPr>
            <a:r>
              <a:rPr lang="en-US" altLang="ko-KR" sz="1400"/>
              <a:t>&gt;</a:t>
            </a:r>
            <a:r>
              <a:rPr lang="ko-KR" altLang="en-US" sz="1400"/>
              <a:t> </a:t>
            </a:r>
            <a:r>
              <a:rPr lang="en-US" altLang="ko-KR" sz="1400"/>
              <a:t>db</a:t>
            </a:r>
            <a:r>
              <a:rPr lang="ko-KR" altLang="en-US" sz="1400"/>
              <a:t>에서도 해당 영화 삭제</a:t>
            </a:r>
            <a:endParaRPr lang="ko-KR" altLang="en-US" sz="1400"/>
          </a:p>
        </p:txBody>
      </p:sp>
      <p:sp>
        <p:nvSpPr>
          <p:cNvPr id="90" name="직사각형 50"/>
          <p:cNvSpPr/>
          <p:nvPr/>
        </p:nvSpPr>
        <p:spPr>
          <a:xfrm>
            <a:off x="3529719" y="3246011"/>
            <a:ext cx="1189209" cy="217714"/>
          </a:xfrm>
          <a:prstGeom prst="rect">
            <a:avLst/>
          </a:prstGeom>
          <a:noFill/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1" name="TextBox 55"/>
          <p:cNvSpPr txBox="1"/>
          <p:nvPr/>
        </p:nvSpPr>
        <p:spPr>
          <a:xfrm>
            <a:off x="3836936" y="3231153"/>
            <a:ext cx="616954" cy="253916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개봉일</a:t>
            </a:r>
            <a:endPara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3" name="직사각형 82"/>
          <p:cNvSpPr/>
          <p:nvPr/>
        </p:nvSpPr>
        <p:spPr>
          <a:xfrm>
            <a:off x="307258" y="4514108"/>
            <a:ext cx="2951478" cy="853376"/>
          </a:xfrm>
          <a:prstGeom prst="rect">
            <a:avLst/>
          </a:prstGeom>
          <a:noFill/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4" name=""/>
          <p:cNvCxnSpPr/>
          <p:nvPr/>
        </p:nvCxnSpPr>
        <p:spPr>
          <a:xfrm rot="5400000">
            <a:off x="1287412" y="5856338"/>
            <a:ext cx="1034434" cy="10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"/>
          <p:cNvCxnSpPr/>
          <p:nvPr/>
        </p:nvCxnSpPr>
        <p:spPr>
          <a:xfrm flipV="1">
            <a:off x="1819274" y="6327468"/>
            <a:ext cx="1931322" cy="7374"/>
          </a:xfrm>
          <a:prstGeom prst="line">
            <a:avLst/>
          </a:prstGeom>
          <a:noFill/>
          <a:ln w="6350" cap="flat" cmpd="sng" algn="ctr">
            <a:solidFill>
              <a:srgbClr val="5b9bd5">
                <a:alpha val="100000"/>
              </a:srgbClr>
            </a:solidFill>
            <a:prstDash val="solid"/>
            <a:miter/>
          </a:ln>
        </p:spPr>
      </p:cxnSp>
      <p:cxnSp>
        <p:nvCxnSpPr>
          <p:cNvPr id="96" name=""/>
          <p:cNvCxnSpPr/>
          <p:nvPr/>
        </p:nvCxnSpPr>
        <p:spPr>
          <a:xfrm rot="16200000" flipH="1">
            <a:off x="3240930" y="5843666"/>
            <a:ext cx="1024297" cy="4964"/>
          </a:xfrm>
          <a:prstGeom prst="line">
            <a:avLst/>
          </a:prstGeom>
          <a:noFill/>
          <a:ln w="6350" cap="flat" cmpd="sng" algn="ctr">
            <a:solidFill>
              <a:srgbClr val="5b9bd5">
                <a:alpha val="100000"/>
              </a:srgbClr>
            </a:solidFill>
            <a:prstDash val="solid"/>
            <a:miter/>
          </a:ln>
        </p:spPr>
      </p:cxnSp>
      <p:cxnSp>
        <p:nvCxnSpPr>
          <p:cNvPr id="97" name=""/>
          <p:cNvCxnSpPr/>
          <p:nvPr/>
        </p:nvCxnSpPr>
        <p:spPr>
          <a:xfrm rot="10800000">
            <a:off x="6946080" y="3142222"/>
            <a:ext cx="1648953" cy="1567019"/>
          </a:xfrm>
          <a:prstGeom prst="line">
            <a:avLst/>
          </a:prstGeom>
          <a:noFill/>
          <a:ln w="6350" cap="flat" cmpd="sng" algn="ctr">
            <a:solidFill>
              <a:srgbClr val="5b9bd5">
                <a:alpha val="100000"/>
              </a:srgbClr>
            </a:solidFill>
            <a:prstDash val="solid"/>
            <a:miter/>
          </a:ln>
        </p:spPr>
      </p:cxnSp>
      <p:sp>
        <p:nvSpPr>
          <p:cNvPr id="98" name="직사각형 50"/>
          <p:cNvSpPr/>
          <p:nvPr/>
        </p:nvSpPr>
        <p:spPr>
          <a:xfrm>
            <a:off x="3529719" y="3560336"/>
            <a:ext cx="1189209" cy="217714"/>
          </a:xfrm>
          <a:prstGeom prst="rect">
            <a:avLst/>
          </a:prstGeom>
          <a:noFill/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9" name="TextBox 55"/>
          <p:cNvSpPr txBox="1"/>
          <p:nvPr/>
        </p:nvSpPr>
        <p:spPr>
          <a:xfrm>
            <a:off x="3760736" y="3545478"/>
            <a:ext cx="826504" cy="253916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포스터 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url</a:t>
            </a:r>
            <a:endParaRPr xmlns:mc="http://schemas.openxmlformats.org/markup-compatibility/2006" xmlns:hp="http://schemas.haansoft.com/office/presentation/8.0" kumimoji="0" lang="en-US" altLang="ko-KR" sz="105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0" name="직사각형 86"/>
          <p:cNvSpPr/>
          <p:nvPr/>
        </p:nvSpPr>
        <p:spPr>
          <a:xfrm>
            <a:off x="3624581" y="4664670"/>
            <a:ext cx="968479" cy="284407"/>
          </a:xfrm>
          <a:prstGeom prst="rect">
            <a:avLst/>
          </a:prstGeom>
          <a:noFill/>
          <a:ln w="1905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44546a"/>
                </a:solidFill>
                <a:latin typeface="맑은 고딕"/>
              </a:rPr>
              <a:t>등록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44546a"/>
              </a:solidFill>
              <a:latin typeface="맑은 고딕"/>
            </a:endParaRPr>
          </a:p>
        </p:txBody>
      </p:sp>
      <p:sp>
        <p:nvSpPr>
          <p:cNvPr id="101" name="직사각형 82"/>
          <p:cNvSpPr/>
          <p:nvPr/>
        </p:nvSpPr>
        <p:spPr>
          <a:xfrm>
            <a:off x="307258" y="2715624"/>
            <a:ext cx="2951478" cy="1233692"/>
          </a:xfrm>
          <a:prstGeom prst="rect">
            <a:avLst/>
          </a:prstGeom>
          <a:noFill/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2" name=""/>
          <p:cNvCxnSpPr/>
          <p:nvPr/>
        </p:nvCxnSpPr>
        <p:spPr>
          <a:xfrm rot="10800000">
            <a:off x="2992693" y="4012790"/>
            <a:ext cx="798869" cy="716935"/>
          </a:xfrm>
          <a:prstGeom prst="line">
            <a:avLst/>
          </a:prstGeom>
          <a:noFill/>
          <a:ln w="6350" cap="flat" cmpd="sng" algn="ctr">
            <a:solidFill>
              <a:srgbClr val="5b9bd5">
                <a:alpha val="100000"/>
              </a:srgbClr>
            </a:solidFill>
            <a:prstDash val="solid"/>
            <a:miter/>
          </a:ln>
        </p:spPr>
      </p:cxnSp>
      <p:cxnSp>
        <p:nvCxnSpPr>
          <p:cNvPr id="103" name=""/>
          <p:cNvCxnSpPr/>
          <p:nvPr/>
        </p:nvCxnSpPr>
        <p:spPr>
          <a:xfrm rot="10800000" flipV="1">
            <a:off x="2122129" y="2470167"/>
            <a:ext cx="1453127" cy="231655"/>
          </a:xfrm>
          <a:prstGeom prst="line">
            <a:avLst/>
          </a:prstGeom>
          <a:noFill/>
          <a:ln w="6350" cap="flat" cmpd="sng" algn="ctr">
            <a:solidFill>
              <a:srgbClr val="5b9bd5">
                <a:alpha val="100000"/>
              </a:srgbClr>
            </a:solidFill>
            <a:prstDash val="solid"/>
            <a:miter/>
          </a:ln>
        </p:spPr>
      </p:cxnSp>
      <p:sp>
        <p:nvSpPr>
          <p:cNvPr id="104" name=""/>
          <p:cNvSpPr txBox="1"/>
          <p:nvPr/>
        </p:nvSpPr>
        <p:spPr>
          <a:xfrm>
            <a:off x="462935" y="2794000"/>
            <a:ext cx="2621936" cy="1156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400"/>
              <a:t>3)</a:t>
            </a:r>
            <a:r>
              <a:rPr lang="ko-KR" altLang="en-US" sz="1400"/>
              <a:t> 등록할 영화 상세사항 입력 후 등록번호 클릭 시 영화 등록</a:t>
            </a:r>
            <a:endParaRPr lang="ko-KR" altLang="en-US" sz="1400"/>
          </a:p>
          <a:p>
            <a:pPr>
              <a:defRPr/>
            </a:pPr>
            <a:r>
              <a:rPr lang="en-US" altLang="ko-KR" sz="1400"/>
              <a:t>&gt;db</a:t>
            </a:r>
            <a:r>
              <a:rPr lang="ko-KR" altLang="en-US" sz="1400"/>
              <a:t>에도 영화 등록 </a:t>
            </a:r>
            <a:r>
              <a:rPr lang="en-US" altLang="ko-KR" sz="1400"/>
              <a:t>&amp;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 클라이언트에서도 확인 가능</a:t>
            </a:r>
            <a:endParaRPr lang="ko-KR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/>
          <p:cNvSpPr/>
          <p:nvPr/>
        </p:nvSpPr>
        <p:spPr>
          <a:xfrm>
            <a:off x="152400" y="190500"/>
            <a:ext cx="11811000" cy="6388100"/>
          </a:xfrm>
          <a:prstGeom prst="rect">
            <a:avLst/>
          </a:prstGeom>
          <a:noFill/>
          <a:ln w="25400" cap="flat" cmpd="sng" algn="ctr">
            <a:solidFill>
              <a:srgbClr val="44546a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직사각형 89"/>
          <p:cNvSpPr/>
          <p:nvPr/>
        </p:nvSpPr>
        <p:spPr>
          <a:xfrm>
            <a:off x="3308990" y="2549135"/>
            <a:ext cx="5200806" cy="1263059"/>
          </a:xfrm>
          <a:prstGeom prst="rect">
            <a:avLst/>
          </a:prstGeom>
          <a:noFill/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4221725" y="2995254"/>
            <a:ext cx="3338441" cy="36516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시연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" y="190500"/>
            <a:ext cx="11811000" cy="6388100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84200" y="469900"/>
            <a:ext cx="4330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느낀 점 </a:t>
            </a:r>
            <a:r>
              <a:rPr lang="en-US" altLang="ko-KR"/>
              <a:t>&amp;</a:t>
            </a:r>
            <a:r>
              <a:rPr lang="ko-KR" altLang="en-US"/>
              <a:t> 보완 사항</a:t>
            </a:r>
            <a:endParaRPr lang="ko-KR" altLang="en-US"/>
          </a:p>
        </p:txBody>
      </p:sp>
      <p:cxnSp>
        <p:nvCxnSpPr>
          <p:cNvPr id="70" name=""/>
          <p:cNvCxnSpPr/>
          <p:nvPr/>
        </p:nvCxnSpPr>
        <p:spPr>
          <a:xfrm rot="16200000" flipH="1">
            <a:off x="3128443" y="3324235"/>
            <a:ext cx="5259917" cy="50779"/>
          </a:xfrm>
          <a:prstGeom prst="line">
            <a:avLst/>
          </a:prstGeom>
          <a:ln w="0">
            <a:solidFill>
              <a:srgbClr val="3a3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8"/>
          <p:cNvSpPr/>
          <p:nvPr/>
        </p:nvSpPr>
        <p:spPr>
          <a:xfrm>
            <a:off x="649710" y="1676400"/>
            <a:ext cx="4569883" cy="3822700"/>
          </a:xfrm>
          <a:prstGeom prst="rect">
            <a:avLst/>
          </a:prstGeom>
          <a:noFill/>
          <a:ln w="28575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4" name="직사각형 8"/>
          <p:cNvSpPr/>
          <p:nvPr/>
        </p:nvSpPr>
        <p:spPr>
          <a:xfrm>
            <a:off x="6564734" y="1657350"/>
            <a:ext cx="4569883" cy="3822700"/>
          </a:xfrm>
          <a:prstGeom prst="rect">
            <a:avLst/>
          </a:prstGeom>
          <a:noFill/>
          <a:ln w="28575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904872" y="2055282"/>
            <a:ext cx="3946950" cy="269578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보완 및 추후 추가할 기능</a:t>
            </a:r>
            <a:endParaRPr lang="ko-KR" altLang="en-US"/>
          </a:p>
          <a:p>
            <a:pPr>
              <a:defRPr/>
            </a:pPr>
            <a:endParaRPr lang="ko-KR" altLang="en-US" sz="1700"/>
          </a:p>
          <a:p>
            <a:pPr>
              <a:defRPr/>
            </a:pPr>
            <a:r>
              <a:rPr lang="en-US" altLang="ko-KR" sz="1700"/>
              <a:t>1)</a:t>
            </a:r>
            <a:r>
              <a:rPr lang="ko-KR" altLang="en-US" sz="1700"/>
              <a:t> 중복 코드의 최소화</a:t>
            </a:r>
            <a:endParaRPr lang="ko-KR" altLang="en-US" sz="1700"/>
          </a:p>
          <a:p>
            <a:pPr>
              <a:defRPr/>
            </a:pPr>
            <a:endParaRPr lang="ko-KR" altLang="en-US" sz="1700"/>
          </a:p>
          <a:p>
            <a:pPr>
              <a:defRPr/>
            </a:pPr>
            <a:r>
              <a:rPr lang="en-US" altLang="ko-KR" sz="1700"/>
              <a:t>2)</a:t>
            </a:r>
            <a:r>
              <a:rPr lang="ko-KR" altLang="en-US" sz="1700"/>
              <a:t> 관리자 페이지에서 날짜</a:t>
            </a:r>
            <a:r>
              <a:rPr lang="en-US" altLang="ko-KR" sz="1700"/>
              <a:t>,</a:t>
            </a:r>
            <a:r>
              <a:rPr lang="ko-KR" altLang="en-US" sz="1700"/>
              <a:t> 시간 및 </a:t>
            </a:r>
            <a:endParaRPr lang="ko-KR" altLang="en-US" sz="1700"/>
          </a:p>
          <a:p>
            <a:pPr>
              <a:defRPr/>
            </a:pPr>
            <a:r>
              <a:rPr lang="ko-KR" altLang="en-US" sz="1700"/>
              <a:t>회원의 관리까지 담당할 수 있도록 권한 확장</a:t>
            </a:r>
            <a:endParaRPr lang="ko-KR" altLang="en-US" sz="1700"/>
          </a:p>
          <a:p>
            <a:pPr>
              <a:defRPr/>
            </a:pPr>
            <a:endParaRPr lang="ko-KR" altLang="en-US" sz="1700"/>
          </a:p>
          <a:p>
            <a:pPr>
              <a:defRPr/>
            </a:pPr>
            <a:r>
              <a:rPr lang="en-US" altLang="ko-KR" sz="1700"/>
              <a:t>3)</a:t>
            </a:r>
            <a:r>
              <a:rPr lang="ko-KR" altLang="en-US" sz="1700"/>
              <a:t> 이미 예매가 완료된 좌석은 선택불가능하도록 비활성화 기능 추가</a:t>
            </a:r>
            <a:endParaRPr lang="ko-KR" altLang="en-US" sz="1700"/>
          </a:p>
        </p:txBody>
      </p:sp>
      <p:sp>
        <p:nvSpPr>
          <p:cNvPr id="77" name=""/>
          <p:cNvSpPr txBox="1"/>
          <p:nvPr/>
        </p:nvSpPr>
        <p:spPr>
          <a:xfrm>
            <a:off x="6848473" y="1912407"/>
            <a:ext cx="3946950" cy="359113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느낀 점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기획단계에서 생각했던 기능은 대체로 구현이 되었으나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세부적인 조정이 더 필요할 것 같다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개발 시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DAO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나 각 페이지의 소유 여부 등을 일관성있게 설정하지 못한 점이 아쉽다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추후 로직 구성에서는 기준을 두어 일관성있는 진행이 되도록 해야겠다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각 테이블들간의 연결을 조금 더 상세하게 설정해야 원하는 기능을 빠르게 구현하는 데에 도움이 될 것 같다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/>
          <p:cNvSpPr/>
          <p:nvPr/>
        </p:nvSpPr>
        <p:spPr>
          <a:xfrm>
            <a:off x="152400" y="190500"/>
            <a:ext cx="11811000" cy="6388100"/>
          </a:xfrm>
          <a:prstGeom prst="rect">
            <a:avLst/>
          </a:prstGeom>
          <a:noFill/>
          <a:ln w="25400" cap="flat" cmpd="sng" algn="ctr">
            <a:solidFill>
              <a:srgbClr val="44546a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직사각형 89"/>
          <p:cNvSpPr/>
          <p:nvPr/>
        </p:nvSpPr>
        <p:spPr>
          <a:xfrm>
            <a:off x="3308990" y="2549135"/>
            <a:ext cx="5200806" cy="1263059"/>
          </a:xfrm>
          <a:prstGeom prst="rect">
            <a:avLst/>
          </a:prstGeom>
          <a:noFill/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4221725" y="2995254"/>
            <a:ext cx="3338441" cy="36516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감사합니다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/>
          <p:cNvSpPr/>
          <p:nvPr/>
        </p:nvSpPr>
        <p:spPr>
          <a:xfrm>
            <a:off x="152400" y="190500"/>
            <a:ext cx="11811000" cy="6388100"/>
          </a:xfrm>
          <a:prstGeom prst="rect">
            <a:avLst/>
          </a:prstGeom>
          <a:noFill/>
          <a:ln w="25400" cap="flat" cmpd="sng" algn="ctr">
            <a:solidFill>
              <a:srgbClr val="44546a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직사각형 89"/>
          <p:cNvSpPr/>
          <p:nvPr/>
        </p:nvSpPr>
        <p:spPr>
          <a:xfrm>
            <a:off x="3308990" y="2106751"/>
            <a:ext cx="5200806" cy="2067392"/>
          </a:xfrm>
          <a:prstGeom prst="rect">
            <a:avLst/>
          </a:prstGeom>
          <a:noFill/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4221725" y="2395179"/>
            <a:ext cx="3338441" cy="141291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목차</a:t>
            </a:r>
            <a:endParaRPr lang="ko-KR" altLang="en-US"/>
          </a:p>
          <a:p>
            <a:pPr algn="ctr">
              <a:defRPr/>
            </a:pPr>
            <a:endParaRPr lang="ko-KR" altLang="en-US"/>
          </a:p>
          <a:p>
            <a:pPr>
              <a:defRPr/>
            </a:pPr>
            <a:r>
              <a:rPr lang="en-US" altLang="ko-KR" sz="1700"/>
              <a:t>1.</a:t>
            </a:r>
            <a:r>
              <a:rPr lang="ko-KR" altLang="en-US" sz="1700"/>
              <a:t> 기획 및 구성 소개</a:t>
            </a:r>
            <a:endParaRPr lang="ko-KR" altLang="en-US" sz="1700"/>
          </a:p>
          <a:p>
            <a:pPr>
              <a:defRPr/>
            </a:pPr>
            <a:r>
              <a:rPr lang="en-US" altLang="ko-KR" sz="1700"/>
              <a:t>2.</a:t>
            </a:r>
            <a:r>
              <a:rPr lang="ko-KR" altLang="en-US" sz="1700"/>
              <a:t> 시연</a:t>
            </a:r>
            <a:endParaRPr lang="ko-KR" altLang="en-US" sz="1700"/>
          </a:p>
          <a:p>
            <a:pPr>
              <a:defRPr/>
            </a:pPr>
            <a:r>
              <a:rPr lang="en-US" altLang="ko-KR" sz="1700"/>
              <a:t>3.</a:t>
            </a:r>
            <a:r>
              <a:rPr lang="ko-KR" altLang="en-US" sz="1700"/>
              <a:t> 추후 보완사항 및 느낀 점</a:t>
            </a:r>
            <a:endParaRPr lang="ko-KR" altLang="en-US" sz="1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/>
          <p:cNvSpPr/>
          <p:nvPr/>
        </p:nvSpPr>
        <p:spPr>
          <a:xfrm>
            <a:off x="152400" y="190500"/>
            <a:ext cx="11811000" cy="6388100"/>
          </a:xfrm>
          <a:prstGeom prst="rect">
            <a:avLst/>
          </a:prstGeom>
          <a:noFill/>
          <a:ln w="25400" cap="flat" cmpd="sng" algn="ctr">
            <a:solidFill>
              <a:srgbClr val="44546a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직사각형 89"/>
          <p:cNvSpPr/>
          <p:nvPr/>
        </p:nvSpPr>
        <p:spPr>
          <a:xfrm>
            <a:off x="3308990" y="2549135"/>
            <a:ext cx="5200806" cy="1263059"/>
          </a:xfrm>
          <a:prstGeom prst="rect">
            <a:avLst/>
          </a:prstGeom>
          <a:noFill/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4221725" y="2995254"/>
            <a:ext cx="3338441" cy="36516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클라이언트 화면 구성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" y="190500"/>
            <a:ext cx="11811000" cy="6388100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04683" y="531351"/>
            <a:ext cx="4330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클라이언트 </a:t>
            </a:r>
            <a:r>
              <a:rPr lang="en-US" altLang="ko-KR"/>
              <a:t>-</a:t>
            </a:r>
            <a:r>
              <a:rPr lang="ko-KR" altLang="en-US"/>
              <a:t> 메인 화면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98935" y="1676400"/>
            <a:ext cx="5003800" cy="38227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13335" y="2044700"/>
            <a:ext cx="3086100" cy="7493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26135" y="2210832"/>
            <a:ext cx="141417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Movie Time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98935" y="3017823"/>
            <a:ext cx="5003800" cy="1193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98935" y="3018855"/>
            <a:ext cx="1447800" cy="120546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46735" y="3018855"/>
            <a:ext cx="1447800" cy="12054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694535" y="3018855"/>
            <a:ext cx="1447800" cy="12054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159113" y="3022933"/>
            <a:ext cx="635000" cy="12054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액자 20"/>
          <p:cNvSpPr/>
          <p:nvPr/>
        </p:nvSpPr>
        <p:spPr>
          <a:xfrm>
            <a:off x="1711354" y="4634008"/>
            <a:ext cx="847288" cy="307530"/>
          </a:xfrm>
          <a:prstGeom prst="frame">
            <a:avLst>
              <a:gd name="adj1" fmla="val 12500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/>
          <p:cNvSpPr/>
          <p:nvPr/>
        </p:nvSpPr>
        <p:spPr>
          <a:xfrm>
            <a:off x="2818702" y="4613945"/>
            <a:ext cx="847288" cy="327170"/>
          </a:xfrm>
          <a:prstGeom prst="frame">
            <a:avLst>
              <a:gd name="adj1" fmla="val 12500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31311" y="4663676"/>
            <a:ext cx="6172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/>
              <a:t>로그인</a:t>
            </a:r>
            <a:endParaRPr lang="ko-KR" altLang="en-US" sz="1400"/>
          </a:p>
        </p:txBody>
      </p:sp>
      <p:sp>
        <p:nvSpPr>
          <p:cNvPr id="26" name="TextBox 25"/>
          <p:cNvSpPr txBox="1"/>
          <p:nvPr/>
        </p:nvSpPr>
        <p:spPr>
          <a:xfrm>
            <a:off x="1794077" y="4676871"/>
            <a:ext cx="7920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/>
              <a:t>회원가입</a:t>
            </a:r>
            <a:endParaRPr lang="ko-KR" altLang="en-US" sz="1400"/>
          </a:p>
        </p:txBody>
      </p:sp>
      <p:sp>
        <p:nvSpPr>
          <p:cNvPr id="29" name="액자 28"/>
          <p:cNvSpPr/>
          <p:nvPr/>
        </p:nvSpPr>
        <p:spPr>
          <a:xfrm>
            <a:off x="3860336" y="4615343"/>
            <a:ext cx="847288" cy="327170"/>
          </a:xfrm>
          <a:prstGeom prst="frame">
            <a:avLst>
              <a:gd name="adj1" fmla="val 12500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63888" y="4656685"/>
            <a:ext cx="8600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/>
              <a:t>상영 영화</a:t>
            </a:r>
            <a:endParaRPr lang="ko-KR" altLang="en-US" sz="1400"/>
          </a:p>
        </p:txBody>
      </p:sp>
      <p:sp>
        <p:nvSpPr>
          <p:cNvPr id="41" name="TextBox 40"/>
          <p:cNvSpPr txBox="1"/>
          <p:nvPr/>
        </p:nvSpPr>
        <p:spPr>
          <a:xfrm>
            <a:off x="7107545" y="2690436"/>
            <a:ext cx="4102405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600"/>
              <a:t>중앙에 현재 상영중인 영화의</a:t>
            </a:r>
            <a:r>
              <a:rPr lang="en-US" altLang="ko-KR" sz="1600"/>
              <a:t> </a:t>
            </a:r>
            <a:r>
              <a:rPr lang="ko-KR" altLang="en-US" sz="1600"/>
              <a:t>포스터가</a:t>
            </a:r>
            <a:endParaRPr lang="ko-KR" altLang="en-US" sz="1600"/>
          </a:p>
          <a:p>
            <a:pPr lvl="0">
              <a:defRPr/>
            </a:pPr>
            <a:r>
              <a:rPr lang="ko-KR" altLang="en-US" sz="1600"/>
              <a:t>    배너로 돌아감</a:t>
            </a:r>
            <a:endParaRPr lang="ko-KR" altLang="en-US" sz="1600"/>
          </a:p>
          <a:p>
            <a:pPr lvl="0">
              <a:defRPr/>
            </a:pPr>
            <a:r>
              <a:rPr lang="en-US" altLang="ko-KR" sz="1600"/>
              <a:t>2. </a:t>
            </a:r>
            <a:r>
              <a:rPr lang="ko-KR" altLang="en-US" sz="1600"/>
              <a:t>회원가입 및 로그인을 해야 예매 가능</a:t>
            </a:r>
            <a:endParaRPr lang="ko-KR" altLang="en-US" sz="1600"/>
          </a:p>
          <a:p>
            <a:pPr lvl="0">
              <a:defRPr/>
            </a:pPr>
            <a:r>
              <a:rPr lang="en-US" altLang="ko-KR" sz="1600"/>
              <a:t>3. </a:t>
            </a:r>
            <a:r>
              <a:rPr lang="ko-KR" altLang="en-US" sz="1600"/>
              <a:t>각 버튼을 누르면 해당 화면으로 이동</a:t>
            </a:r>
            <a:endParaRPr lang="ko-KR" altLang="en-US" sz="1600"/>
          </a:p>
        </p:txBody>
      </p:sp>
      <p:sp>
        <p:nvSpPr>
          <p:cNvPr id="42" name="설명선 1 41"/>
          <p:cNvSpPr/>
          <p:nvPr/>
        </p:nvSpPr>
        <p:spPr>
          <a:xfrm>
            <a:off x="7107545" y="1849310"/>
            <a:ext cx="4006434" cy="2557227"/>
          </a:xfrm>
          <a:prstGeom prst="borderCallout1">
            <a:avLst>
              <a:gd name="adj1" fmla="val 18750"/>
              <a:gd name="adj2" fmla="val -8333"/>
              <a:gd name="adj3" fmla="val 103045"/>
              <a:gd name="adj4" fmla="val -301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" y="190500"/>
            <a:ext cx="11811000" cy="6388100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84200" y="469900"/>
            <a:ext cx="4330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클라이언트 </a:t>
            </a:r>
            <a:r>
              <a:rPr lang="en-US" altLang="ko-KR"/>
              <a:t>-</a:t>
            </a:r>
            <a:r>
              <a:rPr lang="ko-KR" altLang="en-US"/>
              <a:t> 회원가입 화면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98935" y="1676400"/>
            <a:ext cx="5003800" cy="38227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332139" y="1879134"/>
            <a:ext cx="1820411" cy="48656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684477" y="1937857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회원가입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17603" y="2855964"/>
            <a:ext cx="2801923" cy="4820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421565" y="3452090"/>
            <a:ext cx="2801923" cy="4820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417603" y="4012180"/>
            <a:ext cx="2801923" cy="4820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320567" y="2855964"/>
            <a:ext cx="771788" cy="4820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2"/>
                </a:solidFill>
                <a:latin typeface="+mj-lt"/>
              </a:rPr>
              <a:t>ID</a:t>
            </a:r>
            <a:endParaRPr lang="ko-KR" altLang="en-US">
              <a:solidFill>
                <a:schemeClr val="tx2"/>
              </a:solidFill>
              <a:latin typeface="+mj-lt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324529" y="3452090"/>
            <a:ext cx="771788" cy="4820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2"/>
                </a:solidFill>
                <a:latin typeface="+mj-lt"/>
              </a:rPr>
              <a:t>Pass</a:t>
            </a:r>
            <a:endParaRPr lang="ko-KR" altLang="en-US">
              <a:solidFill>
                <a:schemeClr val="tx2"/>
              </a:solidFill>
              <a:latin typeface="+mj-lt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20567" y="4012180"/>
            <a:ext cx="771788" cy="4820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2"/>
                </a:solidFill>
                <a:latin typeface="+mj-lt"/>
              </a:rPr>
              <a:t>이름</a:t>
            </a:r>
            <a:endParaRPr lang="ko-KR" altLang="en-US" sz="14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226403" y="4888266"/>
            <a:ext cx="771788" cy="28440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2"/>
                </a:solidFill>
                <a:latin typeface="+mj-lt"/>
              </a:rPr>
              <a:t>이전</a:t>
            </a:r>
            <a:endParaRPr lang="ko-KR" altLang="en-US" sz="14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208240" y="4888266"/>
            <a:ext cx="771788" cy="28440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2"/>
                </a:solidFill>
                <a:latin typeface="+mj-lt"/>
              </a:rPr>
              <a:t>가입</a:t>
            </a:r>
            <a:endParaRPr lang="ko-KR" altLang="en-US" sz="14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530230" y="3611407"/>
            <a:ext cx="4572000" cy="197862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010499" y="4145685"/>
            <a:ext cx="3607266" cy="990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465066" y="4231386"/>
            <a:ext cx="257474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가입이 완료되었습니다</a:t>
            </a:r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428238" y="4726420"/>
            <a:ext cx="771788" cy="2844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2"/>
                </a:solidFill>
                <a:latin typeface="+mj-lt"/>
              </a:rPr>
              <a:t>확인</a:t>
            </a:r>
            <a:endParaRPr lang="ko-KR" altLang="en-US" sz="14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0651" y="5881265"/>
            <a:ext cx="23321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/>
              <a:t>이전 선택 시 메인화면으로 이동</a:t>
            </a:r>
            <a:endParaRPr lang="ko-KR" altLang="en-US" sz="1100"/>
          </a:p>
        </p:txBody>
      </p:sp>
      <p:sp>
        <p:nvSpPr>
          <p:cNvPr id="43" name="설명선 1 42"/>
          <p:cNvSpPr/>
          <p:nvPr/>
        </p:nvSpPr>
        <p:spPr>
          <a:xfrm rot="10800000">
            <a:off x="313502" y="5832044"/>
            <a:ext cx="2116182" cy="360052"/>
          </a:xfrm>
          <a:prstGeom prst="borderCallout1">
            <a:avLst>
              <a:gd name="adj1" fmla="val 18750"/>
              <a:gd name="adj2" fmla="val -8333"/>
              <a:gd name="adj3" fmla="val 201992"/>
              <a:gd name="adj4" fmla="val -158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4273892" y="5180733"/>
            <a:ext cx="2009112" cy="20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설명선 1 48"/>
          <p:cNvSpPr/>
          <p:nvPr/>
        </p:nvSpPr>
        <p:spPr>
          <a:xfrm rot="10800000">
            <a:off x="6439020" y="5715732"/>
            <a:ext cx="3236202" cy="626929"/>
          </a:xfrm>
          <a:prstGeom prst="borderCallout1">
            <a:avLst>
              <a:gd name="adj1" fmla="val 18750"/>
              <a:gd name="adj2" fmla="val -8333"/>
              <a:gd name="adj3" fmla="val 112500"/>
              <a:gd name="adj4" fmla="val -3833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6491937" y="5768220"/>
            <a:ext cx="3269437" cy="51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/>
              <a:t>확인 클릭 시 로그인 화면으로 이동</a:t>
            </a:r>
            <a:endParaRPr lang="ko-KR" altLang="en-US" sz="1400"/>
          </a:p>
          <a:p>
            <a:pPr lvl="0">
              <a:defRPr/>
            </a:pPr>
            <a:r>
              <a:rPr lang="en-US" altLang="ko-KR" sz="1400"/>
              <a:t>&gt;DB</a:t>
            </a:r>
            <a:r>
              <a:rPr lang="ko-KR" altLang="en-US" sz="1400"/>
              <a:t>에 회원 테이블 추가</a:t>
            </a:r>
            <a:endParaRPr lang="ko-KR" altLang="en-US" sz="1400"/>
          </a:p>
        </p:txBody>
      </p:sp>
      <p:sp>
        <p:nvSpPr>
          <p:cNvPr id="51" name="설명선 1 50"/>
          <p:cNvSpPr/>
          <p:nvPr/>
        </p:nvSpPr>
        <p:spPr>
          <a:xfrm>
            <a:off x="7217846" y="394900"/>
            <a:ext cx="3448594" cy="1016454"/>
          </a:xfrm>
          <a:prstGeom prst="borderCallout1">
            <a:avLst>
              <a:gd name="adj1" fmla="val 18750"/>
              <a:gd name="adj2" fmla="val -8333"/>
              <a:gd name="adj3" fmla="val 112500"/>
              <a:gd name="adj4" fmla="val -3833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353259" y="637792"/>
            <a:ext cx="3177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/>
              <a:t>내용을 채우지 않은 상태로 가입 버튼 클릭 시</a:t>
            </a:r>
            <a:r>
              <a:rPr lang="en-US" altLang="ko-KR" sz="1400"/>
              <a:t> </a:t>
            </a:r>
            <a:r>
              <a:rPr lang="ko-KR" altLang="en-US" sz="1400"/>
              <a:t>아래와 같은 화면 생성</a:t>
            </a:r>
            <a:endParaRPr lang="ko-KR" altLang="en-US" sz="1400"/>
          </a:p>
        </p:txBody>
      </p:sp>
      <p:cxnSp>
        <p:nvCxnSpPr>
          <p:cNvPr id="54" name="직선 화살표 연결선 53"/>
          <p:cNvCxnSpPr/>
          <p:nvPr/>
        </p:nvCxnSpPr>
        <p:spPr>
          <a:xfrm flipH="1">
            <a:off x="8743406" y="1326149"/>
            <a:ext cx="9032" cy="615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6691339" y="1718379"/>
            <a:ext cx="3436730" cy="138400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7049686" y="1964665"/>
            <a:ext cx="2659434" cy="9540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952830" y="2624295"/>
            <a:ext cx="860571" cy="211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2"/>
                </a:solidFill>
                <a:latin typeface="+mj-lt"/>
              </a:rPr>
              <a:t>확인</a:t>
            </a:r>
            <a:endParaRPr lang="ko-KR" altLang="en-US" sz="14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17846" y="2165642"/>
            <a:ext cx="234711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/>
              <a:t>모든 사항을 입력 바랍니다</a:t>
            </a:r>
            <a:endParaRPr lang="ko-KR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" y="190500"/>
            <a:ext cx="11811000" cy="6388100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84200" y="469900"/>
            <a:ext cx="4330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클라이언트 </a:t>
            </a:r>
            <a:r>
              <a:rPr lang="en-US" altLang="ko-KR"/>
              <a:t>-</a:t>
            </a:r>
            <a:r>
              <a:rPr lang="ko-KR" altLang="en-US"/>
              <a:t> 로그인 화면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98935" y="1676400"/>
            <a:ext cx="5003800" cy="38227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832526" y="1937857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로그인</a:t>
            </a:r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431208" y="3002651"/>
            <a:ext cx="2801923" cy="4820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435170" y="3598777"/>
            <a:ext cx="2801923" cy="4820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334172" y="3002651"/>
            <a:ext cx="771788" cy="4820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2"/>
                </a:solidFill>
                <a:latin typeface="+mj-lt"/>
              </a:rPr>
              <a:t>ID</a:t>
            </a:r>
            <a:endParaRPr lang="ko-KR" altLang="en-US">
              <a:solidFill>
                <a:schemeClr val="tx2"/>
              </a:solidFill>
              <a:latin typeface="+mj-lt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338134" y="3598777"/>
            <a:ext cx="771788" cy="4820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2"/>
                </a:solidFill>
                <a:latin typeface="+mj-lt"/>
              </a:rPr>
              <a:t>Pass</a:t>
            </a:r>
            <a:endParaRPr lang="ko-KR" altLang="en-US">
              <a:solidFill>
                <a:schemeClr val="tx2"/>
              </a:solidFill>
              <a:latin typeface="+mj-lt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332139" y="1879134"/>
            <a:ext cx="1820411" cy="48656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3437531" y="4685877"/>
            <a:ext cx="771788" cy="28440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2"/>
                </a:solidFill>
                <a:latin typeface="+mj-lt"/>
              </a:rPr>
              <a:t>확인</a:t>
            </a:r>
            <a:endParaRPr lang="ko-KR" altLang="en-US" sz="14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설명선 1 4"/>
          <p:cNvSpPr/>
          <p:nvPr/>
        </p:nvSpPr>
        <p:spPr>
          <a:xfrm>
            <a:off x="7335939" y="839232"/>
            <a:ext cx="3959078" cy="1467957"/>
          </a:xfrm>
          <a:prstGeom prst="borderCallout1">
            <a:avLst>
              <a:gd name="adj1" fmla="val 18750"/>
              <a:gd name="adj2" fmla="val -8333"/>
              <a:gd name="adj3" fmla="val 269163"/>
              <a:gd name="adj4" fmla="val -818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335939" y="1203878"/>
            <a:ext cx="3959078" cy="908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1) </a:t>
            </a:r>
            <a:r>
              <a:rPr lang="ko-KR" altLang="en-US"/>
              <a:t>로그인 성공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 &gt; </a:t>
            </a:r>
            <a:r>
              <a:rPr lang="ko-KR" altLang="en-US"/>
              <a:t>확인 버튼 클릭 시 로그인 완료 화면으로 이동</a:t>
            </a:r>
            <a:endParaRPr lang="ko-KR" altLang="en-US"/>
          </a:p>
        </p:txBody>
      </p:sp>
      <p:sp>
        <p:nvSpPr>
          <p:cNvPr id="48" name="설명선 1 47"/>
          <p:cNvSpPr/>
          <p:nvPr/>
        </p:nvSpPr>
        <p:spPr>
          <a:xfrm>
            <a:off x="7361642" y="2700137"/>
            <a:ext cx="3959078" cy="967804"/>
          </a:xfrm>
          <a:prstGeom prst="borderCallout1">
            <a:avLst>
              <a:gd name="adj1" fmla="val 18750"/>
              <a:gd name="adj2" fmla="val -8333"/>
              <a:gd name="adj3" fmla="val 213870"/>
              <a:gd name="adj4" fmla="val -823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7488339" y="2904302"/>
            <a:ext cx="39590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2) </a:t>
            </a:r>
            <a:r>
              <a:rPr lang="ko-KR" altLang="en-US"/>
              <a:t>로그인 실패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 &gt;</a:t>
            </a:r>
            <a:r>
              <a:rPr lang="ko-KR" altLang="en-US"/>
              <a:t>안내 문구 출력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7270458" y="4243834"/>
            <a:ext cx="4024559" cy="150916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7698473" y="4537028"/>
            <a:ext cx="3175340" cy="962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878531" y="5210897"/>
            <a:ext cx="679376" cy="216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2"/>
                </a:solidFill>
                <a:latin typeface="+mj-lt"/>
              </a:rPr>
              <a:t>확인</a:t>
            </a:r>
            <a:endParaRPr lang="ko-KR" altLang="en-US" sz="14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3" name="설명선 1 62"/>
          <p:cNvSpPr/>
          <p:nvPr/>
        </p:nvSpPr>
        <p:spPr>
          <a:xfrm rot="10800000">
            <a:off x="4341717" y="5831825"/>
            <a:ext cx="3146622" cy="624866"/>
          </a:xfrm>
          <a:prstGeom prst="borderCallout1">
            <a:avLst>
              <a:gd name="adj1" fmla="val 18750"/>
              <a:gd name="adj2" fmla="val -8333"/>
              <a:gd name="adj3" fmla="val 158491"/>
              <a:gd name="adj4" fmla="val -471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4341716" y="5990369"/>
            <a:ext cx="32844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/>
              <a:t>확인 클릭 시 다시 로그인 화면을 출력</a:t>
            </a:r>
            <a:endParaRPr lang="ko-KR" alt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7808550" y="4765896"/>
            <a:ext cx="306526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/>
              <a:t>아이디 혹은 패스워드를 확인하세요</a:t>
            </a:r>
            <a:endParaRPr lang="ko-KR" altLang="en-US" sz="140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9030789" y="3598777"/>
            <a:ext cx="8708" cy="823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34"/>
          <p:cNvSpPr/>
          <p:nvPr/>
        </p:nvSpPr>
        <p:spPr>
          <a:xfrm>
            <a:off x="2324418" y="4699814"/>
            <a:ext cx="771788" cy="284407"/>
          </a:xfrm>
          <a:prstGeom prst="rect">
            <a:avLst/>
          </a:prstGeom>
          <a:noFill/>
          <a:ln w="1905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44546a"/>
                </a:solidFill>
                <a:latin typeface="맑은 고딕"/>
              </a:rPr>
              <a:t>이전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44546a"/>
              </a:solidFill>
              <a:latin typeface="맑은 고딕"/>
            </a:endParaRPr>
          </a:p>
        </p:txBody>
      </p:sp>
      <p:sp>
        <p:nvSpPr>
          <p:cNvPr id="66" name="TextBox 41"/>
          <p:cNvSpPr txBox="1"/>
          <p:nvPr/>
        </p:nvSpPr>
        <p:spPr>
          <a:xfrm>
            <a:off x="260651" y="5881265"/>
            <a:ext cx="2332139" cy="26161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이전 선택 시 메인화면으로 이동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7" name="설명선 1 42"/>
          <p:cNvSpPr/>
          <p:nvPr/>
        </p:nvSpPr>
        <p:spPr>
          <a:xfrm rot="10800000">
            <a:off x="313502" y="5832044"/>
            <a:ext cx="2116182" cy="360052"/>
          </a:xfrm>
          <a:prstGeom prst="borderCallout1">
            <a:avLst>
              <a:gd name="adj1" fmla="val 26941"/>
              <a:gd name="adj2" fmla="val -2700"/>
              <a:gd name="adj3" fmla="val 351481"/>
              <a:gd name="adj4" fmla="val -23047"/>
            </a:avLst>
          </a:prstGeom>
          <a:noFill/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" y="190500"/>
            <a:ext cx="11811000" cy="6388100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84200" y="469900"/>
            <a:ext cx="4330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클라이언트 </a:t>
            </a:r>
            <a:r>
              <a:rPr lang="en-US" altLang="ko-KR"/>
              <a:t>-</a:t>
            </a:r>
            <a:r>
              <a:rPr lang="ko-KR" altLang="en-US"/>
              <a:t> 로그인 완료 화면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98935" y="1676400"/>
            <a:ext cx="5003800" cy="38227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832526" y="1937857"/>
            <a:ext cx="26881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6" name="TextBox 41"/>
          <p:cNvSpPr txBox="1"/>
          <p:nvPr/>
        </p:nvSpPr>
        <p:spPr>
          <a:xfrm>
            <a:off x="260651" y="5881265"/>
            <a:ext cx="2766055" cy="28903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이전 선택 시 메인화면으로 이동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7" name="설명선 1 42"/>
          <p:cNvSpPr/>
          <p:nvPr/>
        </p:nvSpPr>
        <p:spPr>
          <a:xfrm rot="10800000">
            <a:off x="313502" y="5810877"/>
            <a:ext cx="2743186" cy="381219"/>
          </a:xfrm>
          <a:prstGeom prst="borderCallout1">
            <a:avLst>
              <a:gd name="adj1" fmla="val 26941"/>
              <a:gd name="adj2" fmla="val -2700"/>
              <a:gd name="adj3" fmla="val 222396"/>
              <a:gd name="adj4" fmla="val -65795"/>
            </a:avLst>
          </a:prstGeom>
          <a:noFill/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1" name="직사각형 44"/>
          <p:cNvSpPr/>
          <p:nvPr/>
        </p:nvSpPr>
        <p:spPr>
          <a:xfrm>
            <a:off x="1831546" y="1923264"/>
            <a:ext cx="2815244" cy="486561"/>
          </a:xfrm>
          <a:prstGeom prst="rect">
            <a:avLst/>
          </a:prstGeom>
          <a:noFill/>
          <a:ln w="1905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1765299" y="2001096"/>
            <a:ext cx="3000799" cy="36110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“</a:t>
            </a:r>
            <a:r>
              <a:rPr lang="ko-KR" altLang="en-US"/>
              <a:t>사용자 이름</a:t>
            </a:r>
            <a:r>
              <a:rPr lang="en-US" altLang="ko-KR"/>
              <a:t>”</a:t>
            </a:r>
            <a:r>
              <a:rPr lang="ko-KR" altLang="en-US"/>
              <a:t> 예매 내역</a:t>
            </a:r>
            <a:endParaRPr lang="ko-KR" altLang="en-US"/>
          </a:p>
        </p:txBody>
      </p:sp>
      <p:sp>
        <p:nvSpPr>
          <p:cNvPr id="73" name="직사각형 11"/>
          <p:cNvSpPr/>
          <p:nvPr/>
        </p:nvSpPr>
        <p:spPr>
          <a:xfrm>
            <a:off x="798935" y="2710905"/>
            <a:ext cx="3585634" cy="2802467"/>
          </a:xfrm>
          <a:prstGeom prst="rect">
            <a:avLst/>
          </a:prstGeom>
          <a:noFill/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9" name="설명선 1 4"/>
          <p:cNvSpPr/>
          <p:nvPr/>
        </p:nvSpPr>
        <p:spPr>
          <a:xfrm>
            <a:off x="6743273" y="997981"/>
            <a:ext cx="3959078" cy="737706"/>
          </a:xfrm>
          <a:prstGeom prst="borderCallout1">
            <a:avLst>
              <a:gd name="adj1" fmla="val 18750"/>
              <a:gd name="adj2" fmla="val -8333"/>
              <a:gd name="adj3" fmla="val 278340"/>
              <a:gd name="adj4" fmla="val -82743"/>
            </a:avLst>
          </a:prstGeom>
          <a:noFill/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0" name="설명선 1 4"/>
          <p:cNvSpPr/>
          <p:nvPr/>
        </p:nvSpPr>
        <p:spPr>
          <a:xfrm>
            <a:off x="6801481" y="2077459"/>
            <a:ext cx="3959078" cy="758873"/>
          </a:xfrm>
          <a:prstGeom prst="borderCallout1">
            <a:avLst>
              <a:gd name="adj1" fmla="val 18750"/>
              <a:gd name="adj2" fmla="val -8333"/>
              <a:gd name="adj3" fmla="val 308018"/>
              <a:gd name="adj4" fmla="val -36918"/>
            </a:avLst>
          </a:prstGeom>
          <a:noFill/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6752159" y="1098548"/>
            <a:ext cx="3942724" cy="54737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500"/>
              <a:t>1)</a:t>
            </a:r>
            <a:r>
              <a:rPr lang="ko-KR" altLang="en-US" sz="1500"/>
              <a:t> 예매 내역 테이블 클릭시 상세보기가 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	좌측에 출력</a:t>
            </a:r>
            <a:endParaRPr lang="ko-KR" altLang="en-US" sz="1500"/>
          </a:p>
        </p:txBody>
      </p:sp>
      <p:sp>
        <p:nvSpPr>
          <p:cNvPr id="83" name=""/>
          <p:cNvSpPr txBox="1"/>
          <p:nvPr/>
        </p:nvSpPr>
        <p:spPr>
          <a:xfrm>
            <a:off x="6823069" y="2299546"/>
            <a:ext cx="3926841" cy="3168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2)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예매 클릭 시 예매창으로 이동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1" name=""/>
          <p:cNvSpPr/>
          <p:nvPr/>
        </p:nvSpPr>
        <p:spPr>
          <a:xfrm>
            <a:off x="871008" y="2982384"/>
            <a:ext cx="3418419" cy="264584"/>
          </a:xfrm>
          <a:prstGeom prst="rect">
            <a:avLst/>
          </a:prstGeom>
          <a:noFill/>
          <a:ln w="12700" cap="flat" cmpd="sng" algn="ctr">
            <a:solidFill>
              <a:srgbClr val="2b4a66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ln w="9525"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예매내역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ln w="9525"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ln w="9525">
                <a:solidFill>
                  <a:schemeClr val="dk1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5" name="직사각형 34"/>
          <p:cNvSpPr/>
          <p:nvPr/>
        </p:nvSpPr>
        <p:spPr>
          <a:xfrm>
            <a:off x="4703552" y="5144315"/>
            <a:ext cx="750621" cy="263241"/>
          </a:xfrm>
          <a:prstGeom prst="rect">
            <a:avLst/>
          </a:prstGeom>
          <a:noFill/>
          <a:ln w="1905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44546a"/>
                </a:solidFill>
                <a:latin typeface="맑은 고딕"/>
              </a:rPr>
              <a:t>이전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44546a"/>
              </a:solidFill>
              <a:latin typeface="맑은 고딕"/>
            </a:endParaRPr>
          </a:p>
        </p:txBody>
      </p:sp>
      <p:sp>
        <p:nvSpPr>
          <p:cNvPr id="96" name="직사각형 34"/>
          <p:cNvSpPr/>
          <p:nvPr/>
        </p:nvSpPr>
        <p:spPr>
          <a:xfrm>
            <a:off x="4676036" y="4735795"/>
            <a:ext cx="803538" cy="273825"/>
          </a:xfrm>
          <a:prstGeom prst="rect">
            <a:avLst/>
          </a:prstGeom>
          <a:noFill/>
          <a:ln w="1905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44546a"/>
                </a:solidFill>
                <a:latin typeface="맑은 고딕"/>
              </a:rPr>
              <a:t>취소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44546a"/>
              </a:solidFill>
              <a:latin typeface="맑은 고딕"/>
            </a:endParaRPr>
          </a:p>
        </p:txBody>
      </p:sp>
      <p:sp>
        <p:nvSpPr>
          <p:cNvPr id="98" name=""/>
          <p:cNvSpPr/>
          <p:nvPr/>
        </p:nvSpPr>
        <p:spPr>
          <a:xfrm>
            <a:off x="4384676" y="2709334"/>
            <a:ext cx="1418167" cy="2783417"/>
          </a:xfrm>
          <a:prstGeom prst="rect">
            <a:avLst/>
          </a:prstGeom>
          <a:noFill/>
          <a:ln w="12700" cap="flat" cmpd="sng" algn="ctr">
            <a:solidFill>
              <a:srgbClr val="2b4a66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0" name=""/>
          <p:cNvSpPr/>
          <p:nvPr/>
        </p:nvSpPr>
        <p:spPr>
          <a:xfrm>
            <a:off x="864658" y="3390900"/>
            <a:ext cx="3418419" cy="264584"/>
          </a:xfrm>
          <a:prstGeom prst="rect">
            <a:avLst/>
          </a:prstGeom>
          <a:noFill/>
          <a:ln w="12700" cap="flat" cmpd="sng" algn="ctr">
            <a:solidFill>
              <a:srgbClr val="2b4a66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ln w="9525">
                  <a:solidFill>
                    <a:srgbClr val="000000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예매내역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ln w="9525">
                  <a:solidFill>
                    <a:srgbClr val="000000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ln w="9525">
                <a:solidFill>
                  <a:srgbClr val="000000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1" name=""/>
          <p:cNvSpPr/>
          <p:nvPr/>
        </p:nvSpPr>
        <p:spPr>
          <a:xfrm>
            <a:off x="875241" y="3812117"/>
            <a:ext cx="3418419" cy="264584"/>
          </a:xfrm>
          <a:prstGeom prst="rect">
            <a:avLst/>
          </a:prstGeom>
          <a:noFill/>
          <a:ln w="12700" cap="flat" cmpd="sng" algn="ctr">
            <a:solidFill>
              <a:srgbClr val="2b4a66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ln w="9525">
                  <a:solidFill>
                    <a:srgbClr val="000000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예매내역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ln w="9525">
                  <a:solidFill>
                    <a:srgbClr val="000000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ln w="9525">
                <a:solidFill>
                  <a:srgbClr val="000000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2" name=""/>
          <p:cNvSpPr/>
          <p:nvPr/>
        </p:nvSpPr>
        <p:spPr>
          <a:xfrm>
            <a:off x="4536014" y="3166533"/>
            <a:ext cx="1079501" cy="209549"/>
          </a:xfrm>
          <a:prstGeom prst="rect">
            <a:avLst/>
          </a:prstGeom>
          <a:noFill/>
          <a:ln w="12700" cap="flat" cmpd="sng" algn="ctr">
            <a:solidFill>
              <a:srgbClr val="2b4a66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ln w="9525" cap="flat" cmpd="sng" algn="ctr">
                  <a:solidFill>
                    <a:schemeClr val="dk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영화 제목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ln w="9525" cap="flat" cmpd="sng" algn="ctr">
                <a:solidFill>
                  <a:schemeClr val="dk1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" name=""/>
          <p:cNvSpPr/>
          <p:nvPr/>
        </p:nvSpPr>
        <p:spPr>
          <a:xfrm>
            <a:off x="4550830" y="3514725"/>
            <a:ext cx="1079501" cy="209549"/>
          </a:xfrm>
          <a:prstGeom prst="rect">
            <a:avLst/>
          </a:prstGeom>
          <a:noFill/>
          <a:ln w="12700" cap="flat" cmpd="sng" algn="ctr">
            <a:solidFill>
              <a:srgbClr val="2b4a66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ln w="9525">
                  <a:solidFill>
                    <a:srgbClr val="000000"/>
                  </a:solidFill>
                </a:ln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예매 시간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ln w="9525">
                <a:solidFill>
                  <a:srgbClr val="000000"/>
                </a:solidFill>
              </a:ln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4" name=""/>
          <p:cNvSpPr/>
          <p:nvPr/>
        </p:nvSpPr>
        <p:spPr>
          <a:xfrm>
            <a:off x="4550831" y="3816350"/>
            <a:ext cx="1079501" cy="209549"/>
          </a:xfrm>
          <a:prstGeom prst="rect">
            <a:avLst/>
          </a:prstGeom>
          <a:noFill/>
          <a:ln w="12700" cap="flat" cmpd="sng" algn="ctr">
            <a:solidFill>
              <a:srgbClr val="2b4a66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ln w="9525">
                  <a:solidFill>
                    <a:srgbClr val="000000"/>
                  </a:solidFill>
                </a:ln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좌석 위치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ln w="9525">
                <a:solidFill>
                  <a:srgbClr val="000000"/>
                </a:solidFill>
              </a:ln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7" name="직사각형 44"/>
          <p:cNvSpPr/>
          <p:nvPr/>
        </p:nvSpPr>
        <p:spPr>
          <a:xfrm>
            <a:off x="4471029" y="2795330"/>
            <a:ext cx="1174827" cy="232561"/>
          </a:xfrm>
          <a:prstGeom prst="rect">
            <a:avLst/>
          </a:prstGeom>
          <a:noFill/>
          <a:ln w="1905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예매내역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8" name="직사각형 34"/>
          <p:cNvSpPr/>
          <p:nvPr/>
        </p:nvSpPr>
        <p:spPr>
          <a:xfrm>
            <a:off x="4673918" y="4271189"/>
            <a:ext cx="771788" cy="284407"/>
          </a:xfrm>
          <a:prstGeom prst="rect">
            <a:avLst/>
          </a:prstGeom>
          <a:noFill/>
          <a:ln w="1905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44546a"/>
                </a:solidFill>
                <a:latin typeface="맑은 고딕"/>
              </a:rPr>
              <a:t>예매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44546a"/>
              </a:solidFill>
              <a:latin typeface="맑은 고딕"/>
            </a:endParaRPr>
          </a:p>
        </p:txBody>
      </p:sp>
      <p:sp>
        <p:nvSpPr>
          <p:cNvPr id="110" name="설명선 1 4"/>
          <p:cNvSpPr/>
          <p:nvPr/>
        </p:nvSpPr>
        <p:spPr>
          <a:xfrm>
            <a:off x="6803597" y="3409950"/>
            <a:ext cx="3959078" cy="758873"/>
          </a:xfrm>
          <a:prstGeom prst="borderCallout1">
            <a:avLst>
              <a:gd name="adj1" fmla="val 18750"/>
              <a:gd name="adj2" fmla="val -8333"/>
              <a:gd name="adj3" fmla="val 195377"/>
              <a:gd name="adj4" fmla="val -36150"/>
            </a:avLst>
          </a:prstGeom>
          <a:noFill/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6827301" y="3573779"/>
            <a:ext cx="3926840" cy="53911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3)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취소 클릭 시 아래 확인창 생성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&gt;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확인 클릭 시 내역 삭제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2" name="직사각형 16"/>
          <p:cNvSpPr/>
          <p:nvPr/>
        </p:nvSpPr>
        <p:spPr>
          <a:xfrm>
            <a:off x="6530229" y="4331073"/>
            <a:ext cx="4508501" cy="1258956"/>
          </a:xfrm>
          <a:prstGeom prst="rect">
            <a:avLst/>
          </a:prstGeom>
          <a:noFill/>
          <a:ln w="1905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3" name="직사각형 17"/>
          <p:cNvSpPr/>
          <p:nvPr/>
        </p:nvSpPr>
        <p:spPr>
          <a:xfrm>
            <a:off x="7010499" y="4506076"/>
            <a:ext cx="3557166" cy="905620"/>
          </a:xfrm>
          <a:prstGeom prst="rect">
            <a:avLst/>
          </a:prstGeom>
          <a:noFill/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5" name="직사각형 37"/>
          <p:cNvSpPr/>
          <p:nvPr/>
        </p:nvSpPr>
        <p:spPr>
          <a:xfrm>
            <a:off x="8936238" y="5115615"/>
            <a:ext cx="761068" cy="180962"/>
          </a:xfrm>
          <a:prstGeom prst="rect">
            <a:avLst/>
          </a:prstGeom>
          <a:noFill/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44546a"/>
                </a:solidFill>
                <a:latin typeface="맑은 고딕"/>
              </a:rPr>
              <a:t>확인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44546a"/>
              </a:solidFill>
              <a:latin typeface="맑은 고딕"/>
            </a:endParaRPr>
          </a:p>
        </p:txBody>
      </p:sp>
      <p:sp>
        <p:nvSpPr>
          <p:cNvPr id="116" name="설명선 1 48"/>
          <p:cNvSpPr/>
          <p:nvPr/>
        </p:nvSpPr>
        <p:spPr>
          <a:xfrm rot="10800000">
            <a:off x="4967936" y="5933175"/>
            <a:ext cx="3191255" cy="398901"/>
          </a:xfrm>
          <a:prstGeom prst="borderCallout1">
            <a:avLst>
              <a:gd name="adj1" fmla="val 18750"/>
              <a:gd name="adj2" fmla="val -2444"/>
              <a:gd name="adj3" fmla="val 280427"/>
              <a:gd name="adj4" fmla="val -9660"/>
            </a:avLst>
          </a:prstGeom>
          <a:noFill/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7" name="TextBox 49"/>
          <p:cNvSpPr txBox="1"/>
          <p:nvPr/>
        </p:nvSpPr>
        <p:spPr>
          <a:xfrm>
            <a:off x="5058953" y="5974027"/>
            <a:ext cx="3224029" cy="29998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이전 클릭 시 로그인 화면으로 이동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8" name="직사각형 37"/>
          <p:cNvSpPr/>
          <p:nvPr/>
        </p:nvSpPr>
        <p:spPr>
          <a:xfrm>
            <a:off x="7829221" y="5098682"/>
            <a:ext cx="761068" cy="180962"/>
          </a:xfrm>
          <a:prstGeom prst="rect">
            <a:avLst/>
          </a:prstGeom>
          <a:noFill/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44546a"/>
                </a:solidFill>
                <a:latin typeface="맑은 고딕"/>
              </a:rPr>
              <a:t>이전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44546a"/>
              </a:solidFill>
              <a:latin typeface="맑은 고딕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7733234" y="4699000"/>
            <a:ext cx="2016556" cy="2711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예매를 취소하시겠습니까</a:t>
            </a:r>
            <a:r>
              <a:rPr lang="en-US" altLang="ko-KR" sz="1200"/>
              <a:t>?</a:t>
            </a:r>
            <a:endParaRPr lang="en-US" altLang="ko-KR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" y="190500"/>
            <a:ext cx="11811000" cy="6388100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84200" y="469900"/>
            <a:ext cx="4330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클라이언트 </a:t>
            </a:r>
            <a:r>
              <a:rPr lang="en-US" altLang="ko-KR"/>
              <a:t>-</a:t>
            </a:r>
            <a:r>
              <a:rPr lang="ko-KR" altLang="en-US"/>
              <a:t> 현재 상영작 화면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29566" y="1676400"/>
            <a:ext cx="5003800" cy="38227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462770" y="1879135"/>
            <a:ext cx="1820411" cy="30140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설명선 1 4"/>
          <p:cNvSpPr/>
          <p:nvPr/>
        </p:nvSpPr>
        <p:spPr>
          <a:xfrm>
            <a:off x="6810195" y="975147"/>
            <a:ext cx="3959078" cy="564743"/>
          </a:xfrm>
          <a:prstGeom prst="borderCallout1">
            <a:avLst>
              <a:gd name="adj1" fmla="val 68095"/>
              <a:gd name="adj2" fmla="val -2834"/>
              <a:gd name="adj3" fmla="val 320676"/>
              <a:gd name="adj4" fmla="val -2799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872877" y="1104602"/>
            <a:ext cx="33838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/>
              <a:t>1) </a:t>
            </a:r>
            <a:r>
              <a:rPr lang="ko-KR" altLang="en-US" sz="1400"/>
              <a:t>테이블에 상영작 </a:t>
            </a:r>
            <a:r>
              <a:rPr lang="en-US" altLang="ko-KR" sz="1400"/>
              <a:t>DB </a:t>
            </a:r>
            <a:r>
              <a:rPr lang="ko-KR" altLang="en-US" sz="1400"/>
              <a:t>출력</a:t>
            </a:r>
            <a:endParaRPr lang="ko-KR" altLang="en-US" sz="1400"/>
          </a:p>
        </p:txBody>
      </p:sp>
      <p:sp>
        <p:nvSpPr>
          <p:cNvPr id="2" name="TextBox 1"/>
          <p:cNvSpPr txBox="1"/>
          <p:nvPr/>
        </p:nvSpPr>
        <p:spPr>
          <a:xfrm>
            <a:off x="2688597" y="1837500"/>
            <a:ext cx="14205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현재 상영작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29566" y="2307189"/>
            <a:ext cx="1465294" cy="31919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409506" y="2307188"/>
            <a:ext cx="3523859" cy="31919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53739" y="3517173"/>
            <a:ext cx="1246859" cy="1360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76182" y="2386964"/>
            <a:ext cx="1189209" cy="2177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077442" y="2671783"/>
            <a:ext cx="1189209" cy="2177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081794" y="2960261"/>
            <a:ext cx="1189209" cy="2177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436918" y="2378256"/>
            <a:ext cx="45397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/>
              <a:t>제목</a:t>
            </a:r>
            <a:endParaRPr lang="ko-KR" altLang="en-US" sz="1050"/>
          </a:p>
        </p:txBody>
      </p:sp>
      <p:sp>
        <p:nvSpPr>
          <p:cNvPr id="54" name="TextBox 53"/>
          <p:cNvSpPr txBox="1"/>
          <p:nvPr/>
        </p:nvSpPr>
        <p:spPr>
          <a:xfrm>
            <a:off x="1441269" y="2669996"/>
            <a:ext cx="45397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/>
              <a:t>장르</a:t>
            </a:r>
            <a:endParaRPr lang="ko-KR" altLang="en-US" sz="1050"/>
          </a:p>
        </p:txBody>
      </p:sp>
      <p:sp>
        <p:nvSpPr>
          <p:cNvPr id="56" name="TextBox 55"/>
          <p:cNvSpPr txBox="1"/>
          <p:nvPr/>
        </p:nvSpPr>
        <p:spPr>
          <a:xfrm>
            <a:off x="1386860" y="2942535"/>
            <a:ext cx="48575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/>
              <a:t>평점</a:t>
            </a:r>
            <a:endParaRPr lang="ko-KR" altLang="en-US" sz="1050"/>
          </a:p>
        </p:txBody>
      </p:sp>
      <p:sp>
        <p:nvSpPr>
          <p:cNvPr id="59" name="직사각형 58"/>
          <p:cNvSpPr/>
          <p:nvPr/>
        </p:nvSpPr>
        <p:spPr>
          <a:xfrm>
            <a:off x="2462770" y="2378275"/>
            <a:ext cx="3406810" cy="2177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475832" y="2635183"/>
            <a:ext cx="3406810" cy="2177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2471478" y="2909505"/>
            <a:ext cx="3406810" cy="2177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475832" y="3201232"/>
            <a:ext cx="3406810" cy="2177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2471478" y="3483685"/>
            <a:ext cx="3406810" cy="2177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471478" y="3792605"/>
            <a:ext cx="3406810" cy="2177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3544998" y="2377439"/>
            <a:ext cx="0" cy="193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4289582" y="2381789"/>
            <a:ext cx="0" cy="193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5073359" y="2373077"/>
            <a:ext cx="0" cy="193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797276" y="2355626"/>
            <a:ext cx="45397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/>
              <a:t>제목</a:t>
            </a:r>
            <a:endParaRPr lang="ko-KR" altLang="en-US" sz="1050"/>
          </a:p>
        </p:txBody>
      </p:sp>
      <p:sp>
        <p:nvSpPr>
          <p:cNvPr id="71" name="TextBox 70"/>
          <p:cNvSpPr txBox="1"/>
          <p:nvPr/>
        </p:nvSpPr>
        <p:spPr>
          <a:xfrm>
            <a:off x="3694342" y="2351467"/>
            <a:ext cx="45397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/>
              <a:t>장르</a:t>
            </a:r>
            <a:endParaRPr lang="ko-KR" altLang="en-US" sz="1050"/>
          </a:p>
        </p:txBody>
      </p:sp>
      <p:sp>
        <p:nvSpPr>
          <p:cNvPr id="72" name="TextBox 71"/>
          <p:cNvSpPr txBox="1"/>
          <p:nvPr/>
        </p:nvSpPr>
        <p:spPr>
          <a:xfrm>
            <a:off x="4349687" y="2351467"/>
            <a:ext cx="48520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/>
              <a:t>평점</a:t>
            </a:r>
            <a:endParaRPr lang="ko-KR" altLang="en-US" sz="1050"/>
          </a:p>
        </p:txBody>
      </p:sp>
      <p:sp>
        <p:nvSpPr>
          <p:cNvPr id="73" name="TextBox 72"/>
          <p:cNvSpPr txBox="1"/>
          <p:nvPr/>
        </p:nvSpPr>
        <p:spPr>
          <a:xfrm>
            <a:off x="5166378" y="2368731"/>
            <a:ext cx="811063" cy="248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50"/>
              <a:t>개봉일</a:t>
            </a:r>
            <a:endParaRPr lang="ko-KR" altLang="en-US" sz="1050"/>
          </a:p>
        </p:txBody>
      </p:sp>
      <p:sp>
        <p:nvSpPr>
          <p:cNvPr id="17" name="TextBox 16"/>
          <p:cNvSpPr txBox="1"/>
          <p:nvPr/>
        </p:nvSpPr>
        <p:spPr>
          <a:xfrm>
            <a:off x="1089780" y="3903927"/>
            <a:ext cx="114486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/>
              <a:t>영화 포스터</a:t>
            </a:r>
            <a:endParaRPr lang="ko-KR" altLang="en-US" sz="1400"/>
          </a:p>
        </p:txBody>
      </p:sp>
      <p:sp>
        <p:nvSpPr>
          <p:cNvPr id="83" name="직사각형 82"/>
          <p:cNvSpPr/>
          <p:nvPr/>
        </p:nvSpPr>
        <p:spPr>
          <a:xfrm>
            <a:off x="6852528" y="2584501"/>
            <a:ext cx="4180511" cy="844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6893145" y="2856864"/>
            <a:ext cx="39765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/>
              <a:t>2) </a:t>
            </a:r>
            <a:r>
              <a:rPr lang="ko-KR" altLang="en-US" sz="1400"/>
              <a:t>출력 테이블 선택 시 좌측에 상세 내역 출력</a:t>
            </a:r>
            <a:endParaRPr lang="ko-KR" altLang="en-US" sz="1400"/>
          </a:p>
        </p:txBody>
      </p:sp>
      <p:sp>
        <p:nvSpPr>
          <p:cNvPr id="87" name="직사각형 86"/>
          <p:cNvSpPr/>
          <p:nvPr/>
        </p:nvSpPr>
        <p:spPr>
          <a:xfrm>
            <a:off x="1146442" y="5085818"/>
            <a:ext cx="968479" cy="28440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2"/>
                </a:solidFill>
                <a:latin typeface="+mj-lt"/>
              </a:rPr>
              <a:t>이전</a:t>
            </a:r>
            <a:endParaRPr lang="ko-KR" altLang="en-US" sz="14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223045" y="4597384"/>
            <a:ext cx="33441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/>
              <a:t>3)</a:t>
            </a:r>
            <a:r>
              <a:rPr lang="ko-KR" altLang="en-US" sz="1400"/>
              <a:t>이전 버튼 클릭 시 메인화면으로 이동</a:t>
            </a:r>
            <a:endParaRPr lang="ko-KR" altLang="en-US" sz="1400"/>
          </a:p>
        </p:txBody>
      </p:sp>
      <p:sp>
        <p:nvSpPr>
          <p:cNvPr id="90" name="직사각형 50"/>
          <p:cNvSpPr/>
          <p:nvPr/>
        </p:nvSpPr>
        <p:spPr>
          <a:xfrm>
            <a:off x="1091319" y="3246011"/>
            <a:ext cx="1189209" cy="217714"/>
          </a:xfrm>
          <a:prstGeom prst="rect">
            <a:avLst/>
          </a:prstGeom>
          <a:noFill/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1" name="TextBox 55"/>
          <p:cNvSpPr txBox="1"/>
          <p:nvPr/>
        </p:nvSpPr>
        <p:spPr>
          <a:xfrm>
            <a:off x="1398536" y="3231153"/>
            <a:ext cx="616954" cy="253916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개봉일</a:t>
            </a:r>
            <a:endPara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3" name="직사각형 82"/>
          <p:cNvSpPr/>
          <p:nvPr/>
        </p:nvSpPr>
        <p:spPr>
          <a:xfrm>
            <a:off x="6819720" y="4329754"/>
            <a:ext cx="4180511" cy="844499"/>
          </a:xfrm>
          <a:prstGeom prst="rect">
            <a:avLst/>
          </a:prstGeom>
          <a:noFill/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4" name=""/>
          <p:cNvCxnSpPr/>
          <p:nvPr/>
        </p:nvCxnSpPr>
        <p:spPr>
          <a:xfrm rot="5400000">
            <a:off x="1287412" y="5856338"/>
            <a:ext cx="1034434" cy="10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"/>
          <p:cNvCxnSpPr/>
          <p:nvPr/>
        </p:nvCxnSpPr>
        <p:spPr>
          <a:xfrm flipV="1">
            <a:off x="1819275" y="6295103"/>
            <a:ext cx="5408971" cy="39739"/>
          </a:xfrm>
          <a:prstGeom prst="line">
            <a:avLst/>
          </a:prstGeom>
          <a:noFill/>
          <a:ln w="6350" cap="flat" cmpd="sng" algn="ctr">
            <a:solidFill>
              <a:srgbClr val="5b9bd5">
                <a:alpha val="100000"/>
              </a:srgbClr>
            </a:solidFill>
            <a:prstDash val="solid"/>
            <a:miter/>
          </a:ln>
        </p:spPr>
      </p:cxnSp>
      <p:cxnSp>
        <p:nvCxnSpPr>
          <p:cNvPr id="96" name=""/>
          <p:cNvCxnSpPr/>
          <p:nvPr/>
        </p:nvCxnSpPr>
        <p:spPr>
          <a:xfrm rot="5400000">
            <a:off x="6617611" y="5722398"/>
            <a:ext cx="1184412" cy="5449"/>
          </a:xfrm>
          <a:prstGeom prst="line">
            <a:avLst/>
          </a:prstGeom>
          <a:noFill/>
          <a:ln w="6350" cap="flat" cmpd="sng" algn="ctr">
            <a:solidFill>
              <a:srgbClr val="5b9bd5">
                <a:alpha val="100000"/>
              </a:srgbClr>
            </a:solidFill>
            <a:prstDash val="solid"/>
            <a:miter/>
          </a:ln>
        </p:spPr>
      </p:cxnSp>
      <p:cxnSp>
        <p:nvCxnSpPr>
          <p:cNvPr id="97" name=""/>
          <p:cNvCxnSpPr>
            <a:stCxn id="83" idx="1"/>
          </p:cNvCxnSpPr>
          <p:nvPr/>
        </p:nvCxnSpPr>
        <p:spPr>
          <a:xfrm rot="10800000" flipV="1">
            <a:off x="2079623" y="3006750"/>
            <a:ext cx="4772905" cy="1385332"/>
          </a:xfrm>
          <a:prstGeom prst="line">
            <a:avLst/>
          </a:prstGeom>
          <a:noFill/>
          <a:ln w="6350" cap="flat" cmpd="sng" algn="ctr">
            <a:solidFill>
              <a:srgbClr val="5b9bd5">
                <a:alpha val="100000"/>
              </a:srgbClr>
            </a:solidFill>
            <a:prstDash val="solid"/>
            <a:miter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" y="190500"/>
            <a:ext cx="11811000" cy="6388100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29565" y="1676400"/>
            <a:ext cx="5045867" cy="38227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462770" y="1879135"/>
            <a:ext cx="1820411" cy="30140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775687" y="1837500"/>
            <a:ext cx="118974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영화 선택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29566" y="2307189"/>
            <a:ext cx="1038943" cy="31919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984666" y="2307188"/>
            <a:ext cx="3087254" cy="31919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53740" y="3650523"/>
            <a:ext cx="827398" cy="1759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076183" y="2377439"/>
            <a:ext cx="795678" cy="2177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077443" y="2662258"/>
            <a:ext cx="795678" cy="2177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81795" y="2988836"/>
            <a:ext cx="795678" cy="2177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77436" y="3289288"/>
            <a:ext cx="795678" cy="2177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18645" y="2368731"/>
            <a:ext cx="49698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50"/>
              <a:t>제목</a:t>
            </a:r>
            <a:endParaRPr lang="ko-KR" altLang="en-US" sz="1050"/>
          </a:p>
        </p:txBody>
      </p:sp>
      <p:sp>
        <p:nvSpPr>
          <p:cNvPr id="25" name="TextBox 24"/>
          <p:cNvSpPr txBox="1"/>
          <p:nvPr/>
        </p:nvSpPr>
        <p:spPr>
          <a:xfrm>
            <a:off x="1218645" y="2660471"/>
            <a:ext cx="50083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50"/>
              <a:t>장르</a:t>
            </a:r>
            <a:endParaRPr lang="ko-KR" altLang="en-US" sz="1050"/>
          </a:p>
        </p:txBody>
      </p:sp>
      <p:sp>
        <p:nvSpPr>
          <p:cNvPr id="27" name="TextBox 26"/>
          <p:cNvSpPr txBox="1"/>
          <p:nvPr/>
        </p:nvSpPr>
        <p:spPr>
          <a:xfrm>
            <a:off x="1218645" y="3287945"/>
            <a:ext cx="798863" cy="243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50"/>
              <a:t>개봉일</a:t>
            </a:r>
            <a:endParaRPr lang="ko-KR" altLang="en-US" sz="1050"/>
          </a:p>
        </p:txBody>
      </p:sp>
      <p:sp>
        <p:nvSpPr>
          <p:cNvPr id="28" name="직사각형 27"/>
          <p:cNvSpPr/>
          <p:nvPr/>
        </p:nvSpPr>
        <p:spPr>
          <a:xfrm>
            <a:off x="2098871" y="2378275"/>
            <a:ext cx="2871663" cy="2177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111933" y="2635183"/>
            <a:ext cx="2871663" cy="2177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107579" y="2909505"/>
            <a:ext cx="2871663" cy="2177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111933" y="3201232"/>
            <a:ext cx="2871663" cy="2177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107579" y="3483685"/>
            <a:ext cx="2871663" cy="2177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107579" y="3792605"/>
            <a:ext cx="2871663" cy="2177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4" name="직선 연결선 33"/>
          <p:cNvCxnSpPr/>
          <p:nvPr/>
        </p:nvCxnSpPr>
        <p:spPr>
          <a:xfrm>
            <a:off x="2816037" y="2402148"/>
            <a:ext cx="0" cy="193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487146" y="2381789"/>
            <a:ext cx="0" cy="193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709460" y="2373077"/>
            <a:ext cx="0" cy="193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257960" y="2374676"/>
            <a:ext cx="55807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50"/>
              <a:t>제목</a:t>
            </a:r>
            <a:endParaRPr lang="ko-KR" altLang="en-US" sz="1050"/>
          </a:p>
        </p:txBody>
      </p:sp>
      <p:sp>
        <p:nvSpPr>
          <p:cNvPr id="38" name="TextBox 37"/>
          <p:cNvSpPr txBox="1"/>
          <p:nvPr/>
        </p:nvSpPr>
        <p:spPr>
          <a:xfrm>
            <a:off x="2959817" y="2370517"/>
            <a:ext cx="55637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50"/>
              <a:t>장르</a:t>
            </a:r>
            <a:endParaRPr lang="ko-KR" altLang="en-US" sz="1050"/>
          </a:p>
        </p:txBody>
      </p:sp>
      <p:sp>
        <p:nvSpPr>
          <p:cNvPr id="41" name="TextBox 40"/>
          <p:cNvSpPr txBox="1"/>
          <p:nvPr/>
        </p:nvSpPr>
        <p:spPr>
          <a:xfrm>
            <a:off x="1089781" y="4342077"/>
            <a:ext cx="766008" cy="389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000"/>
              <a:t>영화 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포스터</a:t>
            </a:r>
            <a:endParaRPr lang="ko-KR" altLang="en-US" sz="1000"/>
          </a:p>
        </p:txBody>
      </p:sp>
      <p:sp>
        <p:nvSpPr>
          <p:cNvPr id="42" name="직사각형 41"/>
          <p:cNvSpPr/>
          <p:nvPr/>
        </p:nvSpPr>
        <p:spPr>
          <a:xfrm>
            <a:off x="5170839" y="5085818"/>
            <a:ext cx="731682" cy="28440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2"/>
                </a:solidFill>
                <a:latin typeface="+mj-lt"/>
              </a:rPr>
              <a:t>이전</a:t>
            </a:r>
            <a:endParaRPr lang="ko-KR" altLang="en-US" sz="14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167328" y="4614739"/>
            <a:ext cx="742265" cy="28440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2"/>
                </a:solidFill>
                <a:latin typeface="+mj-lt"/>
              </a:rPr>
              <a:t>예매</a:t>
            </a:r>
            <a:endParaRPr lang="ko-KR" altLang="en-US" sz="14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4" name="설명선 1 43"/>
          <p:cNvSpPr/>
          <p:nvPr/>
        </p:nvSpPr>
        <p:spPr>
          <a:xfrm>
            <a:off x="6795606" y="1302466"/>
            <a:ext cx="3959078" cy="564743"/>
          </a:xfrm>
          <a:prstGeom prst="borderCallout1">
            <a:avLst>
              <a:gd name="adj1" fmla="val 68095"/>
              <a:gd name="adj2" fmla="val -2834"/>
              <a:gd name="adj3" fmla="val 352337"/>
              <a:gd name="adj4" fmla="val -6335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924483" y="1430950"/>
            <a:ext cx="33838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/>
              <a:t>1)</a:t>
            </a:r>
            <a:r>
              <a:rPr lang="ko-KR" altLang="en-US" sz="1400"/>
              <a:t>영화 목록 클릭 시 상세 내역 나오도록</a:t>
            </a:r>
            <a:endParaRPr lang="ko-KR" altLang="en-US" sz="1400"/>
          </a:p>
        </p:txBody>
      </p:sp>
      <p:sp>
        <p:nvSpPr>
          <p:cNvPr id="46" name="TextBox 45"/>
          <p:cNvSpPr txBox="1"/>
          <p:nvPr/>
        </p:nvSpPr>
        <p:spPr>
          <a:xfrm>
            <a:off x="3593957" y="2376905"/>
            <a:ext cx="56059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50"/>
              <a:t>평점</a:t>
            </a:r>
            <a:endParaRPr lang="ko-KR" altLang="en-US" sz="1050"/>
          </a:p>
        </p:txBody>
      </p:sp>
      <p:sp>
        <p:nvSpPr>
          <p:cNvPr id="50" name="TextBox 49"/>
          <p:cNvSpPr txBox="1"/>
          <p:nvPr/>
        </p:nvSpPr>
        <p:spPr>
          <a:xfrm>
            <a:off x="7105937" y="5754297"/>
            <a:ext cx="3344185" cy="292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/>
              <a:t>4)</a:t>
            </a:r>
            <a:r>
              <a:rPr lang="ko-KR" altLang="en-US" sz="1400"/>
              <a:t>이전 버튼 클릭 시 메인화면으로 이동</a:t>
            </a:r>
            <a:endParaRPr lang="ko-KR" altLang="en-US" sz="1400"/>
          </a:p>
        </p:txBody>
      </p:sp>
      <p:sp>
        <p:nvSpPr>
          <p:cNvPr id="51" name="설명선 1 50"/>
          <p:cNvSpPr/>
          <p:nvPr/>
        </p:nvSpPr>
        <p:spPr>
          <a:xfrm>
            <a:off x="6827357" y="2733106"/>
            <a:ext cx="3959078" cy="797476"/>
          </a:xfrm>
          <a:prstGeom prst="borderCallout1">
            <a:avLst>
              <a:gd name="adj1" fmla="val 68095"/>
              <a:gd name="adj2" fmla="val -2834"/>
              <a:gd name="adj3" fmla="val 253085"/>
              <a:gd name="adj4" fmla="val -263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6956233" y="2791918"/>
            <a:ext cx="4135404" cy="673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00"/>
              <a:t>3)</a:t>
            </a:r>
            <a:r>
              <a:rPr lang="ko-KR" altLang="en-US" sz="1300"/>
              <a:t>예매 버튼 클릭 시 아래와 같은 창 출력</a:t>
            </a:r>
            <a:r>
              <a:rPr lang="en-US" altLang="ko-KR" sz="1300"/>
              <a:t> </a:t>
            </a:r>
            <a:endParaRPr lang="en-US" altLang="ko-KR" sz="1300"/>
          </a:p>
          <a:p>
            <a:pPr lvl="0">
              <a:defRPr/>
            </a:pPr>
            <a:r>
              <a:rPr lang="en-US" altLang="ko-KR" sz="1300"/>
              <a:t>	&gt; ok </a:t>
            </a:r>
            <a:r>
              <a:rPr lang="ko-KR" altLang="en-US" sz="1300"/>
              <a:t>누르면 좌석 선택으로 이동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이전 누르면 메인 다시 현재 예매 화면으로 이동</a:t>
            </a:r>
            <a:endParaRPr lang="ko-KR" altLang="en-US" sz="1300"/>
          </a:p>
        </p:txBody>
      </p:sp>
      <p:sp>
        <p:nvSpPr>
          <p:cNvPr id="53" name="직사각형 52"/>
          <p:cNvSpPr/>
          <p:nvPr/>
        </p:nvSpPr>
        <p:spPr>
          <a:xfrm>
            <a:off x="6839128" y="3763734"/>
            <a:ext cx="3947308" cy="150916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7267142" y="4056928"/>
            <a:ext cx="3114390" cy="962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9081587" y="4713117"/>
            <a:ext cx="666335" cy="216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2"/>
                </a:solidFill>
                <a:latin typeface="+mj-lt"/>
              </a:rPr>
              <a:t>확인</a:t>
            </a:r>
            <a:endParaRPr lang="ko-KR" altLang="en-US" sz="14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331965" y="4288982"/>
            <a:ext cx="2980998" cy="263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“</a:t>
            </a:r>
            <a:r>
              <a:rPr lang="ko-KR" altLang="en-US" sz="1200"/>
              <a:t>영화이름</a:t>
            </a:r>
            <a:r>
              <a:rPr lang="en-US" altLang="ko-KR" sz="1200"/>
              <a:t>”</a:t>
            </a:r>
            <a:r>
              <a:rPr lang="ko-KR" altLang="en-US" sz="1200"/>
              <a:t>을 </a:t>
            </a:r>
            <a:r>
              <a:rPr lang="en-US" altLang="ko-KR" sz="1200"/>
              <a:t>“</a:t>
            </a:r>
            <a:r>
              <a:rPr lang="ko-KR" altLang="en-US" sz="1200"/>
              <a:t>시간</a:t>
            </a:r>
            <a:r>
              <a:rPr lang="en-US" altLang="ko-KR" sz="1200"/>
              <a:t>”</a:t>
            </a:r>
            <a:r>
              <a:rPr lang="ko-KR" altLang="en-US" sz="1200"/>
              <a:t> 예매하시겠습니까</a:t>
            </a:r>
            <a:r>
              <a:rPr lang="en-US" altLang="ko-KR" sz="1200"/>
              <a:t>?</a:t>
            </a:r>
            <a:endParaRPr lang="ko-KR" altLang="en-US" sz="1200"/>
          </a:p>
        </p:txBody>
      </p:sp>
      <p:cxnSp>
        <p:nvCxnSpPr>
          <p:cNvPr id="57" name="직선 화살표 연결선 56"/>
          <p:cNvCxnSpPr>
            <a:stCxn id="51" idx="1"/>
          </p:cNvCxnSpPr>
          <p:nvPr/>
        </p:nvCxnSpPr>
        <p:spPr>
          <a:xfrm rot="16200000" flipH="1">
            <a:off x="8609398" y="3728080"/>
            <a:ext cx="406802" cy="1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095779" y="4713117"/>
            <a:ext cx="666335" cy="216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2"/>
                </a:solidFill>
                <a:latin typeface="+mj-lt"/>
              </a:rPr>
              <a:t>이전</a:t>
            </a:r>
            <a:endParaRPr lang="en-US" altLang="ko-KR" sz="14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071919" y="2295013"/>
            <a:ext cx="894382" cy="31919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5134938" y="2800643"/>
            <a:ext cx="780933" cy="2588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3" name="직선 연결선 72"/>
          <p:cNvCxnSpPr/>
          <p:nvPr/>
        </p:nvCxnSpPr>
        <p:spPr>
          <a:xfrm>
            <a:off x="5071919" y="2605383"/>
            <a:ext cx="903513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164524" y="2311023"/>
            <a:ext cx="91696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50"/>
              <a:t>시간 선택</a:t>
            </a:r>
            <a:endParaRPr lang="ko-KR" altLang="en-US" sz="1050"/>
          </a:p>
        </p:txBody>
      </p:sp>
      <p:sp>
        <p:nvSpPr>
          <p:cNvPr id="3" name="이등변 삼각형 2"/>
          <p:cNvSpPr/>
          <p:nvPr/>
        </p:nvSpPr>
        <p:spPr>
          <a:xfrm flipV="1">
            <a:off x="5743024" y="2861866"/>
            <a:ext cx="106061" cy="141278"/>
          </a:xfrm>
          <a:prstGeom prst="triangle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5139876" y="3022201"/>
            <a:ext cx="775995" cy="4067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885565" y="5687559"/>
            <a:ext cx="3959078" cy="39892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2" name="설명선 1 71"/>
          <p:cNvSpPr/>
          <p:nvPr/>
        </p:nvSpPr>
        <p:spPr>
          <a:xfrm>
            <a:off x="6795606" y="2039622"/>
            <a:ext cx="3959078" cy="564743"/>
          </a:xfrm>
          <a:prstGeom prst="borderCallout1">
            <a:avLst>
              <a:gd name="adj1" fmla="val 68095"/>
              <a:gd name="adj2" fmla="val -2834"/>
              <a:gd name="adj3" fmla="val 211081"/>
              <a:gd name="adj4" fmla="val -245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6970797" y="2140081"/>
            <a:ext cx="38626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/>
              <a:t>2)</a:t>
            </a:r>
            <a:r>
              <a:rPr lang="ko-KR" altLang="en-US" sz="1400"/>
              <a:t>콤보박스 선택 시 영화 상영 시간 설정 가능</a:t>
            </a:r>
            <a:endParaRPr lang="ko-KR" altLang="en-US" sz="1400"/>
          </a:p>
        </p:txBody>
      </p:sp>
      <p:sp>
        <p:nvSpPr>
          <p:cNvPr id="92" name="TextBox 26"/>
          <p:cNvSpPr txBox="1"/>
          <p:nvPr/>
        </p:nvSpPr>
        <p:spPr>
          <a:xfrm>
            <a:off x="1247220" y="2973620"/>
            <a:ext cx="523697" cy="25391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평점</a:t>
            </a:r>
            <a:endPara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4" name=""/>
          <p:cNvCxnSpPr/>
          <p:nvPr/>
        </p:nvCxnSpPr>
        <p:spPr>
          <a:xfrm>
            <a:off x="5667374" y="5323417"/>
            <a:ext cx="1164167" cy="507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26"/>
          <p:cNvSpPr txBox="1"/>
          <p:nvPr/>
        </p:nvSpPr>
        <p:spPr>
          <a:xfrm>
            <a:off x="4196795" y="2360844"/>
            <a:ext cx="798863" cy="24392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개봉일</a:t>
            </a:r>
            <a:endPara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6" name="직사각형 70"/>
          <p:cNvSpPr/>
          <p:nvPr/>
        </p:nvSpPr>
        <p:spPr>
          <a:xfrm>
            <a:off x="5135142" y="3567559"/>
            <a:ext cx="780933" cy="258874"/>
          </a:xfrm>
          <a:prstGeom prst="rect">
            <a:avLst/>
          </a:prstGeom>
          <a:noFill/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7" name="이등변 삼각형 2"/>
          <p:cNvSpPr/>
          <p:nvPr/>
        </p:nvSpPr>
        <p:spPr>
          <a:xfrm flipV="1">
            <a:off x="5752549" y="3614341"/>
            <a:ext cx="106061" cy="141278"/>
          </a:xfrm>
          <a:prstGeom prst="triangle">
            <a:avLst>
              <a:gd name="adj" fmla="val 50000"/>
            </a:avLst>
          </a:prstGeom>
          <a:solidFill>
            <a:srgbClr val="5b9bd5">
              <a:alpha val="100000"/>
            </a:srgbClr>
          </a:solidFill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8" name="직사각형 57"/>
          <p:cNvSpPr/>
          <p:nvPr/>
        </p:nvSpPr>
        <p:spPr>
          <a:xfrm>
            <a:off x="5149401" y="3822301"/>
            <a:ext cx="775995" cy="406799"/>
          </a:xfrm>
          <a:prstGeom prst="rect">
            <a:avLst/>
          </a:prstGeom>
          <a:solidFill>
            <a:srgbClr val="ddebf7">
              <a:alpha val="100000"/>
            </a:srgbClr>
          </a:solidFill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9" name="TextBox 3"/>
          <p:cNvSpPr txBox="1"/>
          <p:nvPr/>
        </p:nvSpPr>
        <p:spPr>
          <a:xfrm>
            <a:off x="584200" y="469900"/>
            <a:ext cx="4330700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클라이언트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예매 화면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580</ep:Words>
  <ep:PresentationFormat>와이드스크린</ep:PresentationFormat>
  <ep:Paragraphs>174</ep:Paragraphs>
  <ep:Slides>17</ep:Slides>
  <ep:Notes>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2022-12-08T07:22:04.000</dcterms:created>
  <dc:creator>admin</dc:creator>
  <cp:lastModifiedBy>yeon</cp:lastModifiedBy>
  <dcterms:modified xsi:type="dcterms:W3CDTF">2022-12-29T15:30:35.981</dcterms:modified>
  <cp:revision>114</cp:revision>
  <dc:title>영화 예매 프로그램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