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9" r:id="rId7"/>
    <p:sldId id="266" r:id="rId8"/>
    <p:sldId id="267" r:id="rId9"/>
    <p:sldId id="270" r:id="rId10"/>
    <p:sldId id="264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4" y="10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2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6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0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5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92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6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7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9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0433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E1B8-066D-4306-9E69-ED8185E7B3A2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ED35-072C-41E7-A542-DDD0471EE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9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8389" y="1945787"/>
            <a:ext cx="12169909" cy="30994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8340" y="2676976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 b="1" dirty="0" smtClean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Medium" panose="020B0603030202020304" pitchFamily="34" charset="0"/>
              </a:rPr>
              <a:t>JavaScript 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Medium" panose="020B0603030202020304" pitchFamily="34" charset="0"/>
              </a:rPr>
              <a:t>Game presentation</a:t>
            </a:r>
            <a:endParaRPr lang="en-GB" sz="4000" b="1" dirty="0">
              <a:solidFill>
                <a:schemeClr val="bg1"/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Medium" panose="020B06030302020203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01331" y="2141097"/>
            <a:ext cx="589337" cy="589337"/>
            <a:chOff x="5800025" y="2196070"/>
            <a:chExt cx="589337" cy="589337"/>
          </a:xfrm>
        </p:grpSpPr>
        <p:sp>
          <p:nvSpPr>
            <p:cNvPr id="22" name="Shape 44"/>
            <p:cNvSpPr/>
            <p:nvPr/>
          </p:nvSpPr>
          <p:spPr>
            <a:xfrm>
              <a:off x="5800025" y="2196070"/>
              <a:ext cx="589337" cy="58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  <p:sp>
          <p:nvSpPr>
            <p:cNvPr id="23" name="Shape 4595"/>
            <p:cNvSpPr/>
            <p:nvPr/>
          </p:nvSpPr>
          <p:spPr>
            <a:xfrm>
              <a:off x="5997944" y="2356516"/>
              <a:ext cx="211352" cy="30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  <p:sp>
        <p:nvSpPr>
          <p:cNvPr id="26" name="Shape 47"/>
          <p:cNvSpPr/>
          <p:nvPr/>
        </p:nvSpPr>
        <p:spPr>
          <a:xfrm>
            <a:off x="5438590" y="4587228"/>
            <a:ext cx="133267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>
              <a:spcBef>
                <a:spcPts val="0"/>
              </a:spcBef>
              <a:defRPr sz="3000">
                <a:solidFill>
                  <a:srgbClr val="FFFFFF"/>
                </a:solidFill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ko-KR" altLang="en-US" sz="1200" dirty="0" smtClean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발표자 김나연</a:t>
            </a:r>
            <a:endParaRPr sz="1200" dirty="0">
              <a:solidFill>
                <a:schemeClr val="bg1"/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1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424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413993" y="1571371"/>
            <a:ext cx="3767616" cy="2258069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2333178" y="3928380"/>
            <a:ext cx="1575054" cy="415498"/>
            <a:chOff x="1592089" y="4379225"/>
            <a:chExt cx="1575054" cy="415498"/>
          </a:xfrm>
        </p:grpSpPr>
        <p:sp>
          <p:nvSpPr>
            <p:cNvPr id="240" name="Content Placeholder 2"/>
            <p:cNvSpPr txBox="1">
              <a:spLocks noChangeAspect="1"/>
            </p:cNvSpPr>
            <p:nvPr/>
          </p:nvSpPr>
          <p:spPr>
            <a:xfrm>
              <a:off x="1592089" y="4422350"/>
              <a:ext cx="1575054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934386" y="4379225"/>
              <a:ext cx="8787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Clear Sans" panose="020B0503030202020304" pitchFamily="34" charset="0"/>
                </a:rPr>
                <a:t>집에 가요</a:t>
              </a:r>
              <a:endParaRPr lang="en-US" sz="1400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" panose="020B0503030202020304" pitchFamily="34" charset="0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543574" y="430635"/>
            <a:ext cx="9129470" cy="9849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평가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086999" y="1525660"/>
            <a:ext cx="50188" cy="260844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36"/>
          <p:cNvSpPr/>
          <p:nvPr/>
        </p:nvSpPr>
        <p:spPr>
          <a:xfrm>
            <a:off x="6895903" y="1532555"/>
            <a:ext cx="3767616" cy="2237275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54" name="Group 238"/>
          <p:cNvGrpSpPr/>
          <p:nvPr/>
        </p:nvGrpSpPr>
        <p:grpSpPr>
          <a:xfrm>
            <a:off x="7015819" y="3833080"/>
            <a:ext cx="3622668" cy="507831"/>
            <a:chOff x="1592089" y="4354622"/>
            <a:chExt cx="1575054" cy="437243"/>
          </a:xfrm>
        </p:grpSpPr>
        <p:sp>
          <p:nvSpPr>
            <p:cNvPr id="55" name="Content Placeholder 2"/>
            <p:cNvSpPr txBox="1">
              <a:spLocks noChangeAspect="1"/>
            </p:cNvSpPr>
            <p:nvPr/>
          </p:nvSpPr>
          <p:spPr>
            <a:xfrm>
              <a:off x="1592089" y="4422350"/>
              <a:ext cx="1575054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33641" y="4354622"/>
              <a:ext cx="1449482" cy="437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Clear Sans" panose="020B0503030202020304" pitchFamily="34" charset="0"/>
                </a:rPr>
                <a:t>Character slot machine</a:t>
              </a:r>
              <a:endParaRPr lang="en-US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" panose="020B0503030202020304" pitchFamily="34" charset="0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533400" y="4438650"/>
            <a:ext cx="2428875" cy="16942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4337" y="4672213"/>
            <a:ext cx="2667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추가 하고싶은 기능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레벨 업</a:t>
            </a:r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맵 개수 추가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1400" dirty="0" err="1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bgm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9172575" y="4476750"/>
            <a:ext cx="2428875" cy="16942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3512" y="4778584"/>
            <a:ext cx="2667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추가 하고싶은 기능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endParaRPr lang="en-US" altLang="ko-KR" sz="11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완료한 이미지 저장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갤러리 기능</a:t>
            </a:r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314700" y="4448175"/>
            <a:ext cx="5325051" cy="169423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1712" y="4575938"/>
            <a:ext cx="48979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느낀 점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혼자 완벽히 구현할 수 있는 코드가 많지 않아 아쉬웠다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배운 코드를 다양한 곳에 응용하는 능력이 부족함을 느꼈다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</a:t>
            </a:r>
          </a:p>
          <a:p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3.   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코드가 길어지고 변수가 많아지니 읽는 게 어렵다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     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최대한 간결하고 짧게 만들도록 노력해보자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1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37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8389" y="1945787"/>
            <a:ext cx="12169909" cy="30994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>
          <a:xfrm>
            <a:off x="2616849" y="3018083"/>
            <a:ext cx="6952988" cy="173950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Medium" panose="020B0603030202020304" pitchFamily="34" charset="0"/>
              </a:rPr>
              <a:t>감사합니다</a:t>
            </a:r>
            <a:endParaRPr lang="en-GB" sz="4000" b="1" dirty="0">
              <a:solidFill>
                <a:schemeClr val="bg1"/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Medium" panose="020B06030302020203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01331" y="2141097"/>
            <a:ext cx="589337" cy="589337"/>
            <a:chOff x="5800025" y="2196070"/>
            <a:chExt cx="589337" cy="589337"/>
          </a:xfrm>
        </p:grpSpPr>
        <p:sp>
          <p:nvSpPr>
            <p:cNvPr id="22" name="Shape 44"/>
            <p:cNvSpPr/>
            <p:nvPr/>
          </p:nvSpPr>
          <p:spPr>
            <a:xfrm>
              <a:off x="5800025" y="2196070"/>
              <a:ext cx="589337" cy="589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  <p:sp>
          <p:nvSpPr>
            <p:cNvPr id="23" name="Shape 4595"/>
            <p:cNvSpPr/>
            <p:nvPr/>
          </p:nvSpPr>
          <p:spPr>
            <a:xfrm>
              <a:off x="5997944" y="2356516"/>
              <a:ext cx="211352" cy="301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4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524" y="-76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4" name="Title 1"/>
          <p:cNvSpPr txBox="1"/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3800" b="1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/>
                <a:ea typeface="엘리스 디지털배움체"/>
                <a:cs typeface="Clear Sans Light"/>
              </a:rPr>
              <a:t>주제</a:t>
            </a:r>
            <a:endParaRPr lang="en-GB" sz="3800" b="1">
              <a:solidFill>
                <a:schemeClr val="tx1">
                  <a:lumMod val="65000"/>
                  <a:lumOff val="35000"/>
                </a:schemeClr>
              </a:solidFill>
              <a:latin typeface="엘리스 디지털배움체"/>
              <a:ea typeface="엘리스 디지털배움체"/>
              <a:cs typeface="Clear Sans Light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1417724" y="2084866"/>
            <a:ext cx="3767616" cy="2258069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엘리스 디지털배움체"/>
              <a:ea typeface="엘리스 디지털배움체"/>
            </a:endParaRPr>
          </a:p>
        </p:txBody>
      </p:sp>
      <p:grpSp>
        <p:nvGrpSpPr>
          <p:cNvPr id="239" name="Group 238"/>
          <p:cNvGrpSpPr/>
          <p:nvPr/>
        </p:nvGrpSpPr>
        <p:grpSpPr>
          <a:xfrm rot="0">
            <a:off x="2367736" y="4546071"/>
            <a:ext cx="1575054" cy="415498"/>
            <a:chOff x="1592089" y="4379225"/>
            <a:chExt cx="1575054" cy="415498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40" name="Content Placeholder 2"/>
            <p:cNvSpPr txBox="1">
              <a:spLocks noChangeAspect="1"/>
            </p:cNvSpPr>
            <p:nvPr/>
          </p:nvSpPr>
          <p:spPr>
            <a:xfrm>
              <a:off x="1592089" y="4422350"/>
              <a:ext cx="1575054" cy="351604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/>
            <a:sp3d>
              <a:bevelT w="139700" h="139700"/>
            </a:sp3d>
          </p:spPr>
          <p:txBody>
            <a:bodyPr vert="horz" lIns="121920" tIns="60960" rIns="121920" bIns="6096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sz="1600">
                <a:solidFill>
                  <a:schemeClr val="bg1">
                    <a:lumMod val="95000"/>
                  </a:schemeClr>
                </a:solidFill>
                <a:latin typeface="엘리스 디지털배움체"/>
                <a:ea typeface="엘리스 디지털배움체"/>
                <a:cs typeface="Open Sans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934386" y="4379225"/>
              <a:ext cx="878767" cy="415498"/>
            </a:xfrm>
            <a:prstGeom prst="rect">
              <a:avLst/>
            </a:prstGeom>
            <a:noFill/>
            <a:ln>
              <a:noFill/>
            </a:ln>
            <a:effectLst/>
            <a:sp3d>
              <a:bevelT w="139700" h="139700"/>
            </a:sp3d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엘리스 디지털배움체"/>
                  <a:ea typeface="엘리스 디지털배움체"/>
                  <a:cs typeface="Clear Sans"/>
                </a:rPr>
                <a:t>집에 가요</a:t>
              </a:r>
              <a:endParaRPr lang="en-US" sz="1400" b="1">
                <a:solidFill>
                  <a:schemeClr val="bg1"/>
                </a:solidFill>
                <a:latin typeface="엘리스 디지털배움체"/>
                <a:ea typeface="엘리스 디지털배움체"/>
                <a:cs typeface="Clear Sans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543574" y="430635"/>
            <a:ext cx="9129470" cy="984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>
                <a:solidFill>
                  <a:schemeClr val="accent1">
                    <a:lumMod val="75000"/>
                  </a:schemeClr>
                </a:solidFill>
                <a:latin typeface="엘리스 디지털배움체"/>
                <a:ea typeface="엘리스 디지털배움체"/>
              </a:rPr>
              <a:t>게임 소개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엘리스 디지털배움체"/>
              <a:ea typeface="엘리스 디지털배움체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15574" y="1535185"/>
            <a:ext cx="33556" cy="47405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36"/>
          <p:cNvSpPr/>
          <p:nvPr/>
        </p:nvSpPr>
        <p:spPr>
          <a:xfrm>
            <a:off x="6912681" y="2044914"/>
            <a:ext cx="3767616" cy="22372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엘리스 디지털배움체"/>
              <a:ea typeface="엘리스 디지털배움체"/>
            </a:endParaRPr>
          </a:p>
        </p:txBody>
      </p:sp>
      <p:grpSp>
        <p:nvGrpSpPr>
          <p:cNvPr id="54" name="Group 238"/>
          <p:cNvGrpSpPr/>
          <p:nvPr/>
        </p:nvGrpSpPr>
        <p:grpSpPr>
          <a:xfrm rot="0">
            <a:off x="7505055" y="4522305"/>
            <a:ext cx="2881627" cy="433286"/>
            <a:chOff x="1431259" y="4400894"/>
            <a:chExt cx="1885027" cy="37306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55" name="Content Placeholder 2"/>
            <p:cNvSpPr txBox="1">
              <a:spLocks noChangeAspect="1"/>
            </p:cNvSpPr>
            <p:nvPr/>
          </p:nvSpPr>
          <p:spPr>
            <a:xfrm>
              <a:off x="1592089" y="4422350"/>
              <a:ext cx="1575054" cy="351604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  <a:effectLst/>
            <a:sp3d>
              <a:bevelT w="139700" h="139700"/>
            </a:sp3d>
          </p:spPr>
          <p:txBody>
            <a:bodyPr vert="horz" lIns="121920" tIns="60960" rIns="121920" bIns="6096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sz="1600">
                <a:solidFill>
                  <a:schemeClr val="bg1">
                    <a:lumMod val="95000"/>
                  </a:schemeClr>
                </a:solidFill>
                <a:latin typeface="엘리스 디지털배움체"/>
                <a:ea typeface="엘리스 디지털배움체"/>
                <a:cs typeface="Open San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31259" y="4400894"/>
              <a:ext cx="1885027" cy="357745"/>
            </a:xfrm>
            <a:prstGeom prst="rect">
              <a:avLst/>
            </a:prstGeom>
            <a:noFill/>
            <a:ln>
              <a:noFill/>
            </a:ln>
            <a:effectLst/>
            <a:sp3d>
              <a:bevelT w="139700" h="139700"/>
            </a:sp3d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1400" b="1">
                  <a:solidFill>
                    <a:schemeClr val="bg1"/>
                  </a:solidFill>
                  <a:latin typeface="엘리스 디지털배움체"/>
                  <a:ea typeface="엘리스 디지털배움체"/>
                  <a:cs typeface="Clear Sans"/>
                </a:rPr>
                <a:t>Character slot machine</a:t>
              </a:r>
              <a:endParaRPr lang="en-US" sz="1400" b="1">
                <a:solidFill>
                  <a:schemeClr val="bg1"/>
                </a:solidFill>
                <a:latin typeface="엘리스 디지털배움체"/>
                <a:ea typeface="엘리스 디지털배움체"/>
                <a:cs typeface="Clear Sans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912362" y="5138431"/>
            <a:ext cx="4683013" cy="8920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86297" y="5164705"/>
            <a:ext cx="4815817" cy="83414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엘리스 디지털배움체"/>
                <a:ea typeface="엘리스 디지털배움체"/>
              </a:rPr>
              <a:t>길 찾기 게임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엘리스 디지털배움체"/>
              <a:ea typeface="엘리스 디지털배움체"/>
            </a:endParaRPr>
          </a:p>
          <a:p>
            <a:pPr algn="ctr">
              <a:defRPr/>
            </a:pPr>
            <a:endParaRPr lang="en-US" altLang="ko-KR" sz="1600" b="1">
              <a:solidFill>
                <a:schemeClr val="accent1">
                  <a:lumMod val="75000"/>
                </a:schemeClr>
              </a:solidFill>
              <a:latin typeface="엘리스 디지털배움체"/>
              <a:ea typeface="엘리스 디지털배움체"/>
            </a:endParaRPr>
          </a:p>
          <a:p>
            <a:pPr algn="ctr">
              <a:defRPr/>
            </a:pPr>
            <a:r>
              <a:rPr lang="ko-KR" altLang="en-US" sz="1500">
                <a:latin typeface="엘리스 디지털배움체"/>
                <a:ea typeface="엘리스 디지털배움체"/>
              </a:rPr>
              <a:t>시간 제한 안에 적을 피해 도착지까지 캐릭터를 이동</a:t>
            </a:r>
            <a:endParaRPr lang="en-US" altLang="ko-KR" sz="1500">
              <a:latin typeface="엘리스 디지털배움체"/>
              <a:ea typeface="엘리스 디지털배움체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507213" y="5138431"/>
            <a:ext cx="4918330" cy="8920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11060" y="5151672"/>
            <a:ext cx="5395013" cy="82812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엘리스 디지털배움체"/>
                <a:ea typeface="엘리스 디지털배움체"/>
              </a:rPr>
              <a:t>슬롯머신 클릭 게임</a:t>
            </a:r>
            <a:endParaRPr lang="ko-KR" altLang="en-US" b="1">
              <a:solidFill>
                <a:schemeClr val="accent1">
                  <a:lumMod val="75000"/>
                </a:schemeClr>
              </a:solidFill>
              <a:latin typeface="엘리스 디지털배움체"/>
              <a:ea typeface="엘리스 디지털배움체"/>
            </a:endParaRPr>
          </a:p>
          <a:p>
            <a:pPr algn="ctr">
              <a:defRPr/>
            </a:pPr>
            <a:endParaRPr lang="en-US" altLang="ko-KR" sz="1600">
              <a:latin typeface="엘리스 디지털배움체"/>
              <a:ea typeface="엘리스 디지털배움체"/>
            </a:endParaRPr>
          </a:p>
          <a:p>
            <a:pPr algn="ctr">
              <a:defRPr/>
            </a:pPr>
            <a:r>
              <a:rPr lang="ko-KR" altLang="en-US" sz="1500">
                <a:latin typeface="엘리스 디지털배움체"/>
                <a:ea typeface="엘리스 디지털배움체"/>
              </a:rPr>
              <a:t>돌아가는 이미지를 클릭으로 선택해 원하는 캐릭터를 완성</a:t>
            </a:r>
            <a:endParaRPr lang="en-US" altLang="ko-KR" sz="1500">
              <a:latin typeface="엘리스 디지털배움체"/>
              <a:ea typeface="엘리스 디지털배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Tm="0" mc:Ignorable="p14" p14:dur="700">
        <p:fade/>
      </p:transition>
    </mc:Choice>
    <mc:Fallback>
      <p:transition xmlns:mc="http://schemas.openxmlformats.org/markup-compatibility/2006" xmlns:hp="http://schemas.haansoft.com/office/presentation/8.0" advTm="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37" grpId="1" animBg="1"/>
      <p:bldP spid="5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4088" y="13098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444600" y="2088291"/>
            <a:ext cx="2600604" cy="2258069"/>
          </a:xfrm>
          <a:prstGeom prst="round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765437" y="4501609"/>
            <a:ext cx="1897192" cy="516245"/>
            <a:chOff x="1592089" y="4395702"/>
            <a:chExt cx="1575054" cy="378252"/>
          </a:xfrm>
        </p:grpSpPr>
        <p:sp>
          <p:nvSpPr>
            <p:cNvPr id="240" name="Content Placeholder 2"/>
            <p:cNvSpPr txBox="1">
              <a:spLocks noChangeAspect="1"/>
            </p:cNvSpPr>
            <p:nvPr/>
          </p:nvSpPr>
          <p:spPr>
            <a:xfrm>
              <a:off x="1592089" y="4422350"/>
              <a:ext cx="1575054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931805" y="4395702"/>
              <a:ext cx="883928" cy="372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Clear Sans" panose="020B0503030202020304" pitchFamily="34" charset="0"/>
                </a:rPr>
                <a:t>집에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Clear Sans" panose="020B0503030202020304" pitchFamily="34" charset="0"/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Clear Sans" panose="020B0503030202020304" pitchFamily="34" charset="0"/>
                </a:rPr>
                <a:t>가요</a:t>
              </a:r>
              <a:endParaRPr lang="en-US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" panose="020B0503030202020304" pitchFamily="34" charset="0"/>
              </a:endParaRPr>
            </a:p>
          </p:txBody>
        </p:sp>
      </p:grpSp>
      <p:sp>
        <p:nvSpPr>
          <p:cNvPr id="2" name="모서리가 둥근 직사각형 1"/>
          <p:cNvSpPr/>
          <p:nvPr/>
        </p:nvSpPr>
        <p:spPr>
          <a:xfrm>
            <a:off x="1543574" y="430635"/>
            <a:ext cx="9129470" cy="9849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 목표 및 일정 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15574" y="1535185"/>
            <a:ext cx="33556" cy="47405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36"/>
          <p:cNvSpPr/>
          <p:nvPr/>
        </p:nvSpPr>
        <p:spPr>
          <a:xfrm>
            <a:off x="6350618" y="2191770"/>
            <a:ext cx="2868882" cy="2237275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54" name="Group 238"/>
          <p:cNvGrpSpPr/>
          <p:nvPr/>
        </p:nvGrpSpPr>
        <p:grpSpPr>
          <a:xfrm>
            <a:off x="6007681" y="4629794"/>
            <a:ext cx="3740325" cy="509077"/>
            <a:chOff x="1426093" y="4415162"/>
            <a:chExt cx="1904823" cy="358792"/>
          </a:xfrm>
        </p:grpSpPr>
        <p:sp>
          <p:nvSpPr>
            <p:cNvPr id="55" name="Content Placeholder 2"/>
            <p:cNvSpPr txBox="1">
              <a:spLocks noChangeAspect="1"/>
            </p:cNvSpPr>
            <p:nvPr/>
          </p:nvSpPr>
          <p:spPr>
            <a:xfrm>
              <a:off x="1592089" y="4422350"/>
              <a:ext cx="1575054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26093" y="4415162"/>
              <a:ext cx="1904823" cy="319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  <a:cs typeface="Clear Sans" panose="020B0503030202020304" pitchFamily="34" charset="0"/>
                </a:rPr>
                <a:t>Character slot machine</a:t>
              </a:r>
              <a:endParaRPr lang="en-US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" panose="020B0503030202020304" pitchFamily="34" charset="0"/>
              </a:endParaRPr>
            </a:p>
          </p:txBody>
        </p:sp>
      </p:grpSp>
      <p:sp>
        <p:nvSpPr>
          <p:cNvPr id="30" name="모서리가 둥근 직사각형 29"/>
          <p:cNvSpPr/>
          <p:nvPr/>
        </p:nvSpPr>
        <p:spPr>
          <a:xfrm>
            <a:off x="961710" y="5317749"/>
            <a:ext cx="4683013" cy="892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41964" y="2191770"/>
            <a:ext cx="2765717" cy="20807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31593" y="2318829"/>
            <a:ext cx="27188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 목표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배열로 미로 맵 구현</a:t>
            </a: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적과 충돌 시 생명 감소</a:t>
            </a: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특정 장소 도착 시 생명 추가</a:t>
            </a: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성공</a:t>
            </a:r>
            <a:r>
              <a:rPr lang="en-US" altLang="ko-KR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, </a:t>
            </a: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실패 시 특정 이미지 등장</a:t>
            </a: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시간 제한 기능</a:t>
            </a:r>
            <a:endParaRPr lang="ko-KR" altLang="en-US" sz="1400" b="1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304948" y="2257790"/>
            <a:ext cx="2765717" cy="20807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351853" y="2617190"/>
            <a:ext cx="2718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 목표</a:t>
            </a:r>
            <a:endParaRPr lang="en-US" altLang="ko-KR" sz="14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각 테마에 해당하는 이미지가 별도의 라인 따라 이동</a:t>
            </a: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클릭 시 선택한 이미지가 얼굴 이미지 위로 등장</a:t>
            </a:r>
            <a:endParaRPr lang="en-US" altLang="ko-KR" sz="1400" b="1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endParaRPr lang="ko-KR" altLang="en-US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7077" y="5398639"/>
            <a:ext cx="5151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 일정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2022.10.24. ~ 2022.10.31.</a:t>
            </a:r>
          </a:p>
          <a:p>
            <a:pPr algn="ctr"/>
            <a:r>
              <a:rPr lang="ko-KR" altLang="en-US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총 </a:t>
            </a:r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22</a:t>
            </a:r>
            <a:r>
              <a:rPr lang="ko-KR" altLang="en-US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시간</a:t>
            </a:r>
            <a:endParaRPr lang="ko-KR" altLang="en-US" sz="1600" b="1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661580" y="5342724"/>
            <a:ext cx="4683013" cy="892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299200" y="5398640"/>
            <a:ext cx="5151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 일정</a:t>
            </a:r>
            <a:endParaRPr lang="en-US" altLang="ko-KR" sz="16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2022.11.01. ~ 2022.11.03.</a:t>
            </a:r>
          </a:p>
          <a:p>
            <a:pPr algn="ctr"/>
            <a:r>
              <a:rPr lang="ko-KR" altLang="en-US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총 </a:t>
            </a:r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10</a:t>
            </a:r>
            <a:r>
              <a:rPr lang="ko-KR" altLang="en-US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시간</a:t>
            </a:r>
            <a:endParaRPr lang="ko-KR" altLang="en-US" sz="1600" b="1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4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37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524" y="-76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4222271" y="2299899"/>
            <a:ext cx="3738495" cy="237736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40" name="Content Placeholder 2"/>
          <p:cNvSpPr txBox="1">
            <a:spLocks noChangeAspect="1"/>
          </p:cNvSpPr>
          <p:nvPr/>
        </p:nvSpPr>
        <p:spPr>
          <a:xfrm>
            <a:off x="5311653" y="4914558"/>
            <a:ext cx="1710210" cy="351604"/>
          </a:xfrm>
          <a:prstGeom prst="roundRect">
            <a:avLst/>
          </a:prstGeom>
          <a:solidFill>
            <a:schemeClr val="accent5"/>
          </a:solidFill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rPr>
              <a:t>게임 화면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Open Sans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43574" y="430635"/>
            <a:ext cx="9129470" cy="9849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게임화면 및 개발환경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6" name="Rounded Rectangle 236"/>
          <p:cNvSpPr/>
          <p:nvPr/>
        </p:nvSpPr>
        <p:spPr>
          <a:xfrm>
            <a:off x="422646" y="2290704"/>
            <a:ext cx="3156267" cy="237089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7" name="Rounded Rectangle 236"/>
          <p:cNvSpPr/>
          <p:nvPr/>
        </p:nvSpPr>
        <p:spPr>
          <a:xfrm>
            <a:off x="8741139" y="2292465"/>
            <a:ext cx="2869223" cy="2300134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8" name="Content Placeholder 2"/>
          <p:cNvSpPr txBox="1">
            <a:spLocks noChangeAspect="1"/>
          </p:cNvSpPr>
          <p:nvPr/>
        </p:nvSpPr>
        <p:spPr>
          <a:xfrm>
            <a:off x="1207155" y="4967253"/>
            <a:ext cx="1575054" cy="351604"/>
          </a:xfrm>
          <a:prstGeom prst="roundRect">
            <a:avLst/>
          </a:prstGeom>
          <a:solidFill>
            <a:schemeClr val="accent5"/>
          </a:solidFill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rPr>
              <a:t>성공 화면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Open Sans" pitchFamily="34" charset="0"/>
            </a:endParaRPr>
          </a:p>
        </p:txBody>
      </p:sp>
      <p:sp>
        <p:nvSpPr>
          <p:cNvPr id="29" name="Content Placeholder 2"/>
          <p:cNvSpPr txBox="1">
            <a:spLocks noChangeAspect="1"/>
          </p:cNvSpPr>
          <p:nvPr/>
        </p:nvSpPr>
        <p:spPr>
          <a:xfrm>
            <a:off x="9388223" y="4811207"/>
            <a:ext cx="1575054" cy="351604"/>
          </a:xfrm>
          <a:prstGeom prst="roundRect">
            <a:avLst/>
          </a:prstGeom>
          <a:solidFill>
            <a:schemeClr val="accent5"/>
          </a:solidFill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rPr>
              <a:t>실패 화면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Open Sans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840218" y="5390800"/>
            <a:ext cx="4683013" cy="892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04631" y="5361972"/>
            <a:ext cx="614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개발환경</a:t>
            </a:r>
            <a:endParaRPr lang="en-US" altLang="ko-KR" sz="20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Window / Java script / visual studio</a:t>
            </a:r>
          </a:p>
          <a:p>
            <a:pPr algn="ctr"/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Google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 </a:t>
            </a:r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chrome / HTML5 / CSS3</a:t>
            </a:r>
            <a:endParaRPr lang="ko-KR" altLang="en-US" sz="1600" b="1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82728" y="1548958"/>
            <a:ext cx="1605999" cy="41803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14952" y="1552575"/>
            <a:ext cx="146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집에</a:t>
            </a:r>
            <a:r>
              <a:rPr lang="ko-KR" altLang="en-US" sz="24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</a:t>
            </a:r>
            <a:r>
              <a:rPr lang="ko-KR" altLang="en-US" sz="24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가요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6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37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10049" y="-76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240" name="Content Placeholder 2"/>
          <p:cNvSpPr txBox="1">
            <a:spLocks noChangeAspect="1"/>
          </p:cNvSpPr>
          <p:nvPr/>
        </p:nvSpPr>
        <p:spPr>
          <a:xfrm>
            <a:off x="2476020" y="4781070"/>
            <a:ext cx="1710210" cy="351604"/>
          </a:xfrm>
          <a:prstGeom prst="roundRect">
            <a:avLst/>
          </a:prstGeom>
          <a:solidFill>
            <a:schemeClr val="accent5"/>
          </a:solidFill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rPr>
              <a:t>실행 화면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Open Sans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543574" y="430635"/>
            <a:ext cx="9129470" cy="98498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게임화면 및 개발환경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7" name="Rounded Rectangle 236"/>
          <p:cNvSpPr/>
          <p:nvPr/>
        </p:nvSpPr>
        <p:spPr>
          <a:xfrm>
            <a:off x="6416833" y="2314332"/>
            <a:ext cx="4256211" cy="230013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9" name="Content Placeholder 2"/>
          <p:cNvSpPr txBox="1">
            <a:spLocks noChangeAspect="1"/>
          </p:cNvSpPr>
          <p:nvPr/>
        </p:nvSpPr>
        <p:spPr>
          <a:xfrm>
            <a:off x="7921373" y="4799129"/>
            <a:ext cx="1575054" cy="351604"/>
          </a:xfrm>
          <a:prstGeom prst="roundRect">
            <a:avLst/>
          </a:prstGeom>
          <a:solidFill>
            <a:schemeClr val="accent5"/>
          </a:solidFill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 smtClean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rPr>
              <a:t>게임 화면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Open Sans" pitchFamily="34" charset="0"/>
            </a:endParaRPr>
          </a:p>
        </p:txBody>
      </p:sp>
      <p:sp>
        <p:nvSpPr>
          <p:cNvPr id="23" name="Rounded Rectangle 236"/>
          <p:cNvSpPr/>
          <p:nvPr/>
        </p:nvSpPr>
        <p:spPr>
          <a:xfrm>
            <a:off x="1519519" y="2309600"/>
            <a:ext cx="3767616" cy="2237275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7055" y="1492448"/>
            <a:ext cx="3894318" cy="5955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114800" y="1552575"/>
            <a:ext cx="423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Character slot machine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0012" y="5446093"/>
            <a:ext cx="4683013" cy="892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72746" y="5462911"/>
            <a:ext cx="614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개발환경</a:t>
            </a:r>
            <a:endParaRPr lang="en-US" altLang="ko-KR" sz="20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Window / Java script / visual studio</a:t>
            </a:r>
          </a:p>
          <a:p>
            <a:pPr algn="ctr"/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Google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 </a:t>
            </a:r>
            <a:r>
              <a:rPr lang="en-US" altLang="ko-KR" sz="1600" b="1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chrome / HTML5 / CSS3</a:t>
            </a:r>
            <a:endParaRPr lang="ko-KR" altLang="en-US" sz="1600" b="1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84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7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524" y="-76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543574" y="361951"/>
            <a:ext cx="9129470" cy="11515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목표 달성 코드 소개 </a:t>
            </a:r>
            <a:endParaRPr lang="en-US" altLang="ko-KR" sz="36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</a:t>
            </a:r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집에 가요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574" y="2079642"/>
            <a:ext cx="211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</a:t>
            </a:r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52747" y="1775834"/>
            <a:ext cx="3322542" cy="317182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95" name="Group 238"/>
          <p:cNvGrpSpPr/>
          <p:nvPr/>
        </p:nvGrpSpPr>
        <p:grpSpPr>
          <a:xfrm>
            <a:off x="4663575" y="1864288"/>
            <a:ext cx="2855887" cy="479875"/>
            <a:chOff x="2416820" y="4392068"/>
            <a:chExt cx="2370965" cy="351604"/>
          </a:xfrm>
        </p:grpSpPr>
        <p:sp>
          <p:nvSpPr>
            <p:cNvPr id="96" name="Content Placeholder 2"/>
            <p:cNvSpPr txBox="1">
              <a:spLocks noChangeAspect="1"/>
            </p:cNvSpPr>
            <p:nvPr/>
          </p:nvSpPr>
          <p:spPr>
            <a:xfrm>
              <a:off x="2416820" y="4392068"/>
              <a:ext cx="2370965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736185" y="4430597"/>
              <a:ext cx="1675765" cy="2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배열로 </a:t>
              </a:r>
              <a:r>
                <a:rPr lang="ko-KR" altLang="en-US" b="1" dirty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미로 맵 구현</a:t>
              </a:r>
              <a:endParaRPr lang="en-US" altLang="ko-KR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79" y="5230379"/>
            <a:ext cx="4067836" cy="12756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144" y="1701756"/>
            <a:ext cx="3035898" cy="4967216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4708679" y="2506989"/>
            <a:ext cx="2810783" cy="25380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55890" y="2798700"/>
            <a:ext cx="3011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←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1. 1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차원 배열로 구성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0: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길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, 1</a:t>
            </a:r>
            <a:r>
              <a:rPr lang="en-US" altLang="ko-KR" sz="14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: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벽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</a:t>
            </a:r>
            <a:r>
              <a:rPr lang="en-US" altLang="ko-KR" sz="14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: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아이템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3: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도착 지점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↓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2. switch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사용하여 각 숫자에 이미지 추가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→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3.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키 이벤트로 움직임 제어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,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벽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(1)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을 만나는 경우 반대 방향 조건을 주어 지나갈 수 없도록 함  </a:t>
            </a:r>
            <a:endParaRPr lang="ko-KR" altLang="en-US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0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524" y="-76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543574" y="361951"/>
            <a:ext cx="9129470" cy="11515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목표 달성 코드 소개 </a:t>
            </a:r>
            <a:endParaRPr lang="en-US" altLang="ko-KR" sz="36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</a:t>
            </a:r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집에 가요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0324" y="2079642"/>
            <a:ext cx="211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</a:t>
            </a:r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25" name="Group 238"/>
          <p:cNvGrpSpPr/>
          <p:nvPr/>
        </p:nvGrpSpPr>
        <p:grpSpPr>
          <a:xfrm>
            <a:off x="4683660" y="1628593"/>
            <a:ext cx="2945580" cy="479875"/>
            <a:chOff x="2550125" y="4392067"/>
            <a:chExt cx="2370965" cy="351604"/>
          </a:xfrm>
        </p:grpSpPr>
        <p:sp>
          <p:nvSpPr>
            <p:cNvPr id="26" name="Content Placeholder 2"/>
            <p:cNvSpPr txBox="1">
              <a:spLocks noChangeAspect="1"/>
            </p:cNvSpPr>
            <p:nvPr/>
          </p:nvSpPr>
          <p:spPr>
            <a:xfrm>
              <a:off x="2550125" y="4392067"/>
              <a:ext cx="2370965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67175" y="4430597"/>
              <a:ext cx="1925107" cy="2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특정 장소 도착 시 생명 추가</a:t>
              </a:r>
              <a:endParaRPr lang="en-US" altLang="ko-KR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" y="2182347"/>
            <a:ext cx="8697539" cy="1924319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324" y="3629326"/>
            <a:ext cx="9850225" cy="3044062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130438" y="4705315"/>
            <a:ext cx="1947912" cy="892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2403" y="4815281"/>
            <a:ext cx="1928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아이템</a:t>
            </a:r>
            <a:r>
              <a:rPr lang="en-US" altLang="ko-KR" sz="14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칸을 지나가면 생명력 배열에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추가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▶</a:t>
            </a:r>
            <a:r>
              <a:rPr lang="en-US" altLang="ko-KR" sz="1400" dirty="0" err="1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chanceCnt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++;</a:t>
            </a:r>
            <a:endParaRPr lang="ko-KR" altLang="en-US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20560" y="2309356"/>
            <a:ext cx="2817915" cy="89208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020561" y="2467284"/>
            <a:ext cx="291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←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생명은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3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개로 설정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,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클래스로 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만들어 화면에 부착</a:t>
            </a:r>
            <a:endParaRPr lang="ko-KR" altLang="en-US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76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24" y="-762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97047" y="1907008"/>
            <a:ext cx="2256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적군 충돌 시 생명 감소</a:t>
            </a:r>
            <a:endParaRPr lang="en-US" altLang="ko-KR" sz="14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grpSp>
        <p:nvGrpSpPr>
          <p:cNvPr id="98" name="Group 238"/>
          <p:cNvGrpSpPr/>
          <p:nvPr/>
        </p:nvGrpSpPr>
        <p:grpSpPr>
          <a:xfrm>
            <a:off x="1543575" y="1734910"/>
            <a:ext cx="3113396" cy="479875"/>
            <a:chOff x="2416820" y="4392068"/>
            <a:chExt cx="2370965" cy="351604"/>
          </a:xfrm>
        </p:grpSpPr>
        <p:sp>
          <p:nvSpPr>
            <p:cNvPr id="99" name="Content Placeholder 2"/>
            <p:cNvSpPr txBox="1">
              <a:spLocks noChangeAspect="1"/>
            </p:cNvSpPr>
            <p:nvPr/>
          </p:nvSpPr>
          <p:spPr>
            <a:xfrm>
              <a:off x="2416820" y="4392068"/>
              <a:ext cx="2370965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30729" y="4427260"/>
              <a:ext cx="1920176" cy="2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성공</a:t>
              </a:r>
              <a:r>
                <a:rPr lang="en-US" altLang="ko-KR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, </a:t>
              </a:r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실패 시 이미지 추가</a:t>
              </a:r>
              <a:endParaRPr lang="en-US" altLang="ko-KR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1543574" y="361951"/>
            <a:ext cx="9129470" cy="11515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목표 달성 코드 소개 </a:t>
            </a:r>
            <a:endParaRPr lang="en-US" altLang="ko-KR" sz="36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</a:t>
            </a:r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집에 가요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02" y="4438954"/>
            <a:ext cx="4601217" cy="2019582"/>
          </a:xfrm>
          <a:prstGeom prst="rect">
            <a:avLst/>
          </a:prstGeom>
        </p:spPr>
      </p:pic>
      <p:grpSp>
        <p:nvGrpSpPr>
          <p:cNvPr id="26" name="Group 238"/>
          <p:cNvGrpSpPr/>
          <p:nvPr/>
        </p:nvGrpSpPr>
        <p:grpSpPr>
          <a:xfrm>
            <a:off x="7698010" y="3837578"/>
            <a:ext cx="1630717" cy="479875"/>
            <a:chOff x="2416820" y="4392068"/>
            <a:chExt cx="2370965" cy="351604"/>
          </a:xfrm>
        </p:grpSpPr>
        <p:sp>
          <p:nvSpPr>
            <p:cNvPr id="27" name="Content Placeholder 2"/>
            <p:cNvSpPr txBox="1">
              <a:spLocks noChangeAspect="1"/>
            </p:cNvSpPr>
            <p:nvPr/>
          </p:nvSpPr>
          <p:spPr>
            <a:xfrm>
              <a:off x="2416820" y="4392068"/>
              <a:ext cx="2370965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25223" y="4427260"/>
              <a:ext cx="1968302" cy="2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시간제한기능</a:t>
              </a:r>
              <a:endParaRPr lang="en-US" altLang="ko-KR" b="1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74" y="2500771"/>
            <a:ext cx="3113396" cy="4070480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091519" y="2384142"/>
            <a:ext cx="4487329" cy="10547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62302" y="2496010"/>
            <a:ext cx="602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←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html</a:t>
            </a:r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에 이미지를 생성해서 부착</a:t>
            </a:r>
            <a:endParaRPr lang="en-US" altLang="ko-KR" sz="16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↓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2. 1</a:t>
            </a:r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분 안에 도착하지 않는 경우 실패로 간주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      </a:t>
            </a:r>
            <a:r>
              <a:rPr lang="en-US" altLang="ko-KR" sz="1600" dirty="0" err="1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setTimeout</a:t>
            </a:r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으로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</a:t>
            </a:r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초마다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–</a:t>
            </a:r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되도록 </a:t>
            </a:r>
            <a:r>
              <a:rPr lang="en-US" altLang="ko-KR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sec </a:t>
            </a:r>
            <a:r>
              <a:rPr lang="ko-KR" altLang="en-US" sz="16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조정</a:t>
            </a:r>
            <a:endParaRPr lang="ko-KR" altLang="en-US" sz="1600" dirty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14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-6519" y="75501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Title 1"/>
          <p:cNvSpPr txBox="1">
            <a:spLocks/>
          </p:cNvSpPr>
          <p:nvPr/>
        </p:nvSpPr>
        <p:spPr>
          <a:xfrm>
            <a:off x="1519519" y="430636"/>
            <a:ext cx="9144000" cy="100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Clear Sans Light" panose="020B0303030202020304" pitchFamily="34" charset="0"/>
              </a:rPr>
              <a:t>주제</a:t>
            </a:r>
            <a:endParaRPr lang="en-GB" sz="3800" b="1" dirty="0">
              <a:solidFill>
                <a:schemeClr val="tx1">
                  <a:lumMod val="65000"/>
                  <a:lumOff val="3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  <a:cs typeface="Clear Sans Light" panose="020B0303030202020304" pitchFamily="34" charset="0"/>
            </a:endParaRPr>
          </a:p>
        </p:txBody>
      </p:sp>
      <p:grpSp>
        <p:nvGrpSpPr>
          <p:cNvPr id="31" name="Group 238"/>
          <p:cNvGrpSpPr/>
          <p:nvPr/>
        </p:nvGrpSpPr>
        <p:grpSpPr>
          <a:xfrm>
            <a:off x="3124723" y="1708532"/>
            <a:ext cx="5981701" cy="479875"/>
            <a:chOff x="2550125" y="4392067"/>
            <a:chExt cx="4192453" cy="351604"/>
          </a:xfrm>
        </p:grpSpPr>
        <p:sp>
          <p:nvSpPr>
            <p:cNvPr id="32" name="Content Placeholder 2"/>
            <p:cNvSpPr txBox="1">
              <a:spLocks noChangeAspect="1"/>
            </p:cNvSpPr>
            <p:nvPr/>
          </p:nvSpPr>
          <p:spPr>
            <a:xfrm>
              <a:off x="2550125" y="4392067"/>
              <a:ext cx="4192453" cy="351604"/>
            </a:xfrm>
            <a:prstGeom prst="roundRect">
              <a:avLst/>
            </a:prstGeom>
            <a:solidFill>
              <a:schemeClr val="accent5"/>
            </a:solidFill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600" dirty="0">
                <a:solidFill>
                  <a:schemeClr val="bg1">
                    <a:lumMod val="9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  <a:cs typeface="Open Sans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80799" y="4430597"/>
              <a:ext cx="3619058" cy="2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각 테마에 해당하는 이미지가 </a:t>
              </a:r>
              <a:r>
                <a:rPr lang="ko-KR" altLang="en-US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별도의 </a:t>
              </a:r>
              <a:r>
                <a:rPr lang="ko-KR" altLang="en-US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라인</a:t>
              </a:r>
              <a:r>
                <a:rPr lang="ko-KR" altLang="en-US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을</a:t>
              </a:r>
              <a:r>
                <a:rPr lang="ko-KR" altLang="en-US" smtClean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엘리스 디지털배움체" panose="020B0600000101010101" pitchFamily="50" charset="-127"/>
                  <a:ea typeface="엘리스 디지털배움체" panose="020B0600000101010101" pitchFamily="50" charset="-127"/>
                </a:rPr>
                <a:t>따라 이동</a:t>
              </a:r>
              <a:endParaRPr lang="en-US" altLang="ko-KR" dirty="0">
                <a:solidFill>
                  <a:schemeClr val="bg1"/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1543574" y="361951"/>
            <a:ext cx="9129470" cy="115154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목표 달성 코드 소개 </a:t>
            </a:r>
            <a:endParaRPr lang="en-US" altLang="ko-KR" sz="3600" b="1" dirty="0" smtClean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2. Character slot machine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" y="2594642"/>
            <a:ext cx="8402223" cy="1247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4" y="4233186"/>
            <a:ext cx="7811590" cy="1819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554" y="4505638"/>
            <a:ext cx="3877216" cy="1428949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591249" y="2770041"/>
            <a:ext cx="2963441" cy="10725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591250" y="2851454"/>
            <a:ext cx="314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←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1.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각 배열에 이미지 추가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↙</a:t>
            </a:r>
            <a:r>
              <a:rPr lang="en-US" altLang="ko-KR" sz="1400" dirty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2.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클래스로 작성한 객체들을 호출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  <a:p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↓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 3. 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각 테마 마다 별도로 </a:t>
            </a:r>
            <a:r>
              <a:rPr lang="en-US" altLang="ko-KR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flag</a:t>
            </a:r>
            <a:r>
              <a:rPr lang="ko-KR" altLang="en-US" sz="1400" dirty="0" smtClean="0">
                <a:latin typeface="엘리스 디지털배움체" panose="020B0600000101010101" pitchFamily="50" charset="-127"/>
                <a:ea typeface="엘리스 디지털배움체" panose="020B0600000101010101" pitchFamily="50" charset="-127"/>
              </a:rPr>
              <a:t>를 주어 각각 멈출 수 있도록 작성</a:t>
            </a:r>
            <a:endParaRPr lang="en-US" altLang="ko-KR" sz="1400" dirty="0" smtClean="0">
              <a:latin typeface="엘리스 디지털배움체" panose="020B0600000101010101" pitchFamily="50" charset="-127"/>
              <a:ea typeface="엘리스 디지털배움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6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418</ep:Words>
  <ep:PresentationFormat>와이드스크린</ep:PresentationFormat>
  <ep:Paragraphs>107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슬라이드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2022-11-03T06:09:07.000</dcterms:created>
  <dc:creator>admin</dc:creator>
  <cp:lastModifiedBy>yeon</cp:lastModifiedBy>
  <dcterms:modified xsi:type="dcterms:W3CDTF">2023-04-13T06:21:23.451</dcterms:modified>
  <cp:revision>57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