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1696-6BF1-4A11-A5C4-E9AD5FF09D26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6C39-DBD3-46DF-B9D3-14470AC8C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084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1696-6BF1-4A11-A5C4-E9AD5FF09D26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6C39-DBD3-46DF-B9D3-14470AC8C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801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1696-6BF1-4A11-A5C4-E9AD5FF09D26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6C39-DBD3-46DF-B9D3-14470AC8C070}" type="slidenum">
              <a:rPr lang="pt-BR" smtClean="0"/>
              <a:t>‹nº›</a:t>
            </a:fld>
            <a:endParaRPr lang="pt-B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867545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1696-6BF1-4A11-A5C4-E9AD5FF09D26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6C39-DBD3-46DF-B9D3-14470AC8C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3533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1696-6BF1-4A11-A5C4-E9AD5FF09D26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6C39-DBD3-46DF-B9D3-14470AC8C070}" type="slidenum">
              <a:rPr lang="pt-BR" smtClean="0"/>
              <a:t>‹nº›</a:t>
            </a:fld>
            <a:endParaRPr lang="pt-B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3601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1696-6BF1-4A11-A5C4-E9AD5FF09D26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6C39-DBD3-46DF-B9D3-14470AC8C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7229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1696-6BF1-4A11-A5C4-E9AD5FF09D26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6C39-DBD3-46DF-B9D3-14470AC8C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68382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1696-6BF1-4A11-A5C4-E9AD5FF09D26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6C39-DBD3-46DF-B9D3-14470AC8C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1763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1696-6BF1-4A11-A5C4-E9AD5FF09D26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6C39-DBD3-46DF-B9D3-14470AC8C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6262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1696-6BF1-4A11-A5C4-E9AD5FF09D26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6C39-DBD3-46DF-B9D3-14470AC8C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6001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1696-6BF1-4A11-A5C4-E9AD5FF09D26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6C39-DBD3-46DF-B9D3-14470AC8C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432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1696-6BF1-4A11-A5C4-E9AD5FF09D26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6C39-DBD3-46DF-B9D3-14470AC8C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62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1696-6BF1-4A11-A5C4-E9AD5FF09D26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6C39-DBD3-46DF-B9D3-14470AC8C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60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1696-6BF1-4A11-A5C4-E9AD5FF09D26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6C39-DBD3-46DF-B9D3-14470AC8C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86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1696-6BF1-4A11-A5C4-E9AD5FF09D26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6C39-DBD3-46DF-B9D3-14470AC8C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063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61696-6BF1-4A11-A5C4-E9AD5FF09D26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96C39-DBD3-46DF-B9D3-14470AC8C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781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1696-6BF1-4A11-A5C4-E9AD5FF09D26}" type="datetimeFigureOut">
              <a:rPr lang="pt-BR" smtClean="0"/>
              <a:t>09/07/2025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A96C39-DBD3-46DF-B9D3-14470AC8C07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031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5FFB4-89C8-F434-64F1-22E458B56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060" y="3429000"/>
            <a:ext cx="7766936" cy="1646302"/>
          </a:xfrm>
        </p:spPr>
        <p:txBody>
          <a:bodyPr/>
          <a:lstStyle/>
          <a:p>
            <a:r>
              <a:rPr lang="pt-BR" dirty="0"/>
              <a:t>Case Técnico – Data Analytics | IFood</a:t>
            </a:r>
          </a:p>
        </p:txBody>
      </p:sp>
      <p:pic>
        <p:nvPicPr>
          <p:cNvPr id="5" name="Imagem 4" descr="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0CD0112B-CACE-F4A3-9DA1-D3FDD98FE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16" y="1007894"/>
            <a:ext cx="3120904" cy="164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3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83234C-C784-B891-189D-A947F43C8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381"/>
            <a:ext cx="8596668" cy="895815"/>
          </a:xfrm>
        </p:spPr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99C75B-AE51-C71F-AA5A-90AD49CB5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2323"/>
            <a:ext cx="8596668" cy="4596022"/>
          </a:xfrm>
        </p:spPr>
        <p:txBody>
          <a:bodyPr/>
          <a:lstStyle/>
          <a:p>
            <a:r>
              <a:rPr lang="pt-BR" dirty="0"/>
              <a:t>Análise do impacto de um teste A/B de uma estratégia de cupons na retenção de usuários;</a:t>
            </a:r>
          </a:p>
          <a:p>
            <a:endParaRPr lang="pt-BR" dirty="0"/>
          </a:p>
          <a:p>
            <a:r>
              <a:rPr lang="pt-BR" dirty="0"/>
              <a:t>Dados de 806 mil usuários com mais de 2.4 Milhões de pedidos válidos no período compreendido entre dez/18 a jan/19;</a:t>
            </a:r>
          </a:p>
        </p:txBody>
      </p:sp>
      <p:pic>
        <p:nvPicPr>
          <p:cNvPr id="1026" name="Picture 2" descr="Data Line Icon Design 44054452 Vector Art at Vecteezy">
            <a:extLst>
              <a:ext uri="{FF2B5EF4-FFF2-40B4-BE49-F238E27FC236}">
                <a16:creationId xmlns:a16="http://schemas.microsoft.com/office/drawing/2014/main" id="{7D827EA8-69B4-7599-A280-D63AF4BF4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4105" y="407522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369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994D9-87B3-2BC8-2FFC-FE3D56F6D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BCB76-EEFA-EEEC-FA3E-14EA5FD8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381"/>
            <a:ext cx="8596668" cy="895815"/>
          </a:xfrm>
        </p:spPr>
        <p:txBody>
          <a:bodyPr/>
          <a:lstStyle/>
          <a:p>
            <a:r>
              <a:rPr lang="pt-BR" dirty="0"/>
              <a:t>Indicadores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C172D9C-0449-1542-5D21-893F0EE3A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2323"/>
            <a:ext cx="3491543" cy="629264"/>
          </a:xfrm>
        </p:spPr>
        <p:txBody>
          <a:bodyPr/>
          <a:lstStyle/>
          <a:p>
            <a:r>
              <a:rPr lang="pt-BR" dirty="0"/>
              <a:t>Ticket Médio: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7A6002AA-6712-1749-3A1D-6E6F309B1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854970"/>
              </p:ext>
            </p:extLst>
          </p:nvPr>
        </p:nvGraphicFramePr>
        <p:xfrm>
          <a:off x="2765738" y="2538786"/>
          <a:ext cx="44198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3060782385"/>
                    </a:ext>
                  </a:extLst>
                </a:gridCol>
                <a:gridCol w="2871729">
                  <a:extLst>
                    <a:ext uri="{9D8B030D-6E8A-4147-A177-3AD203B41FA5}">
                      <a16:colId xmlns:a16="http://schemas.microsoft.com/office/drawing/2014/main" val="333166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Ticket Médio (R$)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1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47,9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8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Experimento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47,8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425080"/>
                  </a:ext>
                </a:extLst>
              </a:tr>
            </a:tbl>
          </a:graphicData>
        </a:graphic>
      </p:graphicFrame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B8D1585F-F887-4933-0A9A-67A1B1382556}"/>
              </a:ext>
            </a:extLst>
          </p:cNvPr>
          <p:cNvSpPr txBox="1">
            <a:spLocks/>
          </p:cNvSpPr>
          <p:nvPr/>
        </p:nvSpPr>
        <p:spPr>
          <a:xfrm>
            <a:off x="677334" y="4157388"/>
            <a:ext cx="3491543" cy="629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Teste t</a:t>
            </a:r>
          </a:p>
          <a:p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AB99D7F-6B03-3DE5-2EF9-B032C40FF2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195319"/>
              </p:ext>
            </p:extLst>
          </p:nvPr>
        </p:nvGraphicFramePr>
        <p:xfrm>
          <a:off x="2423105" y="5051647"/>
          <a:ext cx="52282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793">
                  <a:extLst>
                    <a:ext uri="{9D8B030D-6E8A-4147-A177-3AD203B41FA5}">
                      <a16:colId xmlns:a16="http://schemas.microsoft.com/office/drawing/2014/main" val="3060782385"/>
                    </a:ext>
                  </a:extLst>
                </a:gridCol>
                <a:gridCol w="4221408">
                  <a:extLst>
                    <a:ext uri="{9D8B030D-6E8A-4147-A177-3AD203B41FA5}">
                      <a16:colId xmlns:a16="http://schemas.microsoft.com/office/drawing/2014/main" val="333166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P-valor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Resultado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71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0,5419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Não há diferença estatisticamente significativa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2867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154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FD7C8-677E-C79E-AD29-7E35F1B32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D571DD-9A7E-0DC1-4515-7D654339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381"/>
            <a:ext cx="8596668" cy="895815"/>
          </a:xfrm>
        </p:spPr>
        <p:txBody>
          <a:bodyPr/>
          <a:lstStyle/>
          <a:p>
            <a:r>
              <a:rPr lang="pt-BR" dirty="0"/>
              <a:t>Indicadores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9F5A74-2651-1C6B-849C-C731C5B041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2323"/>
            <a:ext cx="6018434" cy="629264"/>
          </a:xfrm>
        </p:spPr>
        <p:txBody>
          <a:bodyPr>
            <a:normAutofit/>
          </a:bodyPr>
          <a:lstStyle/>
          <a:p>
            <a:r>
              <a:rPr lang="pt-BR" dirty="0"/>
              <a:t>% de Reincidentes e pedidos médio por usuário: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49AF0E87-8EDE-84B1-2FCE-EC36D74AD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719969"/>
              </p:ext>
            </p:extLst>
          </p:nvPr>
        </p:nvGraphicFramePr>
        <p:xfrm>
          <a:off x="677334" y="2471714"/>
          <a:ext cx="44198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3060782385"/>
                    </a:ext>
                  </a:extLst>
                </a:gridCol>
                <a:gridCol w="2871729">
                  <a:extLst>
                    <a:ext uri="{9D8B030D-6E8A-4147-A177-3AD203B41FA5}">
                      <a16:colId xmlns:a16="http://schemas.microsoft.com/office/drawing/2014/main" val="333166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Reincidência 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1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47,6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8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Experimento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57,6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425080"/>
                  </a:ext>
                </a:extLst>
              </a:tr>
            </a:tbl>
          </a:graphicData>
        </a:graphic>
      </p:graphicFrame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209428B4-F5BB-B214-3B4B-B2273EFEDCA8}"/>
              </a:ext>
            </a:extLst>
          </p:cNvPr>
          <p:cNvSpPr txBox="1">
            <a:spLocks/>
          </p:cNvSpPr>
          <p:nvPr/>
        </p:nvSpPr>
        <p:spPr>
          <a:xfrm>
            <a:off x="677334" y="4157388"/>
            <a:ext cx="3491543" cy="629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Teste z (em reincidência):</a:t>
            </a:r>
          </a:p>
          <a:p>
            <a:endParaRPr lang="pt-BR" dirty="0"/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D8BC9B6-1BA4-C98A-F5F5-751410CFF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481261"/>
              </p:ext>
            </p:extLst>
          </p:nvPr>
        </p:nvGraphicFramePr>
        <p:xfrm>
          <a:off x="2483092" y="5041815"/>
          <a:ext cx="5228201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6793">
                  <a:extLst>
                    <a:ext uri="{9D8B030D-6E8A-4147-A177-3AD203B41FA5}">
                      <a16:colId xmlns:a16="http://schemas.microsoft.com/office/drawing/2014/main" val="3060782385"/>
                    </a:ext>
                  </a:extLst>
                </a:gridCol>
                <a:gridCol w="4221408">
                  <a:extLst>
                    <a:ext uri="{9D8B030D-6E8A-4147-A177-3AD203B41FA5}">
                      <a16:colId xmlns:a16="http://schemas.microsoft.com/office/drawing/2014/main" val="333166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P-valor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Resultado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371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Há diferença estatisticamente significativa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7286706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5CB1D6F2-47D7-3463-1225-1D605E84B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656008"/>
              </p:ext>
            </p:extLst>
          </p:nvPr>
        </p:nvGraphicFramePr>
        <p:xfrm>
          <a:off x="5342741" y="2471714"/>
          <a:ext cx="441985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3060782385"/>
                    </a:ext>
                  </a:extLst>
                </a:gridCol>
                <a:gridCol w="2871729">
                  <a:extLst>
                    <a:ext uri="{9D8B030D-6E8A-4147-A177-3AD203B41FA5}">
                      <a16:colId xmlns:a16="http://schemas.microsoft.com/office/drawing/2014/main" val="333166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Pedidos Médio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1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8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Experimento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425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7507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C5EDF1-67DF-4D20-3167-183B54580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7A405-CE70-3E4E-099F-4760B79C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381"/>
            <a:ext cx="8596668" cy="895815"/>
          </a:xfrm>
        </p:spPr>
        <p:txBody>
          <a:bodyPr/>
          <a:lstStyle/>
          <a:p>
            <a:r>
              <a:rPr lang="pt-BR" dirty="0"/>
              <a:t>Viabilidade Financeira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2A20DD-E990-B0E5-636C-5BCFC9BA2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2322"/>
            <a:ext cx="8596668" cy="4945625"/>
          </a:xfrm>
        </p:spPr>
        <p:txBody>
          <a:bodyPr/>
          <a:lstStyle/>
          <a:p>
            <a:r>
              <a:rPr lang="pt-BR" dirty="0"/>
              <a:t>Usuários reativados a mais: 445.473 * (57,61% – 47,62%) = 44.503 usuários;</a:t>
            </a:r>
          </a:p>
          <a:p>
            <a:endParaRPr lang="pt-BR" dirty="0"/>
          </a:p>
          <a:p>
            <a:r>
              <a:rPr lang="pt-BR" dirty="0"/>
              <a:t>Número médio de pedidos por usuário reativado: 44.503 * 4,78 = 212.723 pedidos adicionais;</a:t>
            </a:r>
          </a:p>
          <a:p>
            <a:endParaRPr lang="pt-BR" dirty="0"/>
          </a:p>
          <a:p>
            <a:r>
              <a:rPr lang="pt-BR" dirty="0"/>
              <a:t>Ticket Médio: R$47,86 * 212.723 = R$ 10.180.922,78 Valor total dos pedidos;</a:t>
            </a:r>
          </a:p>
          <a:p>
            <a:endParaRPr lang="pt-BR" dirty="0"/>
          </a:p>
          <a:p>
            <a:r>
              <a:rPr lang="pt-BR" dirty="0"/>
              <a:t>Comissão IFood: 19,5% = R$1.985.100 Comissão Ifood</a:t>
            </a:r>
          </a:p>
          <a:p>
            <a:endParaRPr lang="pt-BR" dirty="0"/>
          </a:p>
          <a:p>
            <a:r>
              <a:rPr lang="pt-BR" dirty="0"/>
              <a:t>Custos operacionais e de campanha: R$ 1.200.000</a:t>
            </a:r>
          </a:p>
          <a:p>
            <a:endParaRPr lang="pt-BR" dirty="0"/>
          </a:p>
          <a:p>
            <a:r>
              <a:rPr lang="pt-BR" b="1" dirty="0"/>
              <a:t>Resultado Líquido estimado: R$ 785.000</a:t>
            </a:r>
          </a:p>
          <a:p>
            <a:endParaRPr lang="pt-BR" dirty="0"/>
          </a:p>
        </p:txBody>
      </p:sp>
      <p:pic>
        <p:nvPicPr>
          <p:cNvPr id="2052" name="Picture 4" descr="ícone de linha de financiamento de capital 14807072 Vetor no Vecteezy">
            <a:extLst>
              <a:ext uri="{FF2B5EF4-FFF2-40B4-BE49-F238E27FC236}">
                <a16:creationId xmlns:a16="http://schemas.microsoft.com/office/drawing/2014/main" id="{E69C911A-03D1-43BB-6C9E-3F703A854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5" r="8462"/>
          <a:stretch>
            <a:fillRect/>
          </a:stretch>
        </p:blipFill>
        <p:spPr bwMode="auto">
          <a:xfrm>
            <a:off x="7157882" y="4866180"/>
            <a:ext cx="1514169" cy="181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87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9F28B-4E08-C694-D0F6-7BBAAF41F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9326A1-FF0F-19E4-6D75-CF5DE7256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381"/>
            <a:ext cx="8596668" cy="895815"/>
          </a:xfrm>
        </p:spPr>
        <p:txBody>
          <a:bodyPr/>
          <a:lstStyle/>
          <a:p>
            <a:r>
              <a:rPr lang="pt-BR" dirty="0"/>
              <a:t>Segmentação de Usuários (Estado)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B3B44-4067-C836-29F6-62066BFBE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22323"/>
            <a:ext cx="2193685" cy="442451"/>
          </a:xfrm>
        </p:spPr>
        <p:txBody>
          <a:bodyPr>
            <a:normAutofit/>
          </a:bodyPr>
          <a:lstStyle/>
          <a:p>
            <a:r>
              <a:rPr lang="pt-BR" dirty="0"/>
              <a:t>Santa Catarina:</a:t>
            </a:r>
          </a:p>
          <a:p>
            <a:endParaRPr lang="pt-BR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61E31C5-092A-2EB2-DE05-A16C57C80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827501"/>
              </p:ext>
            </p:extLst>
          </p:nvPr>
        </p:nvGraphicFramePr>
        <p:xfrm>
          <a:off x="555810" y="2316480"/>
          <a:ext cx="42917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3060782385"/>
                    </a:ext>
                  </a:extLst>
                </a:gridCol>
                <a:gridCol w="2743607">
                  <a:extLst>
                    <a:ext uri="{9D8B030D-6E8A-4147-A177-3AD203B41FA5}">
                      <a16:colId xmlns:a16="http://schemas.microsoft.com/office/drawing/2014/main" val="333166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Ticket Médio (R$)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1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49,6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8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Experimento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42,4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425080"/>
                  </a:ext>
                </a:extLst>
              </a:tr>
            </a:tbl>
          </a:graphicData>
        </a:graphic>
      </p:graphicFrame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81873A4F-D0DE-9E38-01A5-D57E82DC4E24}"/>
              </a:ext>
            </a:extLst>
          </p:cNvPr>
          <p:cNvSpPr txBox="1">
            <a:spLocks/>
          </p:cNvSpPr>
          <p:nvPr/>
        </p:nvSpPr>
        <p:spPr>
          <a:xfrm>
            <a:off x="677334" y="4157388"/>
            <a:ext cx="3491543" cy="629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Alagoas</a:t>
            </a:r>
          </a:p>
          <a:p>
            <a:endParaRPr lang="pt-BR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E44C9777-3D30-A8B6-58AB-8DB40ABB79CB}"/>
              </a:ext>
            </a:extLst>
          </p:cNvPr>
          <p:cNvSpPr txBox="1">
            <a:spLocks/>
          </p:cNvSpPr>
          <p:nvPr/>
        </p:nvSpPr>
        <p:spPr>
          <a:xfrm>
            <a:off x="5244416" y="1622322"/>
            <a:ext cx="2193685" cy="4424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Mato Grosso:</a:t>
            </a:r>
          </a:p>
          <a:p>
            <a:endParaRPr lang="pt-BR" dirty="0"/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5F4B1889-0B3A-72D4-86C8-57357E27F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33356"/>
              </p:ext>
            </p:extLst>
          </p:nvPr>
        </p:nvGraphicFramePr>
        <p:xfrm>
          <a:off x="5198586" y="2316480"/>
          <a:ext cx="42917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3060782385"/>
                    </a:ext>
                  </a:extLst>
                </a:gridCol>
                <a:gridCol w="2743607">
                  <a:extLst>
                    <a:ext uri="{9D8B030D-6E8A-4147-A177-3AD203B41FA5}">
                      <a16:colId xmlns:a16="http://schemas.microsoft.com/office/drawing/2014/main" val="333166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Ticket Médio (R$)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1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8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Experimento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48,1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425080"/>
                  </a:ext>
                </a:extLst>
              </a:tr>
            </a:tbl>
          </a:graphicData>
        </a:graphic>
      </p:graphicFrame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07222E99-4B75-0498-51D5-2F11CA6D04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337395"/>
              </p:ext>
            </p:extLst>
          </p:nvPr>
        </p:nvGraphicFramePr>
        <p:xfrm>
          <a:off x="555810" y="4679417"/>
          <a:ext cx="42917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3060782385"/>
                    </a:ext>
                  </a:extLst>
                </a:gridCol>
                <a:gridCol w="2743607">
                  <a:extLst>
                    <a:ext uri="{9D8B030D-6E8A-4147-A177-3AD203B41FA5}">
                      <a16:colId xmlns:a16="http://schemas.microsoft.com/office/drawing/2014/main" val="333166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Ticket Médio (R$)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1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41,2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8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Experimento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39,6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425080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C5BA0295-7CBE-F361-BC92-84928A397F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616424"/>
              </p:ext>
            </p:extLst>
          </p:nvPr>
        </p:nvGraphicFramePr>
        <p:xfrm>
          <a:off x="5198586" y="4679417"/>
          <a:ext cx="429173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130">
                  <a:extLst>
                    <a:ext uri="{9D8B030D-6E8A-4147-A177-3AD203B41FA5}">
                      <a16:colId xmlns:a16="http://schemas.microsoft.com/office/drawing/2014/main" val="3060782385"/>
                    </a:ext>
                  </a:extLst>
                </a:gridCol>
                <a:gridCol w="2743607">
                  <a:extLst>
                    <a:ext uri="{9D8B030D-6E8A-4147-A177-3AD203B41FA5}">
                      <a16:colId xmlns:a16="http://schemas.microsoft.com/office/drawing/2014/main" val="333166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Marcação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Ticket Médio (R$)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716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Controle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286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Experimento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425080"/>
                  </a:ext>
                </a:extLst>
              </a:tr>
            </a:tbl>
          </a:graphicData>
        </a:graphic>
      </p:graphicFrame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6AD5502E-B32B-C477-3860-327A61425F22}"/>
              </a:ext>
            </a:extLst>
          </p:cNvPr>
          <p:cNvSpPr txBox="1">
            <a:spLocks/>
          </p:cNvSpPr>
          <p:nvPr/>
        </p:nvSpPr>
        <p:spPr>
          <a:xfrm>
            <a:off x="5244416" y="4157388"/>
            <a:ext cx="3491543" cy="629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* Acre</a:t>
            </a:r>
          </a:p>
          <a:p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DF47FD6-67EE-530F-BA78-41851AA70F19}"/>
              </a:ext>
            </a:extLst>
          </p:cNvPr>
          <p:cNvSpPr txBox="1"/>
          <p:nvPr/>
        </p:nvSpPr>
        <p:spPr>
          <a:xfrm>
            <a:off x="677333" y="6351619"/>
            <a:ext cx="29690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i="1" dirty="0"/>
              <a:t>* Sem relevância estatística pelo teste t</a:t>
            </a:r>
          </a:p>
        </p:txBody>
      </p:sp>
    </p:spTree>
    <p:extLst>
      <p:ext uri="{BB962C8B-B14F-4D97-AF65-F5344CB8AC3E}">
        <p14:creationId xmlns:p14="http://schemas.microsoft.com/office/powerpoint/2010/main" val="84203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6FE83-EC1A-0D35-9889-C600BD2D7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F35F00-A3C0-F202-0F57-7254DFEAE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6381"/>
            <a:ext cx="8596668" cy="895815"/>
          </a:xfrm>
        </p:spPr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6AE3A2-456F-21CE-1AA2-8DCE5721E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2322"/>
            <a:ext cx="8596668" cy="4945625"/>
          </a:xfrm>
        </p:spPr>
        <p:txBody>
          <a:bodyPr/>
          <a:lstStyle/>
          <a:p>
            <a:r>
              <a:rPr lang="pt-BR" dirty="0"/>
              <a:t>Segmentação de usuários com outras variáveis: Plataforma de origem, a faixa de preço do restaurante, o tempo de entrega e o agendamento de pedidos;</a:t>
            </a:r>
          </a:p>
          <a:p>
            <a:endParaRPr lang="pt-BR" dirty="0"/>
          </a:p>
          <a:p>
            <a:r>
              <a:rPr lang="pt-BR" dirty="0"/>
              <a:t>Uso de algoritmos de agrupamento para identificar grupos semelhantes;</a:t>
            </a:r>
          </a:p>
          <a:p>
            <a:endParaRPr lang="pt-BR" dirty="0"/>
          </a:p>
          <a:p>
            <a:r>
              <a:rPr lang="pt-BR" dirty="0"/>
              <a:t>Aumentar ticket médio, direcionando a campanha para outros benefícios:</a:t>
            </a:r>
          </a:p>
          <a:p>
            <a:pPr lvl="1"/>
            <a:r>
              <a:rPr lang="pt-BR" dirty="0"/>
              <a:t>Cashback;</a:t>
            </a:r>
          </a:p>
          <a:p>
            <a:pPr lvl="1"/>
            <a:r>
              <a:rPr lang="pt-BR" dirty="0"/>
              <a:t>Frete grátis; </a:t>
            </a:r>
          </a:p>
          <a:p>
            <a:pPr lvl="1"/>
            <a:r>
              <a:rPr lang="pt-BR" dirty="0"/>
              <a:t>Descontos de acordo com o ticket do pedido.</a:t>
            </a:r>
          </a:p>
          <a:p>
            <a:pPr lvl="1"/>
            <a:endParaRPr lang="pt-BR" dirty="0"/>
          </a:p>
          <a:p>
            <a:r>
              <a:rPr lang="pt-BR" dirty="0"/>
              <a:t>Modelos de propensão para identificar clientes propensos a gastarem mais:</a:t>
            </a:r>
          </a:p>
          <a:p>
            <a:pPr lvl="1"/>
            <a:r>
              <a:rPr lang="pt-BR" dirty="0"/>
              <a:t>Pesquisas incentivadas para obter informações dos usuários.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3076" name="Picture 4" descr="Passos - ícones de sinais grátis">
            <a:extLst>
              <a:ext uri="{FF2B5EF4-FFF2-40B4-BE49-F238E27FC236}">
                <a16:creationId xmlns:a16="http://schemas.microsoft.com/office/drawing/2014/main" id="{5BF05D6E-8C88-FB77-0E0E-8607B6119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522" y="251822"/>
            <a:ext cx="1150374" cy="1150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85105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Personalizada 2">
      <a:dk1>
        <a:sysClr val="windowText" lastClr="000000"/>
      </a:dk1>
      <a:lt1>
        <a:sysClr val="window" lastClr="FFFFFF"/>
      </a:lt1>
      <a:dk2>
        <a:srgbClr val="FF8427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68</TotalTime>
  <Words>338</Words>
  <Application>Microsoft Office PowerPoint</Application>
  <PresentationFormat>Widescreen</PresentationFormat>
  <Paragraphs>92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Facetado</vt:lpstr>
      <vt:lpstr>Case Técnico – Data Analytics | IFood</vt:lpstr>
      <vt:lpstr>Introdução</vt:lpstr>
      <vt:lpstr>Indicadores</vt:lpstr>
      <vt:lpstr>Indicadores</vt:lpstr>
      <vt:lpstr>Viabilidade Financeira</vt:lpstr>
      <vt:lpstr>Segmentação de Usuários (Estado)</vt:lpstr>
      <vt:lpstr>Próximos Passos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 Kitano</dc:creator>
  <cp:lastModifiedBy>Lucas Kitano</cp:lastModifiedBy>
  <cp:revision>1</cp:revision>
  <dcterms:created xsi:type="dcterms:W3CDTF">2025-07-09T14:15:55Z</dcterms:created>
  <dcterms:modified xsi:type="dcterms:W3CDTF">2025-07-09T15:24:54Z</dcterms:modified>
</cp:coreProperties>
</file>