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4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617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26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2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20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85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85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32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6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49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23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57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94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95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74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94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l-GR" dirty="0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20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7D81-E5F2-46AF-84DF-9069C4888C6C}" type="datetimeFigureOut">
              <a:rPr lang="el-GR" smtClean="0"/>
              <a:t>17/1/2016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485B-3DC2-429F-BA39-B86DD7FEAB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27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Δομές δεδομένων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Ταξινομήσεις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48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πολυπλοκότητα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αριθμός συγκρίσεων είναι ίδιος με την φυσαλίδα Ο(Ν</a:t>
            </a:r>
            <a:r>
              <a:rPr lang="el-GR" baseline="30000" dirty="0" smtClean="0"/>
              <a:t>2</a:t>
            </a:r>
            <a:r>
              <a:rPr lang="el-GR" dirty="0" smtClean="0"/>
              <a:t>)</a:t>
            </a:r>
          </a:p>
          <a:p>
            <a:r>
              <a:rPr lang="el-GR" dirty="0" smtClean="0"/>
              <a:t>Ο αριθμός αντιμεταθέσεων όμως μειώνεται σε Ο(Ν)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753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Παρεμβολής/ΕΙΑΓΩΓΉΣ – </a:t>
            </a:r>
            <a:r>
              <a:rPr lang="en-US" dirty="0" smtClean="0"/>
              <a:t>INSERTION SORT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Εισάγει το κάθε αντικείμενο στην κατάλληλη θέση στην </a:t>
            </a:r>
            <a:r>
              <a:rPr lang="el-GR" dirty="0" smtClean="0"/>
              <a:t>τελική </a:t>
            </a:r>
            <a:r>
              <a:rPr lang="el-GR" dirty="0" smtClean="0"/>
              <a:t>γραμμή</a:t>
            </a:r>
          </a:p>
          <a:p>
            <a:r>
              <a:rPr lang="el-GR" dirty="0" smtClean="0"/>
              <a:t>Μετακινεί </a:t>
            </a:r>
            <a:r>
              <a:rPr lang="el-GR" dirty="0" smtClean="0"/>
              <a:t>το τρέχον </a:t>
            </a:r>
            <a:r>
              <a:rPr lang="el-GR" dirty="0" smtClean="0"/>
              <a:t>στοιχείο πέρα </a:t>
            </a:r>
            <a:r>
              <a:rPr lang="el-GR" dirty="0" smtClean="0"/>
              <a:t>από τα ήδη ταξινομημένα </a:t>
            </a:r>
            <a:r>
              <a:rPr lang="el-GR" dirty="0" smtClean="0"/>
              <a:t>στοιχεία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31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23	</a:t>
            </a:r>
            <a:r>
              <a:rPr lang="el-GR" dirty="0" smtClean="0">
                <a:solidFill>
                  <a:srgbClr val="FF0000"/>
                </a:solidFill>
              </a:rPr>
              <a:t>12</a:t>
            </a:r>
            <a:r>
              <a:rPr lang="el-GR" dirty="0" smtClean="0"/>
              <a:t>	58	7	10</a:t>
            </a:r>
          </a:p>
          <a:p>
            <a:pPr marL="0" indent="0">
              <a:buNone/>
            </a:pPr>
            <a:r>
              <a:rPr lang="el-GR" dirty="0" smtClean="0"/>
              <a:t>	23	58	7	10</a:t>
            </a:r>
          </a:p>
          <a:p>
            <a:pPr marL="0" indent="0">
              <a:buNone/>
            </a:pPr>
            <a:r>
              <a:rPr lang="el-GR" dirty="0" smtClean="0"/>
              <a:t>12	23	</a:t>
            </a:r>
            <a:r>
              <a:rPr lang="el-GR" dirty="0" smtClean="0">
                <a:solidFill>
                  <a:srgbClr val="FF0000"/>
                </a:solidFill>
              </a:rPr>
              <a:t>58</a:t>
            </a:r>
            <a:r>
              <a:rPr lang="el-GR" dirty="0" smtClean="0"/>
              <a:t>	7	10</a:t>
            </a:r>
          </a:p>
          <a:p>
            <a:pPr marL="0" indent="0">
              <a:buNone/>
            </a:pPr>
            <a:r>
              <a:rPr lang="el-GR" dirty="0" smtClean="0"/>
              <a:t>12	23</a:t>
            </a:r>
            <a:r>
              <a:rPr lang="el-GR" dirty="0"/>
              <a:t>	58	</a:t>
            </a:r>
            <a:r>
              <a:rPr lang="el-GR" dirty="0">
                <a:solidFill>
                  <a:srgbClr val="FF0000"/>
                </a:solidFill>
              </a:rPr>
              <a:t>7</a:t>
            </a:r>
            <a:r>
              <a:rPr lang="el-GR" dirty="0"/>
              <a:t>	</a:t>
            </a:r>
            <a:r>
              <a:rPr lang="el-GR" dirty="0" smtClean="0"/>
              <a:t>10</a:t>
            </a:r>
          </a:p>
          <a:p>
            <a:pPr marL="0" indent="0">
              <a:buNone/>
            </a:pPr>
            <a:r>
              <a:rPr lang="el-GR" dirty="0" smtClean="0"/>
              <a:t>	12	23	58	10</a:t>
            </a:r>
          </a:p>
          <a:p>
            <a:pPr marL="0" indent="0">
              <a:buNone/>
            </a:pPr>
            <a:r>
              <a:rPr lang="el-GR" dirty="0" smtClean="0"/>
              <a:t>7	12	23	58	</a:t>
            </a:r>
            <a:r>
              <a:rPr lang="el-GR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l-GR" dirty="0"/>
              <a:t>7		12	23	58</a:t>
            </a:r>
          </a:p>
          <a:p>
            <a:pPr marL="0" indent="0">
              <a:buNone/>
            </a:pPr>
            <a:r>
              <a:rPr lang="el-GR" dirty="0"/>
              <a:t>7	10	12	23	58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81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Πολυπλοκότητα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Αριθμός συγκρίσεων Ο(Ν*(Ν-1)/4)</a:t>
            </a:r>
          </a:p>
          <a:p>
            <a:r>
              <a:rPr lang="el-GR" dirty="0" smtClean="0"/>
              <a:t>Αριθμός αντιμεταθέσεων </a:t>
            </a:r>
          </a:p>
          <a:p>
            <a:pPr lvl="1"/>
            <a:r>
              <a:rPr lang="el-GR" dirty="0" smtClean="0"/>
              <a:t>Ο(Ν) σε σχεδόν ταξινομημένο πίνακα</a:t>
            </a:r>
          </a:p>
          <a:p>
            <a:pPr lvl="1"/>
            <a:r>
              <a:rPr lang="el-GR" dirty="0" smtClean="0"/>
              <a:t>Ο(Ν</a:t>
            </a:r>
            <a:r>
              <a:rPr lang="el-GR" baseline="30000" dirty="0" smtClean="0"/>
              <a:t>2</a:t>
            </a:r>
            <a:r>
              <a:rPr lang="el-GR" dirty="0" smtClean="0"/>
              <a:t>) σε τυχαίο πίνακα</a:t>
            </a:r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22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Σύγκριση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Ταξινόμηση φυσαλίδας </a:t>
            </a:r>
          </a:p>
          <a:p>
            <a:pPr lvl="1"/>
            <a:r>
              <a:rPr lang="el-GR" dirty="0" smtClean="0"/>
              <a:t>Απλός προγραμματισμός</a:t>
            </a:r>
          </a:p>
          <a:p>
            <a:pPr lvl="1"/>
            <a:r>
              <a:rPr lang="el-GR" dirty="0" smtClean="0"/>
              <a:t>Μόνο για μικρή ποσότητα δεδομένων</a:t>
            </a:r>
          </a:p>
          <a:p>
            <a:r>
              <a:rPr lang="el-GR" dirty="0" smtClean="0"/>
              <a:t>Ταξινόμηση </a:t>
            </a:r>
            <a:r>
              <a:rPr lang="el-GR" dirty="0" smtClean="0"/>
              <a:t>επιλογής</a:t>
            </a:r>
          </a:p>
          <a:p>
            <a:pPr lvl="1"/>
            <a:r>
              <a:rPr lang="el-GR" dirty="0" smtClean="0"/>
              <a:t>Ελαχιστοποιεί  </a:t>
            </a:r>
            <a:r>
              <a:rPr lang="el-GR" dirty="0" smtClean="0"/>
              <a:t>τον αριθμό </a:t>
            </a:r>
            <a:r>
              <a:rPr lang="el-GR" dirty="0" smtClean="0"/>
              <a:t>αντιμεταθέσεων</a:t>
            </a:r>
            <a:endParaRPr lang="el-GR" dirty="0" smtClean="0"/>
          </a:p>
          <a:p>
            <a:pPr lvl="1"/>
            <a:r>
              <a:rPr lang="el-GR" dirty="0" smtClean="0"/>
              <a:t>Ίδιος </a:t>
            </a:r>
            <a:r>
              <a:rPr lang="el-GR" dirty="0" smtClean="0"/>
              <a:t>αριθμός συγκρίσεων</a:t>
            </a:r>
          </a:p>
          <a:p>
            <a:pPr lvl="1"/>
            <a:r>
              <a:rPr lang="el-GR" dirty="0" smtClean="0"/>
              <a:t>Μικρή ποσότητα δεδομένων</a:t>
            </a:r>
          </a:p>
          <a:p>
            <a:r>
              <a:rPr lang="el-GR" dirty="0" smtClean="0"/>
              <a:t>Ταξινόμηση </a:t>
            </a:r>
            <a:r>
              <a:rPr lang="el-GR" dirty="0" smtClean="0"/>
              <a:t>παρεμβολής</a:t>
            </a:r>
          </a:p>
          <a:p>
            <a:pPr lvl="1"/>
            <a:r>
              <a:rPr lang="el-GR" dirty="0" smtClean="0"/>
              <a:t>Πιο ευέλικτη όταν τα δεδομένων </a:t>
            </a:r>
            <a:r>
              <a:rPr lang="el-GR" dirty="0" smtClean="0"/>
              <a:t>είναι </a:t>
            </a:r>
            <a:r>
              <a:rPr lang="el-GR" dirty="0" smtClean="0"/>
              <a:t>σχεδόν ταξινομημένα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8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graphicFrame>
        <p:nvGraphicFramePr>
          <p:cNvPr id="4" name="Θέση περιεχομένου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839757"/>
              </p:ext>
            </p:extLst>
          </p:nvPr>
        </p:nvGraphicFramePr>
        <p:xfrm>
          <a:off x="198882" y="3666742"/>
          <a:ext cx="8430768" cy="14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128"/>
                <a:gridCol w="1405128"/>
                <a:gridCol w="1405128"/>
                <a:gridCol w="1405128"/>
                <a:gridCol w="1405128"/>
                <a:gridCol w="1405128"/>
              </a:tblGrid>
              <a:tr h="398999"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Φυσαλίδα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Επιλογής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Παρεμβολής 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541233">
                <a:tc>
                  <a:txBody>
                    <a:bodyPr/>
                    <a:lstStyle/>
                    <a:p>
                      <a:r>
                        <a:rPr lang="el-GR" dirty="0" smtClean="0"/>
                        <a:t>Συγκρίσεις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Αντιμεταθέσεις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Συγκρίσεις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Αντιμεταθέσεις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Συγκρίσεις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Αντιμεταθέσεις </a:t>
                      </a:r>
                      <a:endParaRPr lang="el-GR" dirty="0"/>
                    </a:p>
                  </a:txBody>
                  <a:tcPr/>
                </a:tc>
              </a:tr>
              <a:tr h="398999">
                <a:tc>
                  <a:txBody>
                    <a:bodyPr/>
                    <a:lstStyle/>
                    <a:p>
                      <a:r>
                        <a:rPr lang="el-GR" dirty="0" smtClean="0"/>
                        <a:t>Ν</a:t>
                      </a:r>
                      <a:r>
                        <a:rPr lang="el-GR" baseline="30000" dirty="0" smtClean="0"/>
                        <a:t>2</a:t>
                      </a:r>
                      <a:r>
                        <a:rPr lang="el-GR" baseline="0" dirty="0" smtClean="0"/>
                        <a:t>/2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l-GR" baseline="30000" dirty="0" smtClean="0"/>
                        <a:t>2</a:t>
                      </a:r>
                      <a:r>
                        <a:rPr lang="el-GR" baseline="0" dirty="0" smtClean="0"/>
                        <a:t>/2</a:t>
                      </a:r>
                      <a:endParaRPr lang="el-GR" dirty="0" smtClean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</a:t>
                      </a:r>
                      <a:r>
                        <a:rPr lang="el-GR" baseline="30000" dirty="0" smtClean="0"/>
                        <a:t>2</a:t>
                      </a:r>
                      <a:r>
                        <a:rPr lang="el-GR" baseline="0" dirty="0" smtClean="0"/>
                        <a:t>/2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</a:t>
                      </a:r>
                      <a:r>
                        <a:rPr lang="el-GR" baseline="30000" dirty="0" smtClean="0"/>
                        <a:t>2</a:t>
                      </a:r>
                      <a:r>
                        <a:rPr lang="el-GR" baseline="0" dirty="0" smtClean="0"/>
                        <a:t>/4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</a:t>
                      </a:r>
                      <a:r>
                        <a:rPr lang="el-GR" baseline="0" dirty="0" smtClean="0"/>
                        <a:t> ή Ν</a:t>
                      </a:r>
                      <a:r>
                        <a:rPr lang="el-GR" baseline="30000" dirty="0" smtClean="0"/>
                        <a:t>2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Φυσαλίδα - </a:t>
            </a:r>
            <a:r>
              <a:rPr lang="en-US" dirty="0" smtClean="0"/>
              <a:t>bubble sort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Σύγκρινε τα γειτονικά στοιχεία</a:t>
            </a:r>
          </a:p>
          <a:p>
            <a:pPr marL="685800" lvl="1" indent="-342900">
              <a:buFont typeface="+mj-lt"/>
              <a:buAutoNum type="arabicPeriod"/>
            </a:pPr>
            <a:r>
              <a:rPr lang="el-GR" dirty="0" smtClean="0"/>
              <a:t>Εάν το πρώτο είναι μεγαλύτερο από το δεύτερο </a:t>
            </a:r>
            <a:r>
              <a:rPr lang="el-GR" dirty="0" smtClean="0"/>
              <a:t>αντιμετάθεσέ τα 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Μετακινήσου μια θέση αριστερά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Επανάλαβε τα βήματα μέχρι να μην </a:t>
            </a:r>
            <a:r>
              <a:rPr lang="el-GR" dirty="0" smtClean="0"/>
              <a:t>υπάρχουν </a:t>
            </a:r>
            <a:r>
              <a:rPr lang="el-GR" dirty="0" smtClean="0"/>
              <a:t>άλλες συγκρίσεις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749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4350" y="1865377"/>
            <a:ext cx="8115300" cy="435331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8	2	5	10	1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8	2	5	</a:t>
            </a:r>
            <a:r>
              <a:rPr lang="el-GR" dirty="0" smtClean="0">
                <a:solidFill>
                  <a:srgbClr val="FF0000"/>
                </a:solidFill>
              </a:rPr>
              <a:t>10	1</a:t>
            </a:r>
          </a:p>
          <a:p>
            <a:pPr marL="0" indent="0">
              <a:buNone/>
            </a:pPr>
            <a:r>
              <a:rPr lang="el-GR" dirty="0" smtClean="0"/>
              <a:t>8	2	</a:t>
            </a:r>
            <a:r>
              <a:rPr lang="el-GR" dirty="0" smtClean="0">
                <a:solidFill>
                  <a:srgbClr val="FF0000"/>
                </a:solidFill>
              </a:rPr>
              <a:t>5	1</a:t>
            </a:r>
            <a:r>
              <a:rPr lang="el-GR" dirty="0" smtClean="0"/>
              <a:t>	10 </a:t>
            </a:r>
          </a:p>
          <a:p>
            <a:pPr marL="0" indent="0">
              <a:buNone/>
            </a:pPr>
            <a:r>
              <a:rPr lang="el-GR" dirty="0" smtClean="0"/>
              <a:t>8	</a:t>
            </a:r>
            <a:r>
              <a:rPr lang="el-GR" dirty="0" smtClean="0">
                <a:solidFill>
                  <a:srgbClr val="FF0000"/>
                </a:solidFill>
              </a:rPr>
              <a:t>2	1</a:t>
            </a:r>
            <a:r>
              <a:rPr lang="el-GR" dirty="0" smtClean="0"/>
              <a:t>	5	10</a:t>
            </a:r>
          </a:p>
          <a:p>
            <a:pPr marL="0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8	1</a:t>
            </a:r>
            <a:r>
              <a:rPr lang="el-GR" dirty="0" smtClean="0"/>
              <a:t>	2	5	10 </a:t>
            </a:r>
          </a:p>
          <a:p>
            <a:pPr marL="0" indent="0">
              <a:buNone/>
            </a:pPr>
            <a:r>
              <a:rPr lang="el-GR" dirty="0" smtClean="0"/>
              <a:t>1	8	2	5	10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Τίτλος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/>
          <a:lstStyle/>
          <a:p>
            <a:r>
              <a:rPr lang="el-GR" dirty="0" smtClean="0"/>
              <a:t>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92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1	8</a:t>
            </a:r>
            <a:r>
              <a:rPr lang="el-GR" dirty="0"/>
              <a:t>	2	</a:t>
            </a:r>
            <a:r>
              <a:rPr lang="el-GR" dirty="0">
                <a:solidFill>
                  <a:srgbClr val="FF0000"/>
                </a:solidFill>
              </a:rPr>
              <a:t>5	</a:t>
            </a:r>
            <a:r>
              <a:rPr lang="el-GR" dirty="0" smtClean="0">
                <a:solidFill>
                  <a:srgbClr val="FF0000"/>
                </a:solidFill>
              </a:rPr>
              <a:t>10 </a:t>
            </a:r>
          </a:p>
          <a:p>
            <a:pPr marL="0" indent="0">
              <a:buNone/>
            </a:pPr>
            <a:r>
              <a:rPr lang="el-GR" dirty="0" smtClean="0"/>
              <a:t>1	8	</a:t>
            </a:r>
            <a:r>
              <a:rPr lang="el-GR" dirty="0" smtClean="0">
                <a:solidFill>
                  <a:srgbClr val="FF0000"/>
                </a:solidFill>
              </a:rPr>
              <a:t>2	5</a:t>
            </a:r>
            <a:r>
              <a:rPr lang="el-GR" dirty="0" smtClean="0"/>
              <a:t>	10  </a:t>
            </a:r>
          </a:p>
          <a:p>
            <a:pPr marL="0" indent="0">
              <a:buNone/>
            </a:pPr>
            <a:r>
              <a:rPr lang="el-GR" dirty="0" smtClean="0"/>
              <a:t>1	</a:t>
            </a:r>
            <a:r>
              <a:rPr lang="el-GR" dirty="0" smtClean="0">
                <a:solidFill>
                  <a:srgbClr val="FF0000"/>
                </a:solidFill>
              </a:rPr>
              <a:t>8	2</a:t>
            </a:r>
            <a:r>
              <a:rPr lang="el-GR" dirty="0" smtClean="0"/>
              <a:t>	5	10	</a:t>
            </a:r>
          </a:p>
          <a:p>
            <a:pPr marL="0" indent="0">
              <a:buNone/>
            </a:pPr>
            <a:r>
              <a:rPr lang="el-GR" dirty="0" smtClean="0"/>
              <a:t>1	2	8	5	10 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54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1	2	8	</a:t>
            </a:r>
            <a:r>
              <a:rPr lang="el-GR" dirty="0">
                <a:solidFill>
                  <a:srgbClr val="FF0000"/>
                </a:solidFill>
              </a:rPr>
              <a:t>5	10 </a:t>
            </a:r>
          </a:p>
          <a:p>
            <a:pPr marL="0" indent="0">
              <a:buNone/>
            </a:pPr>
            <a:r>
              <a:rPr lang="el-GR" dirty="0" smtClean="0"/>
              <a:t>1	2	</a:t>
            </a:r>
            <a:r>
              <a:rPr lang="el-GR" dirty="0" smtClean="0">
                <a:solidFill>
                  <a:srgbClr val="FF0000"/>
                </a:solidFill>
              </a:rPr>
              <a:t>8	5</a:t>
            </a:r>
            <a:r>
              <a:rPr lang="el-GR" dirty="0" smtClean="0"/>
              <a:t>	10 </a:t>
            </a:r>
          </a:p>
          <a:p>
            <a:pPr marL="0" indent="0">
              <a:buNone/>
            </a:pPr>
            <a:r>
              <a:rPr lang="el-GR" dirty="0" smtClean="0"/>
              <a:t>1	2	5	8	10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785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4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1	2	5	</a:t>
            </a:r>
            <a:r>
              <a:rPr lang="el-GR" dirty="0">
                <a:solidFill>
                  <a:srgbClr val="FF0000"/>
                </a:solidFill>
              </a:rPr>
              <a:t>8	10</a:t>
            </a:r>
          </a:p>
          <a:p>
            <a:pPr marL="0" indent="0">
              <a:buNone/>
            </a:pPr>
            <a:r>
              <a:rPr lang="el-GR" dirty="0" smtClean="0"/>
              <a:t>1	2	5	8	10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29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Πολυπλοκότητά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Συγκρίσεις </a:t>
            </a:r>
          </a:p>
          <a:p>
            <a:pPr marL="685800" lvl="1" indent="-342900">
              <a:buFont typeface="+mj-lt"/>
              <a:buAutoNum type="arabicPeriod"/>
            </a:pPr>
            <a:r>
              <a:rPr lang="el-GR" dirty="0" smtClean="0"/>
              <a:t>Στο πρώτο πέρασμα έγιναν </a:t>
            </a:r>
            <a:r>
              <a:rPr lang="en-US" dirty="0" smtClean="0"/>
              <a:t>N-1</a:t>
            </a:r>
            <a:endParaRPr lang="el-GR" dirty="0" smtClean="0"/>
          </a:p>
          <a:p>
            <a:pPr marL="685800" lvl="1" indent="-342900">
              <a:buFont typeface="+mj-lt"/>
              <a:buAutoNum type="arabicPeriod"/>
            </a:pPr>
            <a:r>
              <a:rPr lang="el-GR" dirty="0" smtClean="0"/>
              <a:t>Στο δεύτερο πέρασμα έγιναν Ν-2 …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N-1 + N-2 + … + 1 = N*(N-1)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</a:t>
            </a:r>
            <a:r>
              <a:rPr lang="el-GR" dirty="0" smtClean="0"/>
              <a:t>ΣΥΓΚΡΊΣΕΙΣ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Αντιμεταθέσεις</a:t>
            </a:r>
          </a:p>
          <a:p>
            <a:pPr marL="685800" lvl="1" indent="-342900">
              <a:buFont typeface="+mj-lt"/>
              <a:buAutoNum type="arabicPeriod"/>
            </a:pPr>
            <a:r>
              <a:rPr lang="el-GR" dirty="0" smtClean="0"/>
              <a:t>Σε τυχαία δεδομένα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/4 </a:t>
            </a:r>
          </a:p>
          <a:p>
            <a:pPr marL="685800" lvl="1" indent="-342900">
              <a:buFont typeface="+mj-lt"/>
              <a:buAutoNum type="arabicPeriod"/>
            </a:pPr>
            <a:r>
              <a:rPr lang="el-GR" dirty="0" smtClean="0"/>
              <a:t>Στην χειρότερη περίπτωση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Οι συγκρίσεις και οι αντιμεταθέσεις είναι ανάλογες του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l-GR" baseline="30000" dirty="0" smtClean="0"/>
              <a:t>Η</a:t>
            </a:r>
            <a:r>
              <a:rPr lang="el-GR" dirty="0" smtClean="0"/>
              <a:t> ταξινόμηση φυσαλίδας έχει πολυπλοκότητα Ο(Ν</a:t>
            </a:r>
            <a:r>
              <a:rPr lang="el-GR" baseline="30000" dirty="0" smtClean="0"/>
              <a:t>2</a:t>
            </a:r>
            <a:r>
              <a:rPr lang="el-GR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5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Επιλογής – </a:t>
            </a:r>
            <a:r>
              <a:rPr lang="en-US" dirty="0" smtClean="0"/>
              <a:t>SELECTION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Επίλεξε το μικρότερο μη ταξινομημένο στοιχείο που παραμένει στην γραμμή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Αντιμετάθεσέ το με το στοιχείο στην επόμενη προς συμπλήρωση θέση</a:t>
            </a:r>
          </a:p>
          <a:p>
            <a:pPr marL="342900" indent="-342900">
              <a:buFont typeface="+mj-lt"/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67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23</a:t>
            </a:r>
            <a:r>
              <a:rPr lang="el-GR" dirty="0" smtClean="0"/>
              <a:t>	12	58	</a:t>
            </a:r>
            <a:r>
              <a:rPr lang="el-GR" dirty="0" smtClean="0">
                <a:solidFill>
                  <a:srgbClr val="FF0000"/>
                </a:solidFill>
              </a:rPr>
              <a:t>7</a:t>
            </a:r>
            <a:r>
              <a:rPr lang="el-GR" dirty="0" smtClean="0"/>
              <a:t>	10</a:t>
            </a:r>
          </a:p>
          <a:p>
            <a:pPr marL="0" indent="0">
              <a:buNone/>
            </a:pPr>
            <a:r>
              <a:rPr lang="el-GR" dirty="0" smtClean="0"/>
              <a:t>7	12	58	23	10</a:t>
            </a:r>
          </a:p>
          <a:p>
            <a:pPr marL="0" indent="0">
              <a:buNone/>
            </a:pPr>
            <a:r>
              <a:rPr lang="el-GR" dirty="0" smtClean="0"/>
              <a:t>7	</a:t>
            </a:r>
            <a:r>
              <a:rPr lang="el-GR" dirty="0" smtClean="0">
                <a:solidFill>
                  <a:srgbClr val="FF0000"/>
                </a:solidFill>
              </a:rPr>
              <a:t>12</a:t>
            </a:r>
            <a:r>
              <a:rPr lang="el-GR" dirty="0"/>
              <a:t>	58	23	</a:t>
            </a:r>
            <a:r>
              <a:rPr lang="el-GR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l-GR" dirty="0" smtClean="0"/>
              <a:t>7	10</a:t>
            </a:r>
            <a:r>
              <a:rPr lang="el-GR" dirty="0"/>
              <a:t>	58	23	</a:t>
            </a:r>
            <a:r>
              <a:rPr lang="el-GR" dirty="0" smtClean="0"/>
              <a:t>12</a:t>
            </a:r>
          </a:p>
          <a:p>
            <a:pPr marL="0" indent="0">
              <a:buNone/>
            </a:pPr>
            <a:r>
              <a:rPr lang="el-GR" dirty="0"/>
              <a:t>7	10	</a:t>
            </a:r>
            <a:r>
              <a:rPr lang="el-GR" dirty="0">
                <a:solidFill>
                  <a:srgbClr val="FF0000"/>
                </a:solidFill>
              </a:rPr>
              <a:t>58</a:t>
            </a:r>
            <a:r>
              <a:rPr lang="el-GR" dirty="0"/>
              <a:t>	23	</a:t>
            </a:r>
            <a:r>
              <a:rPr lang="el-GR" dirty="0" smtClean="0">
                <a:solidFill>
                  <a:srgbClr val="FF0000"/>
                </a:solidFill>
              </a:rPr>
              <a:t>12</a:t>
            </a:r>
            <a:endParaRPr lang="el-G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l-GR" dirty="0" smtClean="0"/>
              <a:t>7	10	12	23	58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7	10	12	</a:t>
            </a:r>
            <a:r>
              <a:rPr lang="el-GR" dirty="0">
                <a:solidFill>
                  <a:srgbClr val="FF0000"/>
                </a:solidFill>
              </a:rPr>
              <a:t>23</a:t>
            </a:r>
            <a:r>
              <a:rPr lang="el-GR" dirty="0"/>
              <a:t>	</a:t>
            </a:r>
            <a:r>
              <a:rPr lang="el-GR" dirty="0">
                <a:solidFill>
                  <a:srgbClr val="FF0000"/>
                </a:solidFill>
              </a:rPr>
              <a:t>58</a:t>
            </a:r>
          </a:p>
          <a:p>
            <a:pPr marL="0" indent="0">
              <a:buNone/>
            </a:pPr>
            <a:r>
              <a:rPr lang="el-GR" dirty="0"/>
              <a:t>7	10	12	23	58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1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1">
  <a:themeElements>
    <a:clrScheme name="Ίχνος ατμού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Ίχνος ατμού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Ίχνος ατμού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Θέμα1" id="{3AB620E9-7563-4C5A-B668-4F4DFDF3D1AA}" vid="{0218C799-FED2-4F1D-BC86-8BDAECFEF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Θέμα1</Template>
  <TotalTime>74</TotalTime>
  <Words>235</Words>
  <Application>Microsoft Office PowerPoint</Application>
  <PresentationFormat>Προβολή στην οθόνη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Θέμα1</vt:lpstr>
      <vt:lpstr>Δομές δεδομένων</vt:lpstr>
      <vt:lpstr>Φυσαλίδα - bubble sort</vt:lpstr>
      <vt:lpstr>1</vt:lpstr>
      <vt:lpstr>2</vt:lpstr>
      <vt:lpstr>3</vt:lpstr>
      <vt:lpstr>4</vt:lpstr>
      <vt:lpstr>Πολυπλοκότητά </vt:lpstr>
      <vt:lpstr>Επιλογής – SELECTION</vt:lpstr>
      <vt:lpstr>1</vt:lpstr>
      <vt:lpstr>πολυπλοκότητα</vt:lpstr>
      <vt:lpstr>Παρεμβολής/ΕΙΑΓΩΓΉΣ – INSERTION SORT</vt:lpstr>
      <vt:lpstr>1</vt:lpstr>
      <vt:lpstr>Πολυπλοκότητα </vt:lpstr>
      <vt:lpstr>Σύγκριση </vt:lpstr>
      <vt:lpstr>Παρουσίαση του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Δομές δεδομένων</dc:title>
  <dc:creator>Θεόδωρος Κίτσος</dc:creator>
  <cp:lastModifiedBy>Θεόδωρος Κίτσος</cp:lastModifiedBy>
  <cp:revision>9</cp:revision>
  <dcterms:created xsi:type="dcterms:W3CDTF">2016-01-16T22:23:34Z</dcterms:created>
  <dcterms:modified xsi:type="dcterms:W3CDTF">2016-01-17T17:59:20Z</dcterms:modified>
</cp:coreProperties>
</file>