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8" r:id="rId4"/>
    <p:sldId id="257" r:id="rId5"/>
    <p:sldId id="273" r:id="rId6"/>
    <p:sldId id="258" r:id="rId7"/>
    <p:sldId id="25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322" r:id="rId18"/>
    <p:sldId id="337" r:id="rId19"/>
    <p:sldId id="280" r:id="rId20"/>
    <p:sldId id="281" r:id="rId21"/>
    <p:sldId id="282" r:id="rId22"/>
    <p:sldId id="283" r:id="rId23"/>
    <p:sldId id="284" r:id="rId24"/>
    <p:sldId id="323" r:id="rId25"/>
    <p:sldId id="324" r:id="rId26"/>
    <p:sldId id="335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36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ss, sky, outdoor, green&#10;&#10;Description automatically generated">
            <a:extLst>
              <a:ext uri="{FF2B5EF4-FFF2-40B4-BE49-F238E27FC236}">
                <a16:creationId xmlns:a16="http://schemas.microsoft.com/office/drawing/2014/main" id="{57527483-7B04-52E2-AEE2-6222EAF2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Robot Farm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1 Led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2ο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2FC46E-4360-2BC0-34FC-DE02D5F1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74" y="807593"/>
            <a:ext cx="3562906" cy="5239568"/>
          </a:xfrm>
          <a:prstGeom prst="rect">
            <a:avLst/>
          </a:prstGeom>
          <a:effectLst/>
        </p:spPr>
      </p:pic>
      <p:pic>
        <p:nvPicPr>
          <p:cNvPr id="10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4A76C9C-77C3-3B0D-239A-0A82E6F2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222" y="1353157"/>
            <a:ext cx="2165849" cy="89843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Συνδέουμε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λώδιο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τον</a:t>
            </a:r>
            <a:r>
              <a:rPr lang="en-US" dirty="0">
                <a:cs typeface="Calibri"/>
              </a:rPr>
              <a:t> υπ</a:t>
            </a:r>
            <a:r>
              <a:rPr lang="en-US" dirty="0" err="1">
                <a:cs typeface="Calibri"/>
              </a:rPr>
              <a:t>ολογιστή</a:t>
            </a:r>
            <a:r>
              <a:rPr lang="en-US" dirty="0">
                <a:cs typeface="Calibri"/>
              </a:rPr>
              <a:t> και πα</a:t>
            </a:r>
            <a:r>
              <a:rPr lang="en-US" dirty="0" err="1">
                <a:cs typeface="Calibri"/>
              </a:rPr>
              <a:t>τάμε</a:t>
            </a:r>
            <a:r>
              <a:rPr lang="en-US" dirty="0">
                <a:cs typeface="Calibri"/>
              </a:rPr>
              <a:t> connect</a:t>
            </a:r>
          </a:p>
          <a:p>
            <a:r>
              <a:rPr lang="el-GR" dirty="0">
                <a:cs typeface="Calibri"/>
              </a:rPr>
              <a:t>Θα εμφανιστεί το μήνυμα «</a:t>
            </a:r>
            <a:r>
              <a:rPr lang="en-US" dirty="0">
                <a:cs typeface="Calibri"/>
              </a:rPr>
              <a:t>connected</a:t>
            </a:r>
            <a:r>
              <a:rPr lang="el-GR" dirty="0">
                <a:cs typeface="Calibri"/>
              </a:rPr>
              <a:t>»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8137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Ότ</a:t>
            </a:r>
            <a:r>
              <a:rPr lang="en-US" sz="2000" dirty="0">
                <a:cs typeface="Calibri"/>
              </a:rPr>
              <a:t>αν ανοίξει το Arduino</a:t>
            </a:r>
            <a:r>
              <a:rPr lang="el-GR" sz="2000" dirty="0">
                <a:cs typeface="Calibri"/>
              </a:rPr>
              <a:t>…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362372-AECC-D524-6DE4-08CB0A8C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320" y="807593"/>
            <a:ext cx="5920415" cy="5239568"/>
          </a:xfrm>
          <a:prstGeom prst="rect">
            <a:avLst/>
          </a:prstGeom>
          <a:effectLst/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87D8EB35-6C8A-2EA7-42CC-001D84C13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64535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2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18A7-AB6C-F28E-88A6-167001C9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4ο 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D9B35C-0DAB-03C6-8F90-46AA04BAA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Γι</a:t>
            </a:r>
            <a:r>
              <a:rPr lang="en-US" sz="2000" dirty="0">
                <a:cs typeface="Calibri"/>
              </a:rPr>
              <a:t>α πάντα</a:t>
            </a:r>
            <a:r>
              <a:rPr lang="el-GR" sz="2000" dirty="0">
                <a:cs typeface="Calibri"/>
              </a:rPr>
              <a:t>…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DD43570-F50F-8044-2282-ADFB702A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14306"/>
            <a:ext cx="6019331" cy="5026141"/>
          </a:xfrm>
          <a:prstGeom prst="rect">
            <a:avLst/>
          </a:prstGeom>
          <a:effectLst/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3C5A5A45-1807-C881-FFD4-AAC45F7351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81788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E08F-B6B2-C88B-CD2F-B1ABEA36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5ο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2CFD8A-F082-BA8F-26B7-7632ECC1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Pin 13, 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έχουμε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συνδέσει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led, θα α</a:t>
            </a:r>
            <a:r>
              <a:rPr lang="en-US" sz="2000" dirty="0" err="1">
                <a:cs typeface="Calibri"/>
              </a:rPr>
              <a:t>νάψει</a:t>
            </a:r>
            <a:r>
              <a:rPr lang="el-GR" sz="2000" dirty="0">
                <a:cs typeface="Calibri"/>
              </a:rPr>
              <a:t> (</a:t>
            </a:r>
            <a:r>
              <a:rPr lang="en-US" sz="2000" dirty="0">
                <a:cs typeface="Calibri"/>
              </a:rPr>
              <a:t>high</a:t>
            </a:r>
            <a:r>
              <a:rPr lang="el-GR" sz="2000" dirty="0">
                <a:cs typeface="Calibri"/>
              </a:rPr>
              <a:t>)…</a:t>
            </a:r>
            <a:endParaRPr lang="en-US" sz="2000" dirty="0" err="1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D1EB1E-1CE0-17F4-8476-37431C78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23764"/>
            <a:ext cx="6019331" cy="3807226"/>
          </a:xfrm>
          <a:prstGeom prst="rect">
            <a:avLst/>
          </a:prstGeom>
          <a:effectLst/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FF3DCC-9561-6FF2-3E59-4DDFE4A45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196" r="32255" b="9602"/>
          <a:stretch/>
        </p:blipFill>
        <p:spPr>
          <a:xfrm>
            <a:off x="3862954" y="4986609"/>
            <a:ext cx="2396266" cy="215190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2A1BA70D-35E6-2BDC-41D5-E00A3CC67B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81788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3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725F-7CB7-62B1-6985-D8BD73E2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6ο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FFD676-1EBF-5594-B92F-C1444A88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Θα π</a:t>
            </a:r>
            <a:r>
              <a:rPr lang="en-US" sz="2000" dirty="0" err="1">
                <a:cs typeface="Calibri"/>
              </a:rPr>
              <a:t>εριμένει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γι</a:t>
            </a:r>
            <a:r>
              <a:rPr lang="en-US" sz="2000" dirty="0">
                <a:cs typeface="Calibri"/>
              </a:rPr>
              <a:t>α 1 δευτερόλεπτο</a:t>
            </a:r>
            <a:r>
              <a:rPr lang="el-GR" sz="2000" dirty="0">
                <a:cs typeface="Calibri"/>
              </a:rPr>
              <a:t>…</a:t>
            </a:r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33AEB9-AF46-AE10-3AEC-E6E8240D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20611"/>
            <a:ext cx="6019331" cy="4213531"/>
          </a:xfrm>
          <a:prstGeom prst="rect">
            <a:avLst/>
          </a:prstGeom>
          <a:effectLst/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9A9260DD-1AA4-A70B-7B05-FBF25168F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81788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2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20DC-FE64-29A9-A939-33E11944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/>
              <a:t>α</a:t>
            </a:r>
            <a:r>
              <a:rPr lang="en-US" dirty="0">
                <a:cs typeface="Calibri Light"/>
              </a:rPr>
              <a:t> 7ο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B9FC1C-37C1-A577-0E8A-92176FA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Θα σβ</a:t>
            </a:r>
            <a:r>
              <a:rPr lang="en-US" sz="2000" dirty="0" err="1">
                <a:cs typeface="Calibri"/>
              </a:rPr>
              <a:t>ήσει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led (low) και θα </a:t>
            </a:r>
            <a:r>
              <a:rPr lang="el-GR" sz="2000" dirty="0">
                <a:cs typeface="Calibri"/>
              </a:rPr>
              <a:t>περιμένει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γι</a:t>
            </a:r>
            <a:r>
              <a:rPr lang="en-US" sz="2000" dirty="0">
                <a:cs typeface="Calibri"/>
              </a:rPr>
              <a:t>α άλλο ένα δευτερόλεπτο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1AEAF-5C85-FE99-D721-69E43272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13087"/>
            <a:ext cx="6019331" cy="4228580"/>
          </a:xfrm>
          <a:prstGeom prst="rect">
            <a:avLst/>
          </a:prstGeom>
          <a:effectLst/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7EDF5EF4-4867-2E08-3939-489899DD1D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81788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55CA-1DAD-E922-417E-0DB836F0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8ο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476EC-DC99-D717-9191-2B3954EC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Πα</a:t>
            </a:r>
            <a:r>
              <a:rPr lang="en-US" sz="2000" dirty="0" err="1">
                <a:cs typeface="Calibri"/>
              </a:rPr>
              <a:t>τάμε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κουμ</a:t>
            </a:r>
            <a:r>
              <a:rPr lang="en-US" sz="2000" dirty="0">
                <a:cs typeface="Calibri"/>
              </a:rPr>
              <a:t>πί Upload για να περάσουμε τον κώδικα στο Arduino.</a:t>
            </a:r>
            <a:endParaRPr lang="el-GR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Το λαμπάκι θα πρέπει να ανάβει και να σβήνει κάθε 1 δευτερόλεπτο.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FFBF258-6B13-CA2E-A2D6-2A8DFEB3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21" y="807593"/>
            <a:ext cx="4689413" cy="5239568"/>
          </a:xfrm>
          <a:prstGeom prst="rect">
            <a:avLst/>
          </a:prstGeom>
          <a:effectLst/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D7398707-D2FC-E1AC-CE40-2C9890B66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81788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5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A69901A-4686-0442-28EC-E443C19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z="5400" dirty="0"/>
              <a:t>Επέκταση</a:t>
            </a:r>
            <a:br>
              <a:rPr lang="el-GR" sz="5400" dirty="0"/>
            </a:br>
            <a:br>
              <a:rPr lang="el-GR" sz="5400" dirty="0"/>
            </a:br>
            <a:r>
              <a:rPr lang="el-GR" sz="3600" dirty="0"/>
              <a:t>Χειρισμός </a:t>
            </a:r>
            <a:r>
              <a:rPr lang="en-US" sz="3600" dirty="0"/>
              <a:t>led </a:t>
            </a:r>
            <a:r>
              <a:rPr lang="el-GR" sz="3600" dirty="0"/>
              <a:t>από τον υπολογιστή</a:t>
            </a:r>
            <a:endParaRPr lang="en-US" sz="5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046DEDC8-93AD-2E14-A8F9-50C60CB73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4" r="1725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562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7BD028-0C60-4729-9A5F-A36D13DF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F7B892-9FD8-351F-5F00-6E37A156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Θα προγραμματίσουμε το </a:t>
            </a:r>
            <a:r>
              <a:rPr lang="en-US" dirty="0"/>
              <a:t>Arduino </a:t>
            </a:r>
            <a:r>
              <a:rPr lang="el-GR" dirty="0"/>
              <a:t>να επικοινωνεί με τον υπολογιστή</a:t>
            </a:r>
          </a:p>
          <a:p>
            <a:r>
              <a:rPr lang="el-GR" dirty="0"/>
              <a:t>Ο υπολογιστής θα στέλνει μηνύματα στο </a:t>
            </a:r>
            <a:r>
              <a:rPr lang="en-US" dirty="0"/>
              <a:t>Arduino </a:t>
            </a:r>
            <a:r>
              <a:rPr lang="el-GR" dirty="0"/>
              <a:t>και εκείνο θα ανοίγει και θα κλείνει το </a:t>
            </a:r>
            <a:r>
              <a:rPr lang="en-US" dirty="0"/>
              <a:t>Led </a:t>
            </a:r>
            <a:r>
              <a:rPr lang="el-GR" dirty="0"/>
              <a:t>ανάλογα το μήνυμα</a:t>
            </a:r>
          </a:p>
        </p:txBody>
      </p:sp>
    </p:spTree>
    <p:extLst>
      <p:ext uri="{BB962C8B-B14F-4D97-AF65-F5344CB8AC3E}">
        <p14:creationId xmlns:p14="http://schemas.microsoft.com/office/powerpoint/2010/main" val="185619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Πατάμε το κουμπί </a:t>
            </a:r>
            <a:r>
              <a:rPr lang="en-US" dirty="0">
                <a:cs typeface="Calibri"/>
              </a:rPr>
              <a:t>extension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51577B5-90C8-984E-6788-EB3C2C22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50" y="729938"/>
            <a:ext cx="5442154" cy="5398123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D73E2318-3D82-90CE-C168-9E2EBAC639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81788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2B7AB-FBE8-EDCE-1B45-A596C660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Τι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θα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φτιάξουμε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2E0D-FC24-0C65-81A5-F3983AC8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Έν</a:t>
            </a:r>
            <a:r>
              <a:rPr lang="en-US" sz="2000" dirty="0">
                <a:cs typeface="Calibri"/>
              </a:rPr>
              <a:t>α led το οποίο θα ανάβει για 1 δευτερόλεπτο και θα σβήνει για ένα δευτερόλεπτο</a:t>
            </a:r>
          </a:p>
          <a:p>
            <a:r>
              <a:rPr lang="el-GR" sz="2000" dirty="0">
                <a:cs typeface="Calibri"/>
              </a:rPr>
              <a:t>Στη συνέχεια θα ανάβουμε και θα κλείνουμε το </a:t>
            </a:r>
            <a:r>
              <a:rPr lang="en-US" sz="2000" dirty="0">
                <a:cs typeface="Calibri"/>
              </a:rPr>
              <a:t>led </a:t>
            </a:r>
            <a:r>
              <a:rPr lang="el-GR" sz="2000" dirty="0">
                <a:cs typeface="Calibri"/>
              </a:rPr>
              <a:t>από τον υπολογιστή</a:t>
            </a:r>
            <a:endParaRPr lang="en-US" sz="2000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369CE22F-D767-A8DE-E425-17CDFCE880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12212" y="2261394"/>
            <a:ext cx="2476500" cy="2667000"/>
          </a:xfrm>
        </p:spPr>
      </p:pic>
    </p:spTree>
    <p:extLst>
      <p:ext uri="{BB962C8B-B14F-4D97-AF65-F5344CB8AC3E}">
        <p14:creationId xmlns:p14="http://schemas.microsoft.com/office/powerpoint/2010/main" val="82620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2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Και στην επιλογή </a:t>
            </a:r>
            <a:r>
              <a:rPr lang="en-US" dirty="0">
                <a:cs typeface="Calibri"/>
              </a:rPr>
              <a:t>“Upload Mode Broadcast” </a:t>
            </a:r>
            <a:r>
              <a:rPr lang="el-GR" dirty="0">
                <a:cs typeface="Calibri"/>
              </a:rPr>
              <a:t>πατάμε </a:t>
            </a:r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00FA489-9F41-8CEE-5926-625ECA2E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7784"/>
            <a:ext cx="4382112" cy="5296639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FC5B58E-539B-4D0F-3052-E31DBD429F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64535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8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3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Πηγαίνουμε στην κατηγορία </a:t>
            </a:r>
            <a:r>
              <a:rPr lang="en-US" dirty="0">
                <a:cs typeface="Calibri"/>
              </a:rPr>
              <a:t>Sprites </a:t>
            </a:r>
            <a:r>
              <a:rPr lang="el-GR" dirty="0">
                <a:cs typeface="Calibri"/>
              </a:rPr>
              <a:t>και κάνουμε το ίδιο.</a:t>
            </a:r>
          </a:p>
          <a:p>
            <a:r>
              <a:rPr lang="el-GR" dirty="0">
                <a:cs typeface="Calibri"/>
              </a:rPr>
              <a:t>Πατάμε στο </a:t>
            </a:r>
            <a:r>
              <a:rPr lang="en-US" dirty="0">
                <a:cs typeface="Calibri"/>
              </a:rPr>
              <a:t>extension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6169055-01DF-C887-E9DD-C89E6B50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601" y="802873"/>
            <a:ext cx="5515745" cy="524900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4F3332EC-ED2B-D54C-307B-EEF5BB1D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08" y="184099"/>
            <a:ext cx="123842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7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4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Και στην επιλογή </a:t>
            </a:r>
            <a:r>
              <a:rPr lang="en-US" dirty="0">
                <a:cs typeface="Calibri"/>
              </a:rPr>
              <a:t>“Upload Mode Broadcast” </a:t>
            </a:r>
            <a:r>
              <a:rPr lang="el-GR" dirty="0">
                <a:cs typeface="Calibri"/>
              </a:rPr>
              <a:t>πατάμε </a:t>
            </a:r>
            <a:r>
              <a:rPr lang="en-US" dirty="0">
                <a:cs typeface="Calibri"/>
              </a:rPr>
              <a:t>Add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5381672-94C3-815A-65DF-36CD5883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29" y="1194434"/>
            <a:ext cx="4096322" cy="4267796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23EB5F58-9851-9259-1A3C-E76B32D0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08" y="201352"/>
            <a:ext cx="123842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6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5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Ελέγχουμε αν και το </a:t>
            </a:r>
            <a:r>
              <a:rPr lang="en-US" dirty="0">
                <a:cs typeface="Calibri"/>
              </a:rPr>
              <a:t>Arduino </a:t>
            </a:r>
            <a:r>
              <a:rPr lang="el-GR" dirty="0">
                <a:cs typeface="Calibri"/>
              </a:rPr>
              <a:t>και τα </a:t>
            </a:r>
            <a:r>
              <a:rPr lang="en-US" dirty="0">
                <a:cs typeface="Calibri"/>
              </a:rPr>
              <a:t>Sprite </a:t>
            </a:r>
            <a:r>
              <a:rPr lang="el-GR" dirty="0">
                <a:cs typeface="Calibri"/>
              </a:rPr>
              <a:t>έχουν το «</a:t>
            </a:r>
            <a:r>
              <a:rPr lang="en-US" dirty="0">
                <a:cs typeface="Calibri"/>
              </a:rPr>
              <a:t>Upload Mode</a:t>
            </a:r>
            <a:r>
              <a:rPr lang="el-GR" dirty="0">
                <a:cs typeface="Calibri"/>
              </a:rPr>
              <a:t>»</a:t>
            </a:r>
          </a:p>
          <a:p>
            <a:r>
              <a:rPr lang="el-GR" dirty="0">
                <a:cs typeface="Calibri"/>
              </a:rPr>
              <a:t>Με αυτό τον τρόπο το </a:t>
            </a:r>
            <a:r>
              <a:rPr lang="en-US" dirty="0">
                <a:cs typeface="Calibri"/>
              </a:rPr>
              <a:t>Arduino </a:t>
            </a:r>
            <a:r>
              <a:rPr lang="el-GR" dirty="0">
                <a:cs typeface="Calibri"/>
              </a:rPr>
              <a:t>Θα μπορεί να στέλνει μηνύματα στα </a:t>
            </a:r>
            <a:r>
              <a:rPr lang="en-US" dirty="0">
                <a:cs typeface="Calibri"/>
              </a:rPr>
              <a:t>Sprite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4FAD921-05A8-0D7C-3D60-7305D2F1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67"/>
          <a:stretch/>
        </p:blipFill>
        <p:spPr>
          <a:xfrm>
            <a:off x="6514236" y="681037"/>
            <a:ext cx="4413374" cy="263136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A12F073D-26F0-A249-46DC-806CB3ECD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191"/>
          <a:stretch/>
        </p:blipFill>
        <p:spPr>
          <a:xfrm>
            <a:off x="6514236" y="3545597"/>
            <a:ext cx="4413374" cy="250067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1DD07BF-DDE9-E300-FB77-4FDAA26FCF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83" y="2775059"/>
            <a:ext cx="699290" cy="467286"/>
          </a:xfrm>
          <a:prstGeom prst="rect">
            <a:avLst/>
          </a:prstGeom>
        </p:spPr>
      </p:pic>
      <p:sp>
        <p:nvSpPr>
          <p:cNvPr id="3" name="Βέλος: Καμπύλο προς τα αριστερά 2">
            <a:extLst>
              <a:ext uri="{FF2B5EF4-FFF2-40B4-BE49-F238E27FC236}">
                <a16:creationId xmlns:a16="http://schemas.microsoft.com/office/drawing/2014/main" id="{4BAA6D70-976E-D036-1F99-6C0E6EFB23CE}"/>
              </a:ext>
            </a:extLst>
          </p:cNvPr>
          <p:cNvSpPr/>
          <p:nvPr/>
        </p:nvSpPr>
        <p:spPr>
          <a:xfrm rot="10800000">
            <a:off x="5285064" y="1191237"/>
            <a:ext cx="1057013" cy="34143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15EF357-8423-DF2D-DE32-B06AA0274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108" y="201352"/>
            <a:ext cx="123842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6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Σβήνουμε το πάντα</a:t>
            </a:r>
          </a:p>
          <a:p>
            <a:r>
              <a:rPr lang="el-GR" dirty="0">
                <a:cs typeface="Calibri"/>
              </a:rPr>
              <a:t>Πατάμε στο </a:t>
            </a:r>
            <a:r>
              <a:rPr lang="en-US" dirty="0">
                <a:cs typeface="Calibri"/>
              </a:rPr>
              <a:t>add </a:t>
            </a:r>
            <a:r>
              <a:rPr lang="el-GR" dirty="0">
                <a:cs typeface="Calibri"/>
              </a:rPr>
              <a:t>για να προσθέσουμε ένα νέο </a:t>
            </a:r>
            <a:r>
              <a:rPr lang="en-US" dirty="0">
                <a:cs typeface="Calibri"/>
              </a:rPr>
              <a:t>sprite</a:t>
            </a:r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7F3F5AF5-8065-2E18-62B7-9EBAA757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601" y="804496"/>
            <a:ext cx="5515745" cy="524900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B3305F27-9C4F-28EB-E537-9482F273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08" y="201352"/>
            <a:ext cx="123842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9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7ο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Στην αναζήτηση γράφουμε την λέξη </a:t>
            </a:r>
            <a:r>
              <a:rPr lang="en-US" dirty="0">
                <a:cs typeface="Calibri"/>
              </a:rPr>
              <a:t>Button </a:t>
            </a:r>
            <a:r>
              <a:rPr lang="el-GR" dirty="0">
                <a:cs typeface="Calibri"/>
              </a:rPr>
              <a:t>και επιλέγουμε το </a:t>
            </a:r>
            <a:r>
              <a:rPr lang="en-US" dirty="0">
                <a:cs typeface="Calibri"/>
              </a:rPr>
              <a:t>button 1</a:t>
            </a:r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39CB447-A661-CDB0-0497-564B5EAA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17" y="1274323"/>
            <a:ext cx="6375621" cy="44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8ο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Ξανακάνουμε το ίδιο και επιλέγουμε το </a:t>
            </a:r>
            <a:r>
              <a:rPr lang="en-US" dirty="0">
                <a:cs typeface="Calibri"/>
              </a:rPr>
              <a:t>delete button</a:t>
            </a:r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39CB447-A661-CDB0-0497-564B5EAA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17" y="1274323"/>
            <a:ext cx="6375621" cy="44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8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9ο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Έχουμε 2 κουμπιά, το ένα θα ανοίγει το </a:t>
            </a:r>
            <a:r>
              <a:rPr lang="en-US" dirty="0">
                <a:cs typeface="Calibri"/>
              </a:rPr>
              <a:t>led </a:t>
            </a:r>
            <a:r>
              <a:rPr lang="el-GR" dirty="0">
                <a:cs typeface="Calibri"/>
              </a:rPr>
              <a:t>και το άλλο θα το κλείνει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7E9D774-91D0-91F9-99A0-E11954B3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24" y="629266"/>
            <a:ext cx="574437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08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10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Όταν πατήσουμε το κουμπί 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89C0B7B-AFCF-CCDC-2417-CB0302B7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39" y="783820"/>
            <a:ext cx="6106377" cy="528711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F6FE63F-24F4-C0C8-839F-BBCB8A57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70" y="108969"/>
            <a:ext cx="143847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84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11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Θα στείλει ένα μήνυμα με όνομα </a:t>
            </a:r>
            <a:r>
              <a:rPr lang="en-US" dirty="0">
                <a:cs typeface="Calibri"/>
              </a:rPr>
              <a:t>“on”</a:t>
            </a:r>
            <a:r>
              <a:rPr lang="el-GR" dirty="0">
                <a:cs typeface="Calibri"/>
              </a:rPr>
              <a:t> στο </a:t>
            </a:r>
            <a:r>
              <a:rPr lang="en-US" dirty="0">
                <a:cs typeface="Calibri"/>
              </a:rPr>
              <a:t>Arduino 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064494E-E162-1137-E00D-2B99B503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41" y="969762"/>
            <a:ext cx="5543834" cy="491523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BEAC04F1-BB79-69EA-C448-C0DA2271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70" y="108969"/>
            <a:ext cx="1438476" cy="1390844"/>
          </a:xfrm>
          <a:prstGeom prst="rect">
            <a:avLst/>
          </a:prstGeom>
        </p:spPr>
      </p:pic>
      <p:sp>
        <p:nvSpPr>
          <p:cNvPr id="3" name="Οβάλ 2">
            <a:extLst>
              <a:ext uri="{FF2B5EF4-FFF2-40B4-BE49-F238E27FC236}">
                <a16:creationId xmlns:a16="http://schemas.microsoft.com/office/drawing/2014/main" id="{DE6B7186-AB5B-FDC1-FC92-9F9935478C2C}"/>
              </a:ext>
            </a:extLst>
          </p:cNvPr>
          <p:cNvSpPr/>
          <p:nvPr/>
        </p:nvSpPr>
        <p:spPr>
          <a:xfrm>
            <a:off x="4630462" y="4806892"/>
            <a:ext cx="2542125" cy="25421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Φυσαλίδα ομιλίας: Ορθογώνιο με στρογγυλεμένες γωνίες 5">
            <a:extLst>
              <a:ext uri="{FF2B5EF4-FFF2-40B4-BE49-F238E27FC236}">
                <a16:creationId xmlns:a16="http://schemas.microsoft.com/office/drawing/2014/main" id="{3534EC4F-1245-C4A8-CAE4-107037B700E5}"/>
              </a:ext>
            </a:extLst>
          </p:cNvPr>
          <p:cNvSpPr/>
          <p:nvPr/>
        </p:nvSpPr>
        <p:spPr>
          <a:xfrm>
            <a:off x="5087761" y="5159230"/>
            <a:ext cx="1124125" cy="59792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Όταν πατηθεί το κουμπί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64879E7-B78B-D60C-627F-24D75504C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761" y="5888321"/>
            <a:ext cx="793135" cy="841943"/>
          </a:xfrm>
          <a:prstGeom prst="rect">
            <a:avLst/>
          </a:prstGeom>
        </p:spPr>
      </p:pic>
      <p:sp>
        <p:nvSpPr>
          <p:cNvPr id="9" name="Οβάλ 8">
            <a:extLst>
              <a:ext uri="{FF2B5EF4-FFF2-40B4-BE49-F238E27FC236}">
                <a16:creationId xmlns:a16="http://schemas.microsoft.com/office/drawing/2014/main" id="{26FADB70-3FAB-4302-5500-2D0BF13D0A2B}"/>
              </a:ext>
            </a:extLst>
          </p:cNvPr>
          <p:cNvSpPr/>
          <p:nvPr/>
        </p:nvSpPr>
        <p:spPr>
          <a:xfrm>
            <a:off x="8041628" y="4802742"/>
            <a:ext cx="2542125" cy="25421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Φυσαλίδα ομιλίας: Ορθογώνιο με στρογγυλεμένες γωνίες 9">
            <a:extLst>
              <a:ext uri="{FF2B5EF4-FFF2-40B4-BE49-F238E27FC236}">
                <a16:creationId xmlns:a16="http://schemas.microsoft.com/office/drawing/2014/main" id="{CF8D3ED5-3C75-8D5D-13BC-D439A0BA9ED4}"/>
              </a:ext>
            </a:extLst>
          </p:cNvPr>
          <p:cNvSpPr/>
          <p:nvPr/>
        </p:nvSpPr>
        <p:spPr>
          <a:xfrm>
            <a:off x="8498927" y="5155080"/>
            <a:ext cx="1124125" cy="59792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Στέλνω το μήνυμα </a:t>
            </a:r>
            <a:r>
              <a:rPr lang="en-US" sz="1200" dirty="0"/>
              <a:t>“on”</a:t>
            </a:r>
            <a:endParaRPr lang="el-GR" sz="1200" dirty="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76F0EED1-B8CA-7E0E-1F02-B027849D6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927" y="5884171"/>
            <a:ext cx="793135" cy="84194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A91D620F-9F87-B2F6-967C-B45BF4904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09" y="6013029"/>
            <a:ext cx="837412" cy="559583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99F57AF4-A676-EFEE-515F-ABA639AF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63" y="5914173"/>
            <a:ext cx="863463" cy="834871"/>
          </a:xfrm>
          <a:prstGeom prst="rect">
            <a:avLst/>
          </a:prstGeom>
        </p:spPr>
      </p:pic>
      <p:cxnSp>
        <p:nvCxnSpPr>
          <p:cNvPr id="18" name="Γραμμή σύνδεσης: Γωνιώδης 17">
            <a:extLst>
              <a:ext uri="{FF2B5EF4-FFF2-40B4-BE49-F238E27FC236}">
                <a16:creationId xmlns:a16="http://schemas.microsoft.com/office/drawing/2014/main" id="{5D7CD40C-4330-BFAB-F6B9-C702A74B7EC6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5683059" y="2106851"/>
            <a:ext cx="3019145" cy="3085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752882D1-F407-523E-DF31-33CE48692EB6}"/>
              </a:ext>
            </a:extLst>
          </p:cNvPr>
          <p:cNvCxnSpPr>
            <a:stCxn id="10" idx="0"/>
          </p:cNvCxnSpPr>
          <p:nvPr/>
        </p:nvCxnSpPr>
        <p:spPr>
          <a:xfrm flipV="1">
            <a:off x="9060990" y="2587925"/>
            <a:ext cx="784079" cy="256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5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F3C59-86FD-E519-3D8C-33B96A6E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Συνδεσμολογία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0F70-A217-86DB-AF92-C95CD588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86212-2FD0-AD82-11C4-C46B52607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39" r="33402" b="-2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1002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12ο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Αντίστοιχα, όταν πατηθεί το άλλο κουμπί θα στείλει ένα μήνυμα «</a:t>
            </a:r>
            <a:r>
              <a:rPr lang="en-US" dirty="0">
                <a:cs typeface="Calibri"/>
              </a:rPr>
              <a:t>off</a:t>
            </a:r>
            <a:r>
              <a:rPr lang="el-GR" dirty="0">
                <a:cs typeface="Calibri"/>
              </a:rPr>
              <a:t>»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5C3181A-B8B0-94FF-2E03-091338C9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80" y="804391"/>
            <a:ext cx="5617796" cy="5245971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5D730803-EE4F-D753-BC37-B9908CB6C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528" y="106740"/>
            <a:ext cx="1457528" cy="1333686"/>
          </a:xfrm>
          <a:prstGeom prst="rect">
            <a:avLst/>
          </a:prstGeom>
        </p:spPr>
      </p:pic>
      <p:sp>
        <p:nvSpPr>
          <p:cNvPr id="7" name="Οβάλ 6">
            <a:extLst>
              <a:ext uri="{FF2B5EF4-FFF2-40B4-BE49-F238E27FC236}">
                <a16:creationId xmlns:a16="http://schemas.microsoft.com/office/drawing/2014/main" id="{C9B56FA6-F23A-CA2B-D251-BEE965B0404C}"/>
              </a:ext>
            </a:extLst>
          </p:cNvPr>
          <p:cNvSpPr/>
          <p:nvPr/>
        </p:nvSpPr>
        <p:spPr>
          <a:xfrm>
            <a:off x="4630462" y="4806892"/>
            <a:ext cx="2542125" cy="25421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Φυσαλίδα ομιλίας: Ορθογώνιο με στρογγυλεμένες γωνίες 8">
            <a:extLst>
              <a:ext uri="{FF2B5EF4-FFF2-40B4-BE49-F238E27FC236}">
                <a16:creationId xmlns:a16="http://schemas.microsoft.com/office/drawing/2014/main" id="{1C341BBC-6CA4-521F-425A-37BDFDE0C64F}"/>
              </a:ext>
            </a:extLst>
          </p:cNvPr>
          <p:cNvSpPr/>
          <p:nvPr/>
        </p:nvSpPr>
        <p:spPr>
          <a:xfrm>
            <a:off x="5087761" y="5159230"/>
            <a:ext cx="1124125" cy="59792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Όταν πατηθεί το κουμπί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F93FD2F0-2B9F-B2E9-52A0-DAFCEAB0D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761" y="5888321"/>
            <a:ext cx="793135" cy="841943"/>
          </a:xfrm>
          <a:prstGeom prst="rect">
            <a:avLst/>
          </a:prstGeom>
        </p:spPr>
      </p:pic>
      <p:sp>
        <p:nvSpPr>
          <p:cNvPr id="15" name="Οβάλ 14">
            <a:extLst>
              <a:ext uri="{FF2B5EF4-FFF2-40B4-BE49-F238E27FC236}">
                <a16:creationId xmlns:a16="http://schemas.microsoft.com/office/drawing/2014/main" id="{973068E0-946D-6A6E-34C7-BC154845C1DC}"/>
              </a:ext>
            </a:extLst>
          </p:cNvPr>
          <p:cNvSpPr/>
          <p:nvPr/>
        </p:nvSpPr>
        <p:spPr>
          <a:xfrm>
            <a:off x="8169124" y="4746116"/>
            <a:ext cx="2542125" cy="25421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Φυσαλίδα ομιλίας: Ορθογώνιο με στρογγυλεμένες γωνίες 15">
            <a:extLst>
              <a:ext uri="{FF2B5EF4-FFF2-40B4-BE49-F238E27FC236}">
                <a16:creationId xmlns:a16="http://schemas.microsoft.com/office/drawing/2014/main" id="{E3712708-7635-5A25-E7F1-4C4583A9C62C}"/>
              </a:ext>
            </a:extLst>
          </p:cNvPr>
          <p:cNvSpPr/>
          <p:nvPr/>
        </p:nvSpPr>
        <p:spPr>
          <a:xfrm>
            <a:off x="8626423" y="5098454"/>
            <a:ext cx="1124125" cy="59792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Στέλνω το μήνυμα </a:t>
            </a:r>
            <a:r>
              <a:rPr lang="en-US" sz="1200" dirty="0"/>
              <a:t>“off”</a:t>
            </a:r>
            <a:endParaRPr lang="el-GR" sz="1200" dirty="0"/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406997D8-C4EB-93C4-CFBD-4E66FCA29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23" y="5827545"/>
            <a:ext cx="793135" cy="841943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8223719D-834F-8BE1-A09F-0EB1D82C8D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805" y="5956403"/>
            <a:ext cx="837412" cy="559583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29702FAC-03AD-DCD2-EAC3-208D74DF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93" y="5934223"/>
            <a:ext cx="712278" cy="651758"/>
          </a:xfrm>
          <a:prstGeom prst="rect">
            <a:avLst/>
          </a:prstGeom>
        </p:spPr>
      </p:pic>
      <p:cxnSp>
        <p:nvCxnSpPr>
          <p:cNvPr id="21" name="Γραμμή σύνδεσης: Γωνιώδης 20">
            <a:extLst>
              <a:ext uri="{FF2B5EF4-FFF2-40B4-BE49-F238E27FC236}">
                <a16:creationId xmlns:a16="http://schemas.microsoft.com/office/drawing/2014/main" id="{64FC048C-D2DD-C88F-5335-9A4F80BFEB0F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5742710" y="2486412"/>
            <a:ext cx="2579932" cy="2765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9198B2B9-B3E3-ECC6-6508-50826FECF9A1}"/>
              </a:ext>
            </a:extLst>
          </p:cNvPr>
          <p:cNvCxnSpPr>
            <a:stCxn id="16" idx="0"/>
          </p:cNvCxnSpPr>
          <p:nvPr/>
        </p:nvCxnSpPr>
        <p:spPr>
          <a:xfrm flipV="1">
            <a:off x="9188486" y="3105509"/>
            <a:ext cx="382018" cy="199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90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13ο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Σβήνουμε τις προηγούμενες εντολές του </a:t>
            </a:r>
            <a:r>
              <a:rPr lang="en-US" dirty="0">
                <a:cs typeface="Calibri"/>
              </a:rPr>
              <a:t>Arduino</a:t>
            </a:r>
          </a:p>
          <a:p>
            <a:r>
              <a:rPr lang="el-GR" dirty="0">
                <a:cs typeface="Calibri"/>
              </a:rPr>
              <a:t>Όταν το </a:t>
            </a:r>
            <a:r>
              <a:rPr lang="en-US" dirty="0">
                <a:cs typeface="Calibri"/>
              </a:rPr>
              <a:t>Arduino </a:t>
            </a:r>
            <a:r>
              <a:rPr lang="el-GR" dirty="0">
                <a:cs typeface="Calibri"/>
              </a:rPr>
              <a:t>δεχτεί ένα μήνυμα «</a:t>
            </a:r>
            <a:r>
              <a:rPr lang="en-US" dirty="0">
                <a:cs typeface="Calibri"/>
              </a:rPr>
              <a:t>on</a:t>
            </a:r>
            <a:r>
              <a:rPr lang="el-GR" dirty="0">
                <a:cs typeface="Calibri"/>
              </a:rPr>
              <a:t>»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4BA556F-FB6D-5C45-C539-B71DB9A5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27" y="758757"/>
            <a:ext cx="6073926" cy="4747097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ACC849DA-39BF-07A8-69DB-F1108C415C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64535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14ο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Θα ανάψει το </a:t>
            </a:r>
            <a:r>
              <a:rPr lang="en-US" dirty="0">
                <a:cs typeface="Calibri"/>
              </a:rPr>
              <a:t>Led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1B14D37-BAF2-E37B-BAB3-6DF32CDA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86" y="816400"/>
            <a:ext cx="6636568" cy="5221953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10D41B4E-06E5-4FDA-5101-6F4365F9D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64535"/>
            <a:ext cx="1294080" cy="982598"/>
          </a:xfrm>
          <a:prstGeom prst="rect">
            <a:avLst/>
          </a:prstGeom>
        </p:spPr>
      </p:pic>
      <p:sp>
        <p:nvSpPr>
          <p:cNvPr id="5" name="Οβάλ 4">
            <a:extLst>
              <a:ext uri="{FF2B5EF4-FFF2-40B4-BE49-F238E27FC236}">
                <a16:creationId xmlns:a16="http://schemas.microsoft.com/office/drawing/2014/main" id="{024F94C6-52A5-5B34-3AC9-4CADB707DF5C}"/>
              </a:ext>
            </a:extLst>
          </p:cNvPr>
          <p:cNvSpPr/>
          <p:nvPr/>
        </p:nvSpPr>
        <p:spPr>
          <a:xfrm>
            <a:off x="4630462" y="4806892"/>
            <a:ext cx="2542125" cy="25421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D32C8F1-79CE-FFDA-8A10-95C5D732D5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65255"/>
            <a:ext cx="717127" cy="71712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75E7648-3308-1952-CBC2-B0200194D1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140" y1="26493" x2="8256" y2="26493"/>
                        <a14:foregroundMark x1="44651" y1="26493" x2="68605" y2="35222"/>
                        <a14:foregroundMark x1="27326" y1="42879" x2="9070" y2="26493"/>
                        <a14:foregroundMark x1="37209" y1="23277" x2="9070" y2="38591"/>
                        <a14:foregroundMark x1="31395" y1="14548" x2="14884" y2="10260"/>
                        <a14:foregroundMark x1="63605" y1="82083" x2="33023" y2="79939"/>
                        <a14:foregroundMark x1="61163" y1="72282" x2="24767" y2="78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47" y="5877494"/>
            <a:ext cx="1014771" cy="770518"/>
          </a:xfrm>
          <a:prstGeom prst="rect">
            <a:avLst/>
          </a:prstGeom>
        </p:spPr>
      </p:pic>
      <p:sp>
        <p:nvSpPr>
          <p:cNvPr id="8" name="Φυσαλίδα ομιλίας: Ορθογώνιο με στρογγυλεμένες γωνίες 7">
            <a:extLst>
              <a:ext uri="{FF2B5EF4-FFF2-40B4-BE49-F238E27FC236}">
                <a16:creationId xmlns:a16="http://schemas.microsoft.com/office/drawing/2014/main" id="{02D81FF4-3189-1BD0-C385-4D0188A7E399}"/>
              </a:ext>
            </a:extLst>
          </p:cNvPr>
          <p:cNvSpPr/>
          <p:nvPr/>
        </p:nvSpPr>
        <p:spPr>
          <a:xfrm>
            <a:off x="5087761" y="5197566"/>
            <a:ext cx="1124125" cy="5595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Όταν λάβω το μήνυμα «</a:t>
            </a:r>
            <a:r>
              <a:rPr lang="en-US" sz="1200" dirty="0"/>
              <a:t>on</a:t>
            </a:r>
            <a:r>
              <a:rPr lang="el-GR" sz="1200" dirty="0"/>
              <a:t>»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C35F7539-EEE3-1244-A3B8-F185C78ED595}"/>
              </a:ext>
            </a:extLst>
          </p:cNvPr>
          <p:cNvSpPr/>
          <p:nvPr/>
        </p:nvSpPr>
        <p:spPr>
          <a:xfrm>
            <a:off x="8411231" y="4725698"/>
            <a:ext cx="2542125" cy="25421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8BC7E5F5-8CEC-1426-1CB7-956A89EF6A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140" y1="26493" x2="8256" y2="26493"/>
                        <a14:foregroundMark x1="44651" y1="26493" x2="68605" y2="35222"/>
                        <a14:foregroundMark x1="27326" y1="42879" x2="9070" y2="26493"/>
                        <a14:foregroundMark x1="37209" y1="23277" x2="9070" y2="38591"/>
                        <a14:foregroundMark x1="31395" y1="14548" x2="14884" y2="10260"/>
                        <a14:foregroundMark x1="63605" y1="82083" x2="33023" y2="79939"/>
                        <a14:foregroundMark x1="61163" y1="72282" x2="24767" y2="78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16" y="5796300"/>
            <a:ext cx="1014771" cy="770518"/>
          </a:xfrm>
          <a:prstGeom prst="rect">
            <a:avLst/>
          </a:prstGeom>
        </p:spPr>
      </p:pic>
      <p:sp>
        <p:nvSpPr>
          <p:cNvPr id="15" name="Φυσαλίδα ομιλίας: Ορθογώνιο με στρογγυλεμένες γωνίες 14">
            <a:extLst>
              <a:ext uri="{FF2B5EF4-FFF2-40B4-BE49-F238E27FC236}">
                <a16:creationId xmlns:a16="http://schemas.microsoft.com/office/drawing/2014/main" id="{2E404B5E-4D17-F3DB-1447-78DB0F7595B5}"/>
              </a:ext>
            </a:extLst>
          </p:cNvPr>
          <p:cNvSpPr/>
          <p:nvPr/>
        </p:nvSpPr>
        <p:spPr>
          <a:xfrm>
            <a:off x="8868530" y="5116372"/>
            <a:ext cx="1124125" cy="5595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Θα ανάψω το </a:t>
            </a:r>
            <a:r>
              <a:rPr lang="en-US" sz="1200" dirty="0"/>
              <a:t>led</a:t>
            </a:r>
            <a:endParaRPr lang="el-GR" sz="1200" dirty="0"/>
          </a:p>
        </p:txBody>
      </p:sp>
      <p:pic>
        <p:nvPicPr>
          <p:cNvPr id="17" name="Εικόνα 16" descr="Εικόνα που περιέχει κάδος, περίγραμμα, φως&#10;&#10;Περιγραφή που δημιουργήθηκε αυτόματα">
            <a:extLst>
              <a:ext uri="{FF2B5EF4-FFF2-40B4-BE49-F238E27FC236}">
                <a16:creationId xmlns:a16="http://schemas.microsoft.com/office/drawing/2014/main" id="{86221666-25D8-9758-759A-D764B94B3A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43" y="5746543"/>
            <a:ext cx="778852" cy="1100851"/>
          </a:xfrm>
          <a:prstGeom prst="rect">
            <a:avLst/>
          </a:prstGeom>
        </p:spPr>
      </p:pic>
      <p:cxnSp>
        <p:nvCxnSpPr>
          <p:cNvPr id="18" name="Γραμμή σύνδεσης: Γωνιώδης 17">
            <a:extLst>
              <a:ext uri="{FF2B5EF4-FFF2-40B4-BE49-F238E27FC236}">
                <a16:creationId xmlns:a16="http://schemas.microsoft.com/office/drawing/2014/main" id="{CC0B16A4-5CFC-03F9-8B7B-254D462920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94041" y="843307"/>
            <a:ext cx="3310043" cy="539847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3223C826-D781-659C-F6D4-9774A3F9AD28}"/>
              </a:ext>
            </a:extLst>
          </p:cNvPr>
          <p:cNvCxnSpPr>
            <a:cxnSpLocks/>
          </p:cNvCxnSpPr>
          <p:nvPr/>
        </p:nvCxnSpPr>
        <p:spPr>
          <a:xfrm>
            <a:off x="11039912" y="1884479"/>
            <a:ext cx="0" cy="440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E3307E58-7C50-171C-B77B-6DCC0BBF1B14}"/>
              </a:ext>
            </a:extLst>
          </p:cNvPr>
          <p:cNvCxnSpPr>
            <a:cxnSpLocks/>
          </p:cNvCxnSpPr>
          <p:nvPr/>
        </p:nvCxnSpPr>
        <p:spPr>
          <a:xfrm flipV="1">
            <a:off x="9191460" y="2821021"/>
            <a:ext cx="950236" cy="2304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01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E53-B687-E46E-178D-E87E61A8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15ο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202C06-F318-A873-5A6A-13C1D43D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6" y="2698237"/>
            <a:ext cx="3424084" cy="347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Όταν δεχτεί το μήνυμα «</a:t>
            </a:r>
            <a:r>
              <a:rPr lang="en-US" dirty="0">
                <a:cs typeface="Calibri"/>
              </a:rPr>
              <a:t>off</a:t>
            </a:r>
            <a:r>
              <a:rPr lang="el-GR" dirty="0">
                <a:cs typeface="Calibri"/>
              </a:rPr>
              <a:t>»</a:t>
            </a:r>
            <a:r>
              <a:rPr lang="en-US" dirty="0">
                <a:cs typeface="Calibri"/>
              </a:rPr>
              <a:t> </a:t>
            </a:r>
            <a:r>
              <a:rPr lang="el-GR" dirty="0">
                <a:cs typeface="Calibri"/>
              </a:rPr>
              <a:t>θα κλείνει το </a:t>
            </a:r>
            <a:r>
              <a:rPr lang="en-US" dirty="0">
                <a:cs typeface="Calibri"/>
              </a:rPr>
              <a:t>led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7AFD10C-DE07-02E8-26A1-75F03BCF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40" y="1352145"/>
            <a:ext cx="5713825" cy="4434818"/>
          </a:xfrm>
          <a:prstGeom prst="rect">
            <a:avLst/>
          </a:prstGeom>
        </p:spPr>
      </p:pic>
      <p:sp>
        <p:nvSpPr>
          <p:cNvPr id="18" name="Οβάλ 17">
            <a:extLst>
              <a:ext uri="{FF2B5EF4-FFF2-40B4-BE49-F238E27FC236}">
                <a16:creationId xmlns:a16="http://schemas.microsoft.com/office/drawing/2014/main" id="{36B316EA-AE3B-0D5C-FB00-B0197FDA4627}"/>
              </a:ext>
            </a:extLst>
          </p:cNvPr>
          <p:cNvSpPr/>
          <p:nvPr/>
        </p:nvSpPr>
        <p:spPr>
          <a:xfrm>
            <a:off x="8411231" y="4725698"/>
            <a:ext cx="2542125" cy="25421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017D896-FC3E-1833-8897-00719310D7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64535"/>
            <a:ext cx="1294080" cy="982598"/>
          </a:xfrm>
          <a:prstGeom prst="rect">
            <a:avLst/>
          </a:prstGeom>
        </p:spPr>
      </p:pic>
      <p:sp>
        <p:nvSpPr>
          <p:cNvPr id="5" name="Οβάλ 4">
            <a:extLst>
              <a:ext uri="{FF2B5EF4-FFF2-40B4-BE49-F238E27FC236}">
                <a16:creationId xmlns:a16="http://schemas.microsoft.com/office/drawing/2014/main" id="{37FBE032-CFE1-EDF2-87D1-04A8CFAB458A}"/>
              </a:ext>
            </a:extLst>
          </p:cNvPr>
          <p:cNvSpPr/>
          <p:nvPr/>
        </p:nvSpPr>
        <p:spPr>
          <a:xfrm>
            <a:off x="4630462" y="4806892"/>
            <a:ext cx="2542125" cy="25421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D8495F9-283E-A22A-D6F4-5AE3D100BD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65255"/>
            <a:ext cx="717127" cy="71712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A4AAEEF1-F50D-B851-D4C7-C2EB62F5C4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140" y1="26493" x2="8256" y2="26493"/>
                        <a14:foregroundMark x1="44651" y1="26493" x2="68605" y2="35222"/>
                        <a14:foregroundMark x1="27326" y1="42879" x2="9070" y2="26493"/>
                        <a14:foregroundMark x1="37209" y1="23277" x2="9070" y2="38591"/>
                        <a14:foregroundMark x1="31395" y1="14548" x2="14884" y2="10260"/>
                        <a14:foregroundMark x1="63605" y1="82083" x2="33023" y2="79939"/>
                        <a14:foregroundMark x1="61163" y1="72282" x2="24767" y2="78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47" y="5877494"/>
            <a:ext cx="1014771" cy="770518"/>
          </a:xfrm>
          <a:prstGeom prst="rect">
            <a:avLst/>
          </a:prstGeom>
        </p:spPr>
      </p:pic>
      <p:sp>
        <p:nvSpPr>
          <p:cNvPr id="8" name="Φυσαλίδα ομιλίας: Ορθογώνιο με στρογγυλεμένες γωνίες 7">
            <a:extLst>
              <a:ext uri="{FF2B5EF4-FFF2-40B4-BE49-F238E27FC236}">
                <a16:creationId xmlns:a16="http://schemas.microsoft.com/office/drawing/2014/main" id="{234D92D4-EE67-2B2C-A553-74222DC85B2E}"/>
              </a:ext>
            </a:extLst>
          </p:cNvPr>
          <p:cNvSpPr/>
          <p:nvPr/>
        </p:nvSpPr>
        <p:spPr>
          <a:xfrm>
            <a:off x="5087761" y="5197566"/>
            <a:ext cx="1124125" cy="5595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Όταν λάβω το μήνυμα «</a:t>
            </a:r>
            <a:r>
              <a:rPr lang="en-US" sz="1200" dirty="0"/>
              <a:t>on</a:t>
            </a:r>
            <a:r>
              <a:rPr lang="el-GR" sz="1200" dirty="0"/>
              <a:t>»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A61843F6-838E-6C59-AEFE-4B671FD5EE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140" y1="26493" x2="8256" y2="26493"/>
                        <a14:foregroundMark x1="44651" y1="26493" x2="68605" y2="35222"/>
                        <a14:foregroundMark x1="27326" y1="42879" x2="9070" y2="26493"/>
                        <a14:foregroundMark x1="37209" y1="23277" x2="9070" y2="38591"/>
                        <a14:foregroundMark x1="31395" y1="14548" x2="14884" y2="10260"/>
                        <a14:foregroundMark x1="63605" y1="82083" x2="33023" y2="79939"/>
                        <a14:foregroundMark x1="61163" y1="72282" x2="24767" y2="78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16" y="5796300"/>
            <a:ext cx="1014771" cy="770518"/>
          </a:xfrm>
          <a:prstGeom prst="rect">
            <a:avLst/>
          </a:prstGeom>
        </p:spPr>
      </p:pic>
      <p:sp>
        <p:nvSpPr>
          <p:cNvPr id="10" name="Φυσαλίδα ομιλίας: Ορθογώνιο με στρογγυλεμένες γωνίες 9">
            <a:extLst>
              <a:ext uri="{FF2B5EF4-FFF2-40B4-BE49-F238E27FC236}">
                <a16:creationId xmlns:a16="http://schemas.microsoft.com/office/drawing/2014/main" id="{70C85013-CEC9-934C-8824-3D56073B1D91}"/>
              </a:ext>
            </a:extLst>
          </p:cNvPr>
          <p:cNvSpPr/>
          <p:nvPr/>
        </p:nvSpPr>
        <p:spPr>
          <a:xfrm>
            <a:off x="8868530" y="5116372"/>
            <a:ext cx="1124125" cy="5595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Θα ανάψω το </a:t>
            </a:r>
            <a:r>
              <a:rPr lang="en-US" sz="1200" dirty="0"/>
              <a:t>led</a:t>
            </a:r>
            <a:endParaRPr lang="el-GR" sz="1200" dirty="0"/>
          </a:p>
        </p:txBody>
      </p:sp>
      <p:pic>
        <p:nvPicPr>
          <p:cNvPr id="12" name="Εικόνα 11" descr="Εικόνα που περιέχει κάδος, περίγραμμα, φως&#10;&#10;Περιγραφή που δημιουργήθηκε αυτόματα">
            <a:extLst>
              <a:ext uri="{FF2B5EF4-FFF2-40B4-BE49-F238E27FC236}">
                <a16:creationId xmlns:a16="http://schemas.microsoft.com/office/drawing/2014/main" id="{BB936EAD-A39F-24CB-434D-5B35DCD8E6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43" y="5746543"/>
            <a:ext cx="778852" cy="1100851"/>
          </a:xfrm>
          <a:prstGeom prst="rect">
            <a:avLst/>
          </a:prstGeom>
        </p:spPr>
      </p:pic>
      <p:cxnSp>
        <p:nvCxnSpPr>
          <p:cNvPr id="15" name="Γραμμή σύνδεσης: Γωνιώδης 14">
            <a:extLst>
              <a:ext uri="{FF2B5EF4-FFF2-40B4-BE49-F238E27FC236}">
                <a16:creationId xmlns:a16="http://schemas.microsoft.com/office/drawing/2014/main" id="{102FE712-1CF5-6136-ED57-1744F30E5123}"/>
              </a:ext>
            </a:extLst>
          </p:cNvPr>
          <p:cNvCxnSpPr>
            <a:cxnSpLocks/>
          </p:cNvCxnSpPr>
          <p:nvPr/>
        </p:nvCxnSpPr>
        <p:spPr>
          <a:xfrm flipV="1">
            <a:off x="5649823" y="1966968"/>
            <a:ext cx="3541636" cy="3230599"/>
          </a:xfrm>
          <a:prstGeom prst="bentConnector3">
            <a:avLst>
              <a:gd name="adj1" fmla="val -4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455E98BB-AE26-A523-AA52-B3B69806C2BC}"/>
              </a:ext>
            </a:extLst>
          </p:cNvPr>
          <p:cNvCxnSpPr>
            <a:cxnSpLocks/>
          </p:cNvCxnSpPr>
          <p:nvPr/>
        </p:nvCxnSpPr>
        <p:spPr>
          <a:xfrm>
            <a:off x="9191460" y="1966968"/>
            <a:ext cx="0" cy="1900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E4D3391D-BFA0-E2EB-90A5-23A391A4B777}"/>
              </a:ext>
            </a:extLst>
          </p:cNvPr>
          <p:cNvCxnSpPr>
            <a:cxnSpLocks/>
          </p:cNvCxnSpPr>
          <p:nvPr/>
        </p:nvCxnSpPr>
        <p:spPr>
          <a:xfrm flipV="1">
            <a:off x="9191460" y="4325032"/>
            <a:ext cx="349623" cy="800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2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55CA-1DAD-E922-417E-0DB836F0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16ο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476EC-DC99-D717-9191-2B3954EC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Πα</a:t>
            </a:r>
            <a:r>
              <a:rPr lang="en-US" sz="2000" dirty="0" err="1">
                <a:cs typeface="Calibri"/>
              </a:rPr>
              <a:t>τάμε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κουμ</a:t>
            </a:r>
            <a:r>
              <a:rPr lang="en-US" sz="2000" dirty="0">
                <a:cs typeface="Calibri"/>
              </a:rPr>
              <a:t>πί Upload για να περάσουμε τον κώδικα στο Arduino.</a:t>
            </a:r>
            <a:endParaRPr lang="el-GR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Το λαμπάκι θα πρέπει να ανάβει και να σβήνει κάθε 1 δευτερόλεπτο.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FFBF258-6B13-CA2E-A2D6-2A8DFEB3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21" y="807593"/>
            <a:ext cx="4689413" cy="5239568"/>
          </a:xfrm>
          <a:prstGeom prst="rect">
            <a:avLst/>
          </a:prstGeom>
          <a:effectLst/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F66A85B5-DC18-725F-F6D2-73918DF70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64535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0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A916-56BF-9BE0-963C-066160C5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Πρόκληση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B7B3-E36C-20B9-54DF-242BA50AB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Μπ</a:t>
            </a:r>
            <a:r>
              <a:rPr lang="en-US" sz="2000" dirty="0" err="1"/>
              <a:t>ορείτε</a:t>
            </a:r>
            <a:r>
              <a:rPr lang="en-US" sz="2000" dirty="0"/>
              <a:t> να π</a:t>
            </a:r>
            <a:r>
              <a:rPr lang="en-US" sz="2000" dirty="0" err="1"/>
              <a:t>ρογρ</a:t>
            </a:r>
            <a:r>
              <a:rPr lang="en-US" sz="2000" dirty="0"/>
              <a:t>αμματίσετε το Arduino ώστε να δουλευει σαν φάρος</a:t>
            </a:r>
            <a:r>
              <a:rPr lang="el-GR" sz="2000" dirty="0"/>
              <a:t> όταν θα πατάμε ένα 3</a:t>
            </a:r>
            <a:r>
              <a:rPr lang="el-GR" sz="2000" baseline="30000" dirty="0"/>
              <a:t>ο</a:t>
            </a:r>
            <a:r>
              <a:rPr lang="el-GR" sz="2000" dirty="0"/>
              <a:t> κουμπί από τον υπολογιστή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Έν</a:t>
            </a:r>
            <a:r>
              <a:rPr lang="en-US" sz="2000" dirty="0"/>
              <a:t>ας φάρος </a:t>
            </a:r>
          </a:p>
          <a:p>
            <a:pPr lvl="1"/>
            <a:r>
              <a:rPr lang="en-US" sz="2000" dirty="0" err="1"/>
              <a:t>Ανά</a:t>
            </a:r>
            <a:r>
              <a:rPr lang="en-US" sz="2000" dirty="0"/>
              <a:t>βει για 3 δευτερόλεπτα</a:t>
            </a:r>
          </a:p>
          <a:p>
            <a:pPr lvl="1"/>
            <a:r>
              <a:rPr lang="en-US" sz="2000" dirty="0"/>
              <a:t>Σβ</a:t>
            </a:r>
            <a:r>
              <a:rPr lang="en-US" sz="2000" dirty="0" err="1"/>
              <a:t>ήνει</a:t>
            </a:r>
            <a:r>
              <a:rPr lang="en-US" sz="2000" dirty="0"/>
              <a:t> </a:t>
            </a:r>
            <a:r>
              <a:rPr lang="en-US" sz="2000" dirty="0" err="1"/>
              <a:t>γι</a:t>
            </a:r>
            <a:r>
              <a:rPr lang="en-US" sz="2000" dirty="0"/>
              <a:t>α 1 δευτερόλεπτο</a:t>
            </a:r>
          </a:p>
          <a:p>
            <a:pPr lvl="1"/>
            <a:r>
              <a:rPr lang="en-US" sz="2000" dirty="0" err="1"/>
              <a:t>Ανά</a:t>
            </a:r>
            <a:r>
              <a:rPr lang="en-US" sz="2000" dirty="0"/>
              <a:t>βει για 5 δευτερόλεπτα</a:t>
            </a:r>
          </a:p>
          <a:p>
            <a:pPr lvl="1"/>
            <a:r>
              <a:rPr lang="en-US" sz="2000" dirty="0"/>
              <a:t>Σβ</a:t>
            </a:r>
            <a:r>
              <a:rPr lang="en-US" sz="2000" dirty="0" err="1"/>
              <a:t>ήνει</a:t>
            </a:r>
            <a:r>
              <a:rPr lang="en-US" sz="2000" dirty="0"/>
              <a:t> </a:t>
            </a:r>
            <a:r>
              <a:rPr lang="en-US" sz="2000" dirty="0" err="1"/>
              <a:t>γι</a:t>
            </a:r>
            <a:r>
              <a:rPr lang="en-US" sz="2000" dirty="0"/>
              <a:t>α 2 δευτερόλεπτα</a:t>
            </a:r>
          </a:p>
        </p:txBody>
      </p:sp>
      <p:pic>
        <p:nvPicPr>
          <p:cNvPr id="5" name="Picture 5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52EE56A7-75F1-020B-2F7E-9D41DA9894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937" r="19724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6B3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7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Υλικά</a:t>
            </a:r>
            <a:endParaRPr lang="en-US" dirty="0" err="1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Arduino</a:t>
            </a:r>
          </a:p>
          <a:p>
            <a:r>
              <a:rPr lang="en-US" sz="2000" dirty="0">
                <a:cs typeface="Calibri"/>
              </a:rPr>
              <a:t>Led</a:t>
            </a:r>
          </a:p>
          <a:p>
            <a:r>
              <a:rPr lang="en-US" sz="2000" dirty="0">
                <a:cs typeface="Calibri"/>
              </a:rPr>
              <a:t>Breadboard</a:t>
            </a:r>
          </a:p>
          <a:p>
            <a:r>
              <a:rPr lang="en-US" sz="2000" dirty="0">
                <a:cs typeface="Calibri"/>
              </a:rPr>
              <a:t>Κα</a:t>
            </a:r>
            <a:r>
              <a:rPr lang="en-US" sz="2000" dirty="0" err="1">
                <a:cs typeface="Calibri"/>
              </a:rPr>
              <a:t>λώδι</a:t>
            </a:r>
            <a:r>
              <a:rPr lang="en-US" sz="2000" dirty="0">
                <a:cs typeface="Calibri"/>
              </a:rPr>
              <a:t>α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20E1D8-03A2-AEE0-D8FB-A9F3C7DD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13087"/>
            <a:ext cx="6019331" cy="4228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300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1ο</a:t>
            </a:r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οθετούμε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το</a:t>
            </a:r>
            <a:r>
              <a:rPr lang="en-US" sz="2000" dirty="0">
                <a:ea typeface="+mn-lt"/>
                <a:cs typeface="+mn-lt"/>
              </a:rPr>
              <a:t> Led </a:t>
            </a:r>
            <a:r>
              <a:rPr lang="en-US" sz="2000" dirty="0" err="1">
                <a:ea typeface="+mn-lt"/>
                <a:cs typeface="+mn-lt"/>
              </a:rPr>
              <a:t>στο</a:t>
            </a:r>
            <a:r>
              <a:rPr lang="en-US" sz="2000" dirty="0">
                <a:ea typeface="+mn-lt"/>
                <a:cs typeface="+mn-lt"/>
              </a:rPr>
              <a:t> breadboard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20E1D8-03A2-AEE0-D8FB-A9F3C7DD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13087"/>
            <a:ext cx="6019331" cy="4228580"/>
          </a:xfrm>
          <a:prstGeom prst="rect">
            <a:avLst/>
          </a:prstGeom>
          <a:effectLst/>
        </p:spPr>
      </p:pic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FF3604-4F57-F4AD-4D5E-F55722143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" b="66447"/>
          <a:stretch/>
        </p:blipFill>
        <p:spPr>
          <a:xfrm>
            <a:off x="5584603" y="1424101"/>
            <a:ext cx="5492522" cy="1316705"/>
          </a:xfrm>
          <a:prstGeom prst="rect">
            <a:avLst/>
          </a:prstGeom>
          <a:effectLst/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74F32D8-266C-0992-3BA3-508181498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27" y="3664694"/>
            <a:ext cx="71447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0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9784-B9B4-60FD-5AA2-CD4939B6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2ο 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F3AA0F-431E-6A4B-14D5-5429BC23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</a:t>
            </a:r>
            <a:r>
              <a:rPr lang="el-GR" sz="2000" dirty="0">
                <a:cs typeface="Calibri"/>
              </a:rPr>
              <a:t>μακρύ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όδι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led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ποθετούμε ένα καλώδιο και το συνδέεουμε στο Pin13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7CBA36-B672-A048-8200-8D584D1E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82990"/>
            <a:ext cx="6019331" cy="42887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101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2D5E-3F4F-468F-4023-FA56D301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D9959-BDBF-92CE-EB10-B0BBDC20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Με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έν</a:t>
            </a:r>
            <a:r>
              <a:rPr lang="en-US" sz="2000" dirty="0">
                <a:cs typeface="Calibri"/>
              </a:rPr>
              <a:t>α άλλο καλώδιο </a:t>
            </a:r>
            <a:r>
              <a:rPr lang="el-GR" sz="2000" dirty="0">
                <a:cs typeface="Calibri"/>
              </a:rPr>
              <a:t>συνδέουμε</a:t>
            </a:r>
            <a:r>
              <a:rPr lang="en-US" sz="2000" dirty="0">
                <a:cs typeface="Calibri"/>
              </a:rPr>
              <a:t> το κοντό πόδι του Led με το GND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E906A4-48D4-E02E-50D2-C8089D42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52894"/>
            <a:ext cx="6019331" cy="43489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273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53CC-84F1-204E-E5DA-74506B52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34" y="2730314"/>
            <a:ext cx="526717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Προγρ</a:t>
            </a:r>
            <a:r>
              <a:rPr lang="en-US" sz="5400" dirty="0"/>
              <a:t>α</a:t>
            </a:r>
            <a:r>
              <a:rPr lang="en-US" sz="5400" dirty="0" err="1"/>
              <a:t>μμ</a:t>
            </a:r>
            <a:r>
              <a:rPr lang="en-US" sz="5400" dirty="0"/>
              <a:t>α</a:t>
            </a:r>
            <a:r>
              <a:rPr lang="en-US" sz="5400" dirty="0" err="1"/>
              <a:t>τισμός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77ECE0D-2AE9-DB14-9533-04EA690F7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15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C7F0-9AD8-40CA-5979-F2D87646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1ο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881E97-5F2C-B1F5-B5EC-05A9229F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Π</a:t>
            </a:r>
            <a:r>
              <a:rPr lang="el-GR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τάμε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κουμ</a:t>
            </a:r>
            <a:r>
              <a:rPr lang="en-US" sz="2000" dirty="0">
                <a:cs typeface="Calibri"/>
              </a:rPr>
              <a:t>πί connect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D1B167-428F-AE62-7A00-EBBA6BD6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18" y="807593"/>
            <a:ext cx="461081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250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538</Words>
  <Application>Microsoft Office PowerPoint</Application>
  <PresentationFormat>Ευρεία οθόνη</PresentationFormat>
  <Paragraphs>92</Paragraphs>
  <Slides>35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Robot Farm</vt:lpstr>
      <vt:lpstr>Τι θα φτιάξουμε;</vt:lpstr>
      <vt:lpstr>Συνδεσμολογία</vt:lpstr>
      <vt:lpstr>Υλικά</vt:lpstr>
      <vt:lpstr>Βήμα 1ο</vt:lpstr>
      <vt:lpstr>Βήμα 2ο </vt:lpstr>
      <vt:lpstr>Βήμα 3ο</vt:lpstr>
      <vt:lpstr>Προγραμματισμός</vt:lpstr>
      <vt:lpstr>Βήμα 1ο</vt:lpstr>
      <vt:lpstr>Βήμα 2ο</vt:lpstr>
      <vt:lpstr>Βήμα 3ο</vt:lpstr>
      <vt:lpstr>Βήμα 4ο </vt:lpstr>
      <vt:lpstr>Βήμα 5ο</vt:lpstr>
      <vt:lpstr>Βήμα 6ο</vt:lpstr>
      <vt:lpstr>Βήμα 7ο</vt:lpstr>
      <vt:lpstr>Βήμα 8ο</vt:lpstr>
      <vt:lpstr>Επέκταση  Χειρισμός led από τον υπολογιστή</vt:lpstr>
      <vt:lpstr>Περιγραφή </vt:lpstr>
      <vt:lpstr>Βήμα 1ο</vt:lpstr>
      <vt:lpstr>Βήμα 2ο</vt:lpstr>
      <vt:lpstr>Βήμα 3ο</vt:lpstr>
      <vt:lpstr>Βήμα 4ο</vt:lpstr>
      <vt:lpstr>Βήμα 5ο</vt:lpstr>
      <vt:lpstr>Βήμα 6ο</vt:lpstr>
      <vt:lpstr>Βήμα 7ο</vt:lpstr>
      <vt:lpstr>Βήμα 8ο</vt:lpstr>
      <vt:lpstr>Βήμα 9ο</vt:lpstr>
      <vt:lpstr>Βήμα 10ο</vt:lpstr>
      <vt:lpstr>Βήμα 11ο</vt:lpstr>
      <vt:lpstr>Βήμα 12ο</vt:lpstr>
      <vt:lpstr>Βήμα 13ο</vt:lpstr>
      <vt:lpstr>Βήμα 14ο</vt:lpstr>
      <vt:lpstr>Βήμα 15ο</vt:lpstr>
      <vt:lpstr>Βήμα 16ο</vt:lpstr>
      <vt:lpstr>Πρόκληση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Theodoros Kitsos</cp:lastModifiedBy>
  <cp:revision>189</cp:revision>
  <dcterms:created xsi:type="dcterms:W3CDTF">2023-02-20T18:56:44Z</dcterms:created>
  <dcterms:modified xsi:type="dcterms:W3CDTF">2023-05-12T07:05:43Z</dcterms:modified>
</cp:coreProperties>
</file>