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2" r:id="rId3"/>
    <p:sldId id="270" r:id="rId4"/>
    <p:sldId id="307" r:id="rId5"/>
    <p:sldId id="308" r:id="rId6"/>
    <p:sldId id="310" r:id="rId7"/>
    <p:sldId id="311" r:id="rId8"/>
    <p:sldId id="312" r:id="rId9"/>
    <p:sldId id="313" r:id="rId10"/>
    <p:sldId id="302" r:id="rId11"/>
    <p:sldId id="314" r:id="rId12"/>
    <p:sldId id="318" r:id="rId13"/>
    <p:sldId id="319" r:id="rId14"/>
    <p:sldId id="320" r:id="rId15"/>
    <p:sldId id="324" r:id="rId16"/>
    <p:sldId id="325" r:id="rId17"/>
    <p:sldId id="303" r:id="rId18"/>
    <p:sldId id="305" r:id="rId19"/>
    <p:sldId id="326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5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9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7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0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4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0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9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9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0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jp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ss, sky, outdoor, green&#10;&#10;Description automatically generated">
            <a:extLst>
              <a:ext uri="{FF2B5EF4-FFF2-40B4-BE49-F238E27FC236}">
                <a16:creationId xmlns:a16="http://schemas.microsoft.com/office/drawing/2014/main" id="{57527483-7B04-52E2-AEE2-6222EAF24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Robot Farm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8 </a:t>
            </a:r>
            <a:r>
              <a:rPr lang="el-GR" sz="2000" dirty="0">
                <a:cs typeface="Calibri"/>
              </a:rPr>
              <a:t>Μηχανισμός κίνησης</a:t>
            </a:r>
            <a:r>
              <a:rPr lang="en-US" sz="2000" dirty="0">
                <a:cs typeface="Calibri"/>
              </a:rPr>
              <a:t> v2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53CC-84F1-204E-E5DA-74506B52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34" y="2730314"/>
            <a:ext cx="526717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Προγρ</a:t>
            </a:r>
            <a:r>
              <a:rPr lang="en-US" sz="5400" dirty="0"/>
              <a:t>αμματισμός</a:t>
            </a:r>
            <a:br>
              <a:rPr lang="el-GR" sz="5400" dirty="0"/>
            </a:br>
            <a:br>
              <a:rPr lang="el-GR" sz="5400" dirty="0"/>
            </a:br>
            <a:r>
              <a:rPr lang="el-GR" sz="2800" dirty="0"/>
              <a:t>Έλεγχος κινητήρων </a:t>
            </a:r>
            <a:endParaRPr lang="en-US" sz="5400" dirty="0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77ECE0D-2AE9-DB14-9533-04EA690F7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90" b="-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612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Όταν γίνει κλικ στο κουμπί </a:t>
            </a:r>
            <a:r>
              <a:rPr lang="en-US" sz="2000" dirty="0">
                <a:cs typeface="Calibri"/>
              </a:rPr>
              <a:t>Scan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C68294BE-69C8-FA2E-916C-7DCA8828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312" y="897622"/>
            <a:ext cx="5898432" cy="4783636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BAE8DCB4-8B1F-FB28-4096-37FBBEE9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810" y="303086"/>
            <a:ext cx="1455721" cy="61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2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2ο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Θα στείλει στο </a:t>
            </a:r>
            <a:r>
              <a:rPr lang="en-US" sz="2000" dirty="0">
                <a:cs typeface="Calibri"/>
              </a:rPr>
              <a:t>Arduino </a:t>
            </a:r>
            <a:r>
              <a:rPr lang="el-GR" sz="2000" dirty="0">
                <a:cs typeface="Calibri"/>
              </a:rPr>
              <a:t>το μήνυμα </a:t>
            </a:r>
            <a:r>
              <a:rPr lang="en-US" sz="2000" dirty="0">
                <a:cs typeface="Calibri"/>
              </a:rPr>
              <a:t>“scan”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140C33D2-D170-F2C9-33F6-45DF631A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810" y="303086"/>
            <a:ext cx="1455721" cy="617853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F5031AD0-B154-962A-2307-06744625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82" y="830510"/>
            <a:ext cx="5589692" cy="48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Όταν πατηθεί το κουμπί </a:t>
            </a:r>
            <a:r>
              <a:rPr lang="en-US" sz="2000" dirty="0">
                <a:cs typeface="Calibri"/>
              </a:rPr>
              <a:t>Auto</a:t>
            </a:r>
          </a:p>
          <a:p>
            <a:r>
              <a:rPr lang="el-GR" sz="2000" dirty="0">
                <a:cs typeface="Calibri"/>
              </a:rPr>
              <a:t>Θα στείλει στο μήνυμα </a:t>
            </a:r>
            <a:r>
              <a:rPr lang="en-US" sz="2000" dirty="0">
                <a:cs typeface="Calibri"/>
              </a:rPr>
              <a:t>“auto”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0909154E-061A-71CF-69D3-BB36AD51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949" y="291047"/>
            <a:ext cx="1410010" cy="598186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205AF8EC-8930-0BD4-4325-9A236C9F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508" y="1090568"/>
            <a:ext cx="5420275" cy="45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9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4ο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Όταν πατηθεί το κουμπί </a:t>
            </a:r>
            <a:r>
              <a:rPr lang="en-US" sz="2000" dirty="0">
                <a:cs typeface="Calibri"/>
              </a:rPr>
              <a:t>Remote</a:t>
            </a:r>
          </a:p>
          <a:p>
            <a:r>
              <a:rPr lang="el-GR" sz="2000" dirty="0">
                <a:cs typeface="Calibri"/>
              </a:rPr>
              <a:t>Θα στείλει στο μήνυμα </a:t>
            </a:r>
            <a:r>
              <a:rPr lang="en-US" sz="2000" dirty="0">
                <a:cs typeface="Calibri"/>
              </a:rPr>
              <a:t>“remote”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C7D9524D-4A22-B0DB-53C2-E2FB6FB3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278" y="1115734"/>
            <a:ext cx="6162791" cy="4373859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1A610C47-2E98-B5CD-2614-46D3A2A9A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14" y="442453"/>
            <a:ext cx="1423110" cy="61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1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4ο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Όταν το </a:t>
            </a:r>
            <a:r>
              <a:rPr lang="en-US" sz="2000" dirty="0">
                <a:cs typeface="Calibri"/>
              </a:rPr>
              <a:t>Arduino </a:t>
            </a:r>
            <a:r>
              <a:rPr lang="el-GR" sz="2000" dirty="0">
                <a:cs typeface="Calibri"/>
              </a:rPr>
              <a:t>λάβει το μήνυμα </a:t>
            </a:r>
            <a:r>
              <a:rPr lang="en-US" sz="2000" dirty="0">
                <a:cs typeface="Calibri"/>
              </a:rPr>
              <a:t>“scan”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5E4CA69-7C3D-76E3-73AB-40551B22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1654868"/>
            <a:ext cx="6271962" cy="3685892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B85A3E8C-B020-CE04-E28E-0A1C88E4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99041"/>
            <a:ext cx="1294080" cy="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4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</a:t>
            </a:r>
            <a:r>
              <a:rPr lang="el-GR" dirty="0">
                <a:cs typeface="Calibri Light"/>
              </a:rPr>
              <a:t>5</a:t>
            </a:r>
            <a:r>
              <a:rPr lang="en-US" dirty="0">
                <a:cs typeface="Calibri Light"/>
              </a:rPr>
              <a:t>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l-GR" sz="2000" dirty="0">
                <a:cs typeface="Calibri"/>
              </a:rPr>
              <a:t>Έστω ότι το ρομπότ βρίσκεται στην </a:t>
            </a:r>
            <a:r>
              <a:rPr lang="el-GR" sz="20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θέση εκκίνησης</a:t>
            </a:r>
          </a:p>
          <a:p>
            <a:r>
              <a:rPr lang="el-GR" sz="2000" dirty="0">
                <a:cs typeface="Calibri"/>
              </a:rPr>
              <a:t>Θα πρέπει να</a:t>
            </a:r>
            <a:r>
              <a:rPr lang="en-US" sz="2000" dirty="0">
                <a:cs typeface="Calibri"/>
              </a:rPr>
              <a:t> </a:t>
            </a:r>
            <a:r>
              <a:rPr lang="el-GR" sz="2000" dirty="0">
                <a:cs typeface="Calibri"/>
              </a:rPr>
              <a:t>ακολουθήσει την </a:t>
            </a:r>
            <a:r>
              <a:rPr lang="el-GR" sz="2000" dirty="0">
                <a:solidFill>
                  <a:srgbClr val="0070C0"/>
                </a:solidFill>
                <a:cs typeface="Calibri"/>
              </a:rPr>
              <a:t>συγκεκριμένη πορεία</a:t>
            </a:r>
            <a:endParaRPr lang="el-GR" sz="2000" dirty="0">
              <a:cs typeface="Calibri"/>
            </a:endParaRPr>
          </a:p>
          <a:p>
            <a:r>
              <a:rPr lang="el-GR" sz="2000" dirty="0">
                <a:cs typeface="Calibri"/>
              </a:rPr>
              <a:t>Πάνω από κάθε φυτό θα κάνει μια </a:t>
            </a:r>
            <a:r>
              <a:rPr lang="el-GR" sz="2000" dirty="0">
                <a:solidFill>
                  <a:srgbClr val="FFC000"/>
                </a:solidFill>
                <a:cs typeface="Calibri"/>
              </a:rPr>
              <a:t>παύση</a:t>
            </a:r>
            <a:r>
              <a:rPr lang="el-GR" sz="2000" dirty="0">
                <a:cs typeface="Calibri"/>
              </a:rPr>
              <a:t> 3 δευτερολέπτων (ώστε αργότερα να κάνει την μέτρηση)</a:t>
            </a:r>
          </a:p>
          <a:p>
            <a:r>
              <a:rPr lang="el-GR" sz="2000" dirty="0">
                <a:cs typeface="Calibri"/>
              </a:rPr>
              <a:t>Κάθε φυτό </a:t>
            </a:r>
            <a:r>
              <a:rPr lang="el-GR" sz="2000" dirty="0">
                <a:solidFill>
                  <a:srgbClr val="00B050"/>
                </a:solidFill>
                <a:cs typeface="Calibri"/>
              </a:rPr>
              <a:t>απέχει 20εκ</a:t>
            </a:r>
          </a:p>
          <a:p>
            <a:r>
              <a:rPr lang="el-GR" sz="2000" dirty="0">
                <a:cs typeface="Calibri"/>
              </a:rPr>
              <a:t>Όταν επιστρέψει στην </a:t>
            </a:r>
            <a:r>
              <a:rPr lang="el-GR" sz="20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θέση εκκίνησης</a:t>
            </a:r>
            <a:r>
              <a:rPr lang="el-GR" sz="2000" dirty="0">
                <a:cs typeface="Calibri"/>
              </a:rPr>
              <a:t> θα σταματάει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B85A3E8C-B020-CE04-E28E-0A1C88E4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1" y="299041"/>
            <a:ext cx="1294080" cy="98259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5A39EC91-55A9-DE1F-0EE7-23594A7C5C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6"/>
          <a:stretch/>
        </p:blipFill>
        <p:spPr>
          <a:xfrm>
            <a:off x="5951220" y="1152042"/>
            <a:ext cx="4474687" cy="2333583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605B036B-2AAC-13B4-C83F-954A6D289D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1901" y1="27500" x2="28873" y2="36071"/>
                        <a14:foregroundMark x1="26408" y1="58571" x2="26408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13" y="2692284"/>
            <a:ext cx="542084" cy="534449"/>
          </a:xfrm>
          <a:prstGeom prst="rect">
            <a:avLst/>
          </a:prstGeom>
        </p:spPr>
      </p:pic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06786005-E38E-74B9-D571-B60C288D7BAF}"/>
              </a:ext>
            </a:extLst>
          </p:cNvPr>
          <p:cNvCxnSpPr>
            <a:cxnSpLocks/>
          </p:cNvCxnSpPr>
          <p:nvPr/>
        </p:nvCxnSpPr>
        <p:spPr>
          <a:xfrm>
            <a:off x="6810164" y="2959508"/>
            <a:ext cx="7827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EB3F3B82-8EE8-5B66-E040-BBBBD3F2E681}"/>
              </a:ext>
            </a:extLst>
          </p:cNvPr>
          <p:cNvCxnSpPr>
            <a:cxnSpLocks/>
          </p:cNvCxnSpPr>
          <p:nvPr/>
        </p:nvCxnSpPr>
        <p:spPr>
          <a:xfrm>
            <a:off x="7661652" y="2959508"/>
            <a:ext cx="10538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697B00FF-746C-C7EB-4330-E48F72EC0015}"/>
              </a:ext>
            </a:extLst>
          </p:cNvPr>
          <p:cNvCxnSpPr>
            <a:cxnSpLocks/>
          </p:cNvCxnSpPr>
          <p:nvPr/>
        </p:nvCxnSpPr>
        <p:spPr>
          <a:xfrm>
            <a:off x="8855881" y="2959508"/>
            <a:ext cx="10538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398FD7BD-817C-9C74-C7F5-5B3ECB938B75}"/>
              </a:ext>
            </a:extLst>
          </p:cNvPr>
          <p:cNvCxnSpPr>
            <a:cxnSpLocks/>
          </p:cNvCxnSpPr>
          <p:nvPr/>
        </p:nvCxnSpPr>
        <p:spPr>
          <a:xfrm rot="16200000">
            <a:off x="9356702" y="2334528"/>
            <a:ext cx="10538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8AABC6D7-6E13-4FE1-F265-0B9FD33B1B5A}"/>
              </a:ext>
            </a:extLst>
          </p:cNvPr>
          <p:cNvCxnSpPr>
            <a:cxnSpLocks/>
          </p:cNvCxnSpPr>
          <p:nvPr/>
        </p:nvCxnSpPr>
        <p:spPr>
          <a:xfrm rot="10800000">
            <a:off x="6470414" y="1803015"/>
            <a:ext cx="10538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4E747B80-D941-1E2B-CD37-1A7619082141}"/>
              </a:ext>
            </a:extLst>
          </p:cNvPr>
          <p:cNvCxnSpPr>
            <a:cxnSpLocks/>
          </p:cNvCxnSpPr>
          <p:nvPr/>
        </p:nvCxnSpPr>
        <p:spPr>
          <a:xfrm rot="10800000">
            <a:off x="7592944" y="1803015"/>
            <a:ext cx="10538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68A2A33B-A6F9-4F9C-9B96-C352F9FF9371}"/>
              </a:ext>
            </a:extLst>
          </p:cNvPr>
          <p:cNvCxnSpPr>
            <a:cxnSpLocks/>
          </p:cNvCxnSpPr>
          <p:nvPr/>
        </p:nvCxnSpPr>
        <p:spPr>
          <a:xfrm rot="10800000">
            <a:off x="8787173" y="1803015"/>
            <a:ext cx="10538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C35E965E-1815-B135-1EB9-335D5C7D007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513955" y="1872923"/>
            <a:ext cx="8389" cy="8193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Ευθεία γραμμή σύνδεσης 32">
            <a:extLst>
              <a:ext uri="{FF2B5EF4-FFF2-40B4-BE49-F238E27FC236}">
                <a16:creationId xmlns:a16="http://schemas.microsoft.com/office/drawing/2014/main" id="{6E8BACFF-A711-1833-BBB1-686F267B6996}"/>
              </a:ext>
            </a:extLst>
          </p:cNvPr>
          <p:cNvCxnSpPr/>
          <p:nvPr/>
        </p:nvCxnSpPr>
        <p:spPr>
          <a:xfrm>
            <a:off x="7632581" y="3638201"/>
            <a:ext cx="111881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Ευθεία γραμμή σύνδεσης 34">
            <a:extLst>
              <a:ext uri="{FF2B5EF4-FFF2-40B4-BE49-F238E27FC236}">
                <a16:creationId xmlns:a16="http://schemas.microsoft.com/office/drawing/2014/main" id="{0FAEDD2E-B405-B838-4AEA-1FD949B3F221}"/>
              </a:ext>
            </a:extLst>
          </p:cNvPr>
          <p:cNvCxnSpPr/>
          <p:nvPr/>
        </p:nvCxnSpPr>
        <p:spPr>
          <a:xfrm>
            <a:off x="7625871" y="3572895"/>
            <a:ext cx="0" cy="13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Ευθεία γραμμή σύνδεσης 35">
            <a:extLst>
              <a:ext uri="{FF2B5EF4-FFF2-40B4-BE49-F238E27FC236}">
                <a16:creationId xmlns:a16="http://schemas.microsoft.com/office/drawing/2014/main" id="{C707DB5A-3CE9-05DE-ADEB-01A8BE7DC2D2}"/>
              </a:ext>
            </a:extLst>
          </p:cNvPr>
          <p:cNvCxnSpPr/>
          <p:nvPr/>
        </p:nvCxnSpPr>
        <p:spPr>
          <a:xfrm>
            <a:off x="8745042" y="3574177"/>
            <a:ext cx="0" cy="13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Ευθεία γραμμή σύνδεσης 36">
            <a:extLst>
              <a:ext uri="{FF2B5EF4-FFF2-40B4-BE49-F238E27FC236}">
                <a16:creationId xmlns:a16="http://schemas.microsoft.com/office/drawing/2014/main" id="{1739E649-09A4-AF9B-960A-7D248C6ED6A6}"/>
              </a:ext>
            </a:extLst>
          </p:cNvPr>
          <p:cNvCxnSpPr>
            <a:cxnSpLocks/>
          </p:cNvCxnSpPr>
          <p:nvPr/>
        </p:nvCxnSpPr>
        <p:spPr>
          <a:xfrm>
            <a:off x="7626231" y="2959508"/>
            <a:ext cx="0" cy="6536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Ευθεία γραμμή σύνδεσης 38">
            <a:extLst>
              <a:ext uri="{FF2B5EF4-FFF2-40B4-BE49-F238E27FC236}">
                <a16:creationId xmlns:a16="http://schemas.microsoft.com/office/drawing/2014/main" id="{6BD87733-FD38-819C-AAF7-EE5591084E51}"/>
              </a:ext>
            </a:extLst>
          </p:cNvPr>
          <p:cNvCxnSpPr>
            <a:cxnSpLocks/>
          </p:cNvCxnSpPr>
          <p:nvPr/>
        </p:nvCxnSpPr>
        <p:spPr>
          <a:xfrm>
            <a:off x="8752185" y="2969237"/>
            <a:ext cx="0" cy="6536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CB9692D-AAAE-F62D-7633-5BFC18D2C435}"/>
              </a:ext>
            </a:extLst>
          </p:cNvPr>
          <p:cNvSpPr txBox="1"/>
          <p:nvPr/>
        </p:nvSpPr>
        <p:spPr>
          <a:xfrm>
            <a:off x="7876444" y="3581222"/>
            <a:ext cx="78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00B050"/>
                </a:solidFill>
              </a:rPr>
              <a:t>20εκ</a:t>
            </a:r>
          </a:p>
        </p:txBody>
      </p:sp>
      <p:cxnSp>
        <p:nvCxnSpPr>
          <p:cNvPr id="48" name="Γραμμή σύνδεσης: Γωνιώδης 47">
            <a:extLst>
              <a:ext uri="{FF2B5EF4-FFF2-40B4-BE49-F238E27FC236}">
                <a16:creationId xmlns:a16="http://schemas.microsoft.com/office/drawing/2014/main" id="{AC2B6C37-5416-6C1B-B762-DA651DA08B46}"/>
              </a:ext>
            </a:extLst>
          </p:cNvPr>
          <p:cNvCxnSpPr>
            <a:cxnSpLocks/>
          </p:cNvCxnSpPr>
          <p:nvPr/>
        </p:nvCxnSpPr>
        <p:spPr>
          <a:xfrm>
            <a:off x="3596640" y="3427377"/>
            <a:ext cx="5259241" cy="1339598"/>
          </a:xfrm>
          <a:prstGeom prst="bentConnector3">
            <a:avLst>
              <a:gd name="adj1" fmla="val 1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Εικόνα 41">
            <a:extLst>
              <a:ext uri="{FF2B5EF4-FFF2-40B4-BE49-F238E27FC236}">
                <a16:creationId xmlns:a16="http://schemas.microsoft.com/office/drawing/2014/main" id="{98C33EFA-06C3-BBF1-D5C5-2D3B57798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174" y="4173957"/>
            <a:ext cx="1976728" cy="1186036"/>
          </a:xfrm>
          <a:prstGeom prst="rect">
            <a:avLst/>
          </a:prstGeom>
        </p:spPr>
      </p:pic>
      <p:pic>
        <p:nvPicPr>
          <p:cNvPr id="44" name="Εικόνα 43">
            <a:extLst>
              <a:ext uri="{FF2B5EF4-FFF2-40B4-BE49-F238E27FC236}">
                <a16:creationId xmlns:a16="http://schemas.microsoft.com/office/drawing/2014/main" id="{336263E2-6F98-4C5F-72A9-5A6252CAB2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2633" y="4152634"/>
            <a:ext cx="1976728" cy="1184556"/>
          </a:xfrm>
          <a:prstGeom prst="rect">
            <a:avLst/>
          </a:prstGeom>
        </p:spPr>
      </p:pic>
      <p:cxnSp>
        <p:nvCxnSpPr>
          <p:cNvPr id="54" name="Γραμμή σύνδεσης: Γωνιώδης 53">
            <a:extLst>
              <a:ext uri="{FF2B5EF4-FFF2-40B4-BE49-F238E27FC236}">
                <a16:creationId xmlns:a16="http://schemas.microsoft.com/office/drawing/2014/main" id="{B66F9836-C0A3-B086-5ADE-AC8DF575E8B1}"/>
              </a:ext>
            </a:extLst>
          </p:cNvPr>
          <p:cNvCxnSpPr>
            <a:cxnSpLocks/>
          </p:cNvCxnSpPr>
          <p:nvPr/>
        </p:nvCxnSpPr>
        <p:spPr>
          <a:xfrm>
            <a:off x="2950757" y="4057384"/>
            <a:ext cx="2530399" cy="1912675"/>
          </a:xfrm>
          <a:prstGeom prst="bentConnector3">
            <a:avLst>
              <a:gd name="adj1" fmla="val 4397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6" name="Εικόνα 45">
            <a:extLst>
              <a:ext uri="{FF2B5EF4-FFF2-40B4-BE49-F238E27FC236}">
                <a16:creationId xmlns:a16="http://schemas.microsoft.com/office/drawing/2014/main" id="{8EA558D8-A306-9979-B01A-0537E25B7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2295" y="5661390"/>
            <a:ext cx="1497849" cy="6259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490C78-3EA7-6674-C231-C422931E7431}"/>
              </a:ext>
            </a:extLst>
          </p:cNvPr>
          <p:cNvSpPr txBox="1"/>
          <p:nvPr/>
        </p:nvSpPr>
        <p:spPr>
          <a:xfrm>
            <a:off x="623123" y="1871711"/>
            <a:ext cx="34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cs typeface="Calibri Light"/>
              </a:rPr>
              <a:t>Λειτουργία </a:t>
            </a:r>
            <a:r>
              <a:rPr lang="en-US" sz="2800" dirty="0">
                <a:cs typeface="Calibri Light"/>
              </a:rPr>
              <a:t>Scan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98474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A69901A-4686-0442-28EC-E443C196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l-GR" sz="5400" dirty="0"/>
              <a:t>Επέκταση</a:t>
            </a:r>
            <a:br>
              <a:rPr lang="el-GR" sz="5400" dirty="0"/>
            </a:br>
            <a:br>
              <a:rPr lang="el-GR" sz="5400" dirty="0"/>
            </a:br>
            <a:r>
              <a:rPr lang="el-GR" sz="3600" dirty="0"/>
              <a:t>Προσθήκη λειτουργιών </a:t>
            </a:r>
            <a:r>
              <a:rPr lang="en-US" sz="3600" dirty="0"/>
              <a:t>Auto </a:t>
            </a:r>
            <a:r>
              <a:rPr lang="el-GR" sz="3600" dirty="0"/>
              <a:t>Και </a:t>
            </a:r>
            <a:r>
              <a:rPr lang="en-US" sz="3600" dirty="0"/>
              <a:t>Remote</a:t>
            </a:r>
            <a:endParaRPr lang="en-US" sz="5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view of a track and field lane in the dark">
            <a:extLst>
              <a:ext uri="{FF2B5EF4-FFF2-40B4-BE49-F238E27FC236}">
                <a16:creationId xmlns:a16="http://schemas.microsoft.com/office/drawing/2014/main" id="{046DEDC8-93AD-2E14-A8F9-50C60CB73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4" r="17255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848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24080F-5450-1AE5-58C1-3B9E0E8C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Τι θα κάνουμε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4D69ED-E888-3429-172B-7B0BCFF1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Προγραμματίστε την λειτουργία </a:t>
            </a:r>
            <a:r>
              <a:rPr lang="en-US" dirty="0"/>
              <a:t>Auto</a:t>
            </a:r>
          </a:p>
          <a:p>
            <a:pPr lvl="1"/>
            <a:r>
              <a:rPr lang="el-GR" dirty="0"/>
              <a:t>Θα είναι ακριβώς ίδια με την </a:t>
            </a:r>
            <a:r>
              <a:rPr lang="en-US" dirty="0"/>
              <a:t>Scan </a:t>
            </a:r>
            <a:r>
              <a:rPr lang="el-GR" dirty="0"/>
              <a:t>η μόνη διαφορά είναι ότι η παύση θα διαρκεί 10 δευτερόλεπτα για να προλάβει να ρίξει το αντίστοιχο υγρό</a:t>
            </a:r>
          </a:p>
        </p:txBody>
      </p:sp>
    </p:spTree>
    <p:extLst>
      <p:ext uri="{BB962C8B-B14F-4D97-AF65-F5344CB8AC3E}">
        <p14:creationId xmlns:p14="http://schemas.microsoft.com/office/powerpoint/2010/main" val="3511154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24080F-5450-1AE5-58C1-3B9E0E8C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Τι θα κάνουμε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4D69ED-E888-3429-172B-7B0BCFF1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Προγραμματίστε την λειτουργία </a:t>
            </a:r>
            <a:r>
              <a:rPr lang="en-US" dirty="0"/>
              <a:t>Remote</a:t>
            </a:r>
          </a:p>
          <a:p>
            <a:pPr lvl="1"/>
            <a:r>
              <a:rPr lang="el-GR" dirty="0"/>
              <a:t>Το πρόβλημα με την λειτουργία </a:t>
            </a:r>
            <a:r>
              <a:rPr lang="en-US" dirty="0"/>
              <a:t>Remote </a:t>
            </a:r>
            <a:r>
              <a:rPr lang="el-GR" dirty="0"/>
              <a:t>είναι ότι ο αγρότης μπορεί να τηλεκατευθύνει οποιαδήποτε στιγμή το ρομπότ, ακόμα και όταν αυτό κάνει </a:t>
            </a:r>
            <a:r>
              <a:rPr lang="en-US" dirty="0"/>
              <a:t>scan </a:t>
            </a:r>
            <a:r>
              <a:rPr lang="el-GR" dirty="0"/>
              <a:t>ή </a:t>
            </a:r>
            <a:r>
              <a:rPr lang="en-US" dirty="0"/>
              <a:t>auto. </a:t>
            </a:r>
            <a:r>
              <a:rPr lang="el-GR" dirty="0"/>
              <a:t>Αυτό δεν το θέλουμε διότι από λάθος του αγρότη μπορεί να μετακινήσει το ρομπότ την ώρα που εκείνο ρίχνει λίπασμα ή φάρμακο.</a:t>
            </a:r>
          </a:p>
          <a:p>
            <a:pPr lvl="1"/>
            <a:r>
              <a:rPr lang="el-GR" dirty="0"/>
              <a:t>Θα πρέπει με κάποιο τρόπο να τηλεκατευθύνεται το ρομπότ μόνο όταν πατήσει </a:t>
            </a:r>
            <a:r>
              <a:rPr lang="en-US" dirty="0"/>
              <a:t>Remote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1196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2B7AB-FBE8-EDCE-1B45-A596C660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cs typeface="Calibri Light"/>
              </a:rPr>
              <a:t>Τι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θα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φτιάξουμε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2E0D-FC24-0C65-81A5-F3983AC8A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Θα επιλέγουμε αν το </a:t>
            </a:r>
            <a:r>
              <a:rPr lang="el-GR" sz="2000" dirty="0" err="1">
                <a:cs typeface="Calibri"/>
              </a:rPr>
              <a:t>ρομποτ</a:t>
            </a:r>
            <a:r>
              <a:rPr lang="el-GR" sz="2000" dirty="0">
                <a:cs typeface="Calibri"/>
              </a:rPr>
              <a:t> θα κάνει </a:t>
            </a:r>
            <a:r>
              <a:rPr lang="el-GR" sz="2000" dirty="0" err="1">
                <a:cs typeface="Calibri"/>
              </a:rPr>
              <a:t>σκανάρισμα</a:t>
            </a:r>
            <a:r>
              <a:rPr lang="el-GR" sz="2000" dirty="0">
                <a:cs typeface="Calibri"/>
              </a:rPr>
              <a:t>, αυτόματο έλεγχο ή κίνηση με τηλεχειρισμό.</a:t>
            </a:r>
          </a:p>
          <a:p>
            <a:r>
              <a:rPr lang="el-GR" sz="2000" dirty="0">
                <a:cs typeface="Calibri"/>
              </a:rPr>
              <a:t>Θα προγραμματίσουμε τις τρεις αυτές κατηγορίες</a:t>
            </a:r>
            <a:endParaRPr lang="en-US" sz="2000" dirty="0">
              <a:cs typeface="Calibri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266F3A9D-7550-631F-68D0-807492E8C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46" y="4817890"/>
            <a:ext cx="3407794" cy="1916884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FAB25EE5-8869-75D5-E0DA-22D6B467F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25" y="5276675"/>
            <a:ext cx="1270559" cy="1329655"/>
          </a:xfrm>
          <a:prstGeom prst="rect">
            <a:avLst/>
          </a:prstGeom>
        </p:spPr>
      </p:pic>
      <p:sp>
        <p:nvSpPr>
          <p:cNvPr id="13" name="Βέλος: Καμπύλο προς τα κάτω 12">
            <a:extLst>
              <a:ext uri="{FF2B5EF4-FFF2-40B4-BE49-F238E27FC236}">
                <a16:creationId xmlns:a16="http://schemas.microsoft.com/office/drawing/2014/main" id="{4FD95C4D-E351-7305-EFAE-B861A0D40735}"/>
              </a:ext>
            </a:extLst>
          </p:cNvPr>
          <p:cNvSpPr/>
          <p:nvPr/>
        </p:nvSpPr>
        <p:spPr>
          <a:xfrm>
            <a:off x="6068454" y="4965226"/>
            <a:ext cx="2541865" cy="3114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903D7EE3-8FB6-39E0-FEF6-D533A1093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59" y="4639888"/>
            <a:ext cx="376622" cy="251670"/>
          </a:xfrm>
          <a:prstGeom prst="rect">
            <a:avLst/>
          </a:prstGeom>
        </p:spPr>
      </p:pic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461EB6FB-98C2-3A16-28AB-4E20FECACE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35" b="93347" l="9753" r="89973">
                        <a14:foregroundMark x1="54533" y1="73790" x2="23901" y2="76008"/>
                        <a14:foregroundMark x1="65659" y1="38105" x2="65110" y2="9073"/>
                        <a14:foregroundMark x1="57830" y1="26613" x2="55632" y2="9879"/>
                        <a14:foregroundMark x1="55632" y1="9879" x2="57692" y2="9476"/>
                        <a14:foregroundMark x1="64011" y1="6250" x2="59066" y2="4637"/>
                        <a14:foregroundMark x1="45467" y1="63508" x2="52198" y2="72984"/>
                        <a14:foregroundMark x1="52198" y1="72984" x2="52335" y2="73589"/>
                        <a14:foregroundMark x1="67170" y1="68952" x2="72940" y2="80242"/>
                        <a14:foregroundMark x1="76374" y1="62903" x2="79670" y2="75000"/>
                        <a14:foregroundMark x1="53159" y1="81048" x2="44918" y2="933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154" y="2158496"/>
            <a:ext cx="2504171" cy="1706138"/>
          </a:xfrm>
        </p:spPr>
      </p:pic>
    </p:spTree>
    <p:extLst>
      <p:ext uri="{BB962C8B-B14F-4D97-AF65-F5344CB8AC3E}">
        <p14:creationId xmlns:p14="http://schemas.microsoft.com/office/powerpoint/2010/main" val="82620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753CC-84F1-204E-E5DA-74506B52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sz="5200" dirty="0"/>
              <a:t>Προετοιμασία</a:t>
            </a:r>
            <a:endParaRPr lang="en-US" sz="5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EFD86F-0848-01EB-FA55-B4E6DB8A8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7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1ο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l-GR" sz="2000" dirty="0">
              <a:cs typeface="Calibri"/>
            </a:endParaRPr>
          </a:p>
          <a:p>
            <a:r>
              <a:rPr lang="el-GR" sz="2000" dirty="0">
                <a:cs typeface="Calibri"/>
              </a:rPr>
              <a:t>Θέλουμε να σχεδιάσουμε το κουμπί </a:t>
            </a:r>
          </a:p>
          <a:p>
            <a:r>
              <a:rPr lang="el-GR" sz="2000" dirty="0">
                <a:cs typeface="Calibri"/>
              </a:rPr>
              <a:t>Πηγαίνουμε στην κατηγορία </a:t>
            </a:r>
            <a:r>
              <a:rPr lang="en-US" sz="2000" dirty="0">
                <a:cs typeface="Calibri"/>
              </a:rPr>
              <a:t>sprite </a:t>
            </a:r>
            <a:r>
              <a:rPr lang="el-GR" sz="2000" dirty="0">
                <a:cs typeface="Calibri"/>
              </a:rPr>
              <a:t>και πατάμε </a:t>
            </a:r>
            <a:r>
              <a:rPr lang="en-US" sz="2000" dirty="0">
                <a:cs typeface="Calibri"/>
              </a:rPr>
              <a:t>add</a:t>
            </a:r>
            <a:endParaRPr lang="el-GR" sz="2000" dirty="0">
              <a:cs typeface="Calibri"/>
            </a:endParaRPr>
          </a:p>
          <a:p>
            <a:r>
              <a:rPr lang="el-GR" sz="2000" dirty="0">
                <a:solidFill>
                  <a:srgbClr val="FF0000"/>
                </a:solidFill>
                <a:cs typeface="Calibri"/>
              </a:rPr>
              <a:t>ΔΕΝ ΣΒΗΝΟΥΜΕ ΤΟ ΠΑΝΤΑ ΓΙΑΤΙ ΘΑ ΧΑΘΕΙ Ο ΚΩΔΙΚΑΣ!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8E62CAF-2AB5-E80F-C5FC-A131F5FB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375" y="1069676"/>
            <a:ext cx="4018814" cy="4871703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1870CEF4-E657-906C-3DAD-7B7F0722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810" y="303086"/>
            <a:ext cx="1455721" cy="617853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BFF9B086-F8C9-92E8-A289-0ECF7D459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089" y="3171087"/>
            <a:ext cx="659019" cy="279708"/>
          </a:xfrm>
          <a:prstGeom prst="rect">
            <a:avLst/>
          </a:prstGeom>
        </p:spPr>
      </p:pic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1AE83DF9-3637-1481-B1FF-B7A7A778DA5B}"/>
              </a:ext>
            </a:extLst>
          </p:cNvPr>
          <p:cNvCxnSpPr/>
          <p:nvPr/>
        </p:nvCxnSpPr>
        <p:spPr>
          <a:xfrm>
            <a:off x="7919207" y="3556932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5C6C38AF-B217-7B88-0AD4-BBC18D19C7D2}"/>
              </a:ext>
            </a:extLst>
          </p:cNvPr>
          <p:cNvCxnSpPr/>
          <p:nvPr/>
        </p:nvCxnSpPr>
        <p:spPr>
          <a:xfrm flipH="1">
            <a:off x="7281644" y="458038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3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2ο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Γράφουμε στην αναζήτηση την λέξη </a:t>
            </a:r>
            <a:r>
              <a:rPr lang="en-US" sz="2000" dirty="0">
                <a:cs typeface="Calibri"/>
              </a:rPr>
              <a:t>button </a:t>
            </a:r>
            <a:r>
              <a:rPr lang="el-GR" sz="2000" dirty="0">
                <a:cs typeface="Calibri"/>
              </a:rPr>
              <a:t>και επιλέγουμε το «</a:t>
            </a:r>
            <a:r>
              <a:rPr lang="en-US" sz="2000" dirty="0">
                <a:cs typeface="Calibri"/>
              </a:rPr>
              <a:t>empty button 1</a:t>
            </a:r>
            <a:r>
              <a:rPr lang="el-GR" sz="2000" dirty="0">
                <a:cs typeface="Calibri"/>
              </a:rPr>
              <a:t>»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6199B427-B823-D57B-385D-0073C145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165" y="1281639"/>
            <a:ext cx="6332726" cy="4419600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94AC2BBC-8591-972C-5C82-86C59453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810" y="303086"/>
            <a:ext cx="1455721" cy="617853"/>
          </a:xfrm>
          <a:prstGeom prst="rect">
            <a:avLst/>
          </a:prstGeom>
        </p:spPr>
      </p:pic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4FFF8F52-778D-1523-3FE0-078F4936A938}"/>
              </a:ext>
            </a:extLst>
          </p:cNvPr>
          <p:cNvSpPr/>
          <p:nvPr/>
        </p:nvSpPr>
        <p:spPr>
          <a:xfrm>
            <a:off x="5436066" y="1686187"/>
            <a:ext cx="755009" cy="3103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F3D09060-BC5B-9DB4-9AEE-BCBBFB739B69}"/>
              </a:ext>
            </a:extLst>
          </p:cNvPr>
          <p:cNvSpPr/>
          <p:nvPr/>
        </p:nvSpPr>
        <p:spPr>
          <a:xfrm>
            <a:off x="10301681" y="3573710"/>
            <a:ext cx="981512" cy="10654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959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3ο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Διαλέγουμε άσπρο χρώμα και επιλέγουμε το εργαλείου Τ</a:t>
            </a:r>
          </a:p>
          <a:p>
            <a:r>
              <a:rPr lang="el-GR" sz="2000" dirty="0">
                <a:cs typeface="Calibri"/>
              </a:rPr>
              <a:t>Γράφουμε την λέξη </a:t>
            </a:r>
            <a:r>
              <a:rPr lang="en-US" sz="2000" dirty="0">
                <a:cs typeface="Calibri"/>
              </a:rPr>
              <a:t>SCAN </a:t>
            </a:r>
            <a:r>
              <a:rPr lang="el-GR" sz="2000" dirty="0">
                <a:cs typeface="Calibri"/>
              </a:rPr>
              <a:t>πάνω στο κουμπί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6B73303-0F11-81CF-AEE3-5FC23CD3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48" y="1232452"/>
            <a:ext cx="6821523" cy="4351379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CE2A9C2C-DF5D-9725-35DE-919A70FA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810" y="303086"/>
            <a:ext cx="1455721" cy="617853"/>
          </a:xfrm>
          <a:prstGeom prst="rect">
            <a:avLst/>
          </a:prstGeom>
        </p:spPr>
      </p:pic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19A7B9E8-913F-E160-70F7-6963AEBEFF7A}"/>
              </a:ext>
            </a:extLst>
          </p:cNvPr>
          <p:cNvCxnSpPr/>
          <p:nvPr/>
        </p:nvCxnSpPr>
        <p:spPr>
          <a:xfrm>
            <a:off x="6333688" y="1291905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CCE8431E-7965-0F0D-C01F-1C3F9AEF868A}"/>
              </a:ext>
            </a:extLst>
          </p:cNvPr>
          <p:cNvCxnSpPr/>
          <p:nvPr/>
        </p:nvCxnSpPr>
        <p:spPr>
          <a:xfrm flipH="1">
            <a:off x="6677637" y="2751589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9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4ο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Αλλάζουμε το όνομα του σε «</a:t>
            </a:r>
            <a:r>
              <a:rPr lang="en-US" sz="2000" dirty="0">
                <a:cs typeface="Calibri"/>
              </a:rPr>
              <a:t>Scan Button</a:t>
            </a:r>
            <a:r>
              <a:rPr lang="el-GR" sz="2000" dirty="0">
                <a:cs typeface="Calibri"/>
              </a:rPr>
              <a:t>»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482DFF7-CDA6-9F49-051E-C16BFAAB9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743" y="826689"/>
            <a:ext cx="4782217" cy="5201376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6CB44E8E-E7D2-EBE0-59F2-A7298A40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810" y="303086"/>
            <a:ext cx="1455721" cy="617853"/>
          </a:xfrm>
          <a:prstGeom prst="rect">
            <a:avLst/>
          </a:prstGeom>
        </p:spPr>
      </p:pic>
      <p:sp>
        <p:nvSpPr>
          <p:cNvPr id="14" name="Ορθογώνιο: Στρογγύλεμα γωνιών 13">
            <a:extLst>
              <a:ext uri="{FF2B5EF4-FFF2-40B4-BE49-F238E27FC236}">
                <a16:creationId xmlns:a16="http://schemas.microsoft.com/office/drawing/2014/main" id="{3D2B642B-9E5D-B210-B02D-2437E5E37C18}"/>
              </a:ext>
            </a:extLst>
          </p:cNvPr>
          <p:cNvSpPr/>
          <p:nvPr/>
        </p:nvSpPr>
        <p:spPr>
          <a:xfrm>
            <a:off x="9181749" y="1774271"/>
            <a:ext cx="1136710" cy="1468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990AD-BC2D-2E5D-37A7-56E16C6A1857}"/>
              </a:ext>
            </a:extLst>
          </p:cNvPr>
          <p:cNvSpPr txBox="1"/>
          <p:nvPr/>
        </p:nvSpPr>
        <p:spPr>
          <a:xfrm>
            <a:off x="9093665" y="1711355"/>
            <a:ext cx="1468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 Button</a:t>
            </a:r>
            <a:endParaRPr lang="el-GR" sz="1200" dirty="0"/>
          </a:p>
        </p:txBody>
      </p: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4EF80D03-DF0C-D20E-9A69-F754C5640187}"/>
              </a:ext>
            </a:extLst>
          </p:cNvPr>
          <p:cNvCxnSpPr>
            <a:cxnSpLocks/>
          </p:cNvCxnSpPr>
          <p:nvPr/>
        </p:nvCxnSpPr>
        <p:spPr>
          <a:xfrm flipH="1">
            <a:off x="10268123" y="1845578"/>
            <a:ext cx="503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5ο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Με τον ίδιο τρόπο δημιουργούμε άλλα δυο κουμπιά ώστε να υπάρχουν</a:t>
            </a:r>
          </a:p>
          <a:p>
            <a:pPr lvl="1"/>
            <a:r>
              <a:rPr lang="en-US" sz="1600" dirty="0">
                <a:cs typeface="Calibri"/>
              </a:rPr>
              <a:t>Scan</a:t>
            </a:r>
          </a:p>
          <a:p>
            <a:pPr lvl="1"/>
            <a:r>
              <a:rPr lang="en-US" sz="1600" dirty="0">
                <a:cs typeface="Calibri"/>
              </a:rPr>
              <a:t>Auto</a:t>
            </a:r>
          </a:p>
          <a:p>
            <a:pPr lvl="1"/>
            <a:r>
              <a:rPr lang="en-US" sz="1600" dirty="0">
                <a:cs typeface="Calibri"/>
              </a:rPr>
              <a:t>Remote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A2556FF-F83E-1D06-2C2E-38907B26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07" y="1440426"/>
            <a:ext cx="470600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1F9-99A8-219E-AA37-5A8CF2DF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Βήμ</a:t>
            </a:r>
            <a:r>
              <a:rPr lang="en-US" dirty="0">
                <a:cs typeface="Calibri Light"/>
              </a:rPr>
              <a:t>α 6ο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57A4A-6748-9B31-3B15-DF24D5D5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Μεταφέρουμε</a:t>
            </a:r>
            <a:r>
              <a:rPr lang="en-US" sz="2000" dirty="0">
                <a:cs typeface="Calibri"/>
              </a:rPr>
              <a:t> </a:t>
            </a:r>
            <a:r>
              <a:rPr lang="el-GR" sz="2000" dirty="0">
                <a:cs typeface="Calibri"/>
              </a:rPr>
              <a:t>όλο τον κώδικα από το </a:t>
            </a:r>
            <a:r>
              <a:rPr lang="en-US" sz="2000" dirty="0">
                <a:cs typeface="Calibri"/>
              </a:rPr>
              <a:t>panda </a:t>
            </a:r>
            <a:r>
              <a:rPr lang="el-GR" sz="2000" dirty="0">
                <a:cs typeface="Calibri"/>
              </a:rPr>
              <a:t>στο κουμπί </a:t>
            </a:r>
            <a:r>
              <a:rPr lang="en-US" sz="2000" dirty="0">
                <a:cs typeface="Calibri"/>
              </a:rPr>
              <a:t>Remote </a:t>
            </a:r>
            <a:r>
              <a:rPr lang="el-GR" sz="2000" dirty="0">
                <a:cs typeface="Calibri"/>
              </a:rPr>
              <a:t>και μετά σβήνουμε το </a:t>
            </a:r>
            <a:r>
              <a:rPr lang="en-US" sz="2000" dirty="0">
                <a:cs typeface="Calibri"/>
              </a:rPr>
              <a:t>panda</a:t>
            </a:r>
            <a:endParaRPr lang="el-GR" sz="2000" dirty="0">
              <a:cs typeface="Calibri"/>
            </a:endParaRPr>
          </a:p>
          <a:p>
            <a:r>
              <a:rPr lang="el-GR" sz="2000" dirty="0">
                <a:cs typeface="Calibri"/>
              </a:rPr>
              <a:t>Για να το κάνουμε σέρνουμε τις εντολές και τις αφήνουμε πάνω στο </a:t>
            </a:r>
            <a:r>
              <a:rPr lang="en-US" sz="2000" dirty="0">
                <a:cs typeface="Calibri"/>
              </a:rPr>
              <a:t>Remote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4EFE37B-05AA-1BCE-376C-42CAFABD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87" y="1127682"/>
            <a:ext cx="5172797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6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373</Words>
  <Application>Microsoft Office PowerPoint</Application>
  <PresentationFormat>Ευρεία οθόνη</PresentationFormat>
  <Paragraphs>56</Paragraphs>
  <Slides>19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Robot Farm</vt:lpstr>
      <vt:lpstr>Τι θα φτιάξουμε;</vt:lpstr>
      <vt:lpstr>Προετοιμασία</vt:lpstr>
      <vt:lpstr>Βήμα 1ο</vt:lpstr>
      <vt:lpstr>Βήμα 2ο</vt:lpstr>
      <vt:lpstr>Βήμα 3ο</vt:lpstr>
      <vt:lpstr>Βήμα 4ο</vt:lpstr>
      <vt:lpstr>Βήμα 5ο</vt:lpstr>
      <vt:lpstr>Βήμα 6ο</vt:lpstr>
      <vt:lpstr>Προγραμματισμός  Έλεγχος κινητήρων </vt:lpstr>
      <vt:lpstr>Βήμα 1ο</vt:lpstr>
      <vt:lpstr>Βήμα 2ο</vt:lpstr>
      <vt:lpstr>Βήμα 3ο</vt:lpstr>
      <vt:lpstr>Βήμα 4ο</vt:lpstr>
      <vt:lpstr>Βήμα 4ο</vt:lpstr>
      <vt:lpstr>Βήμα 5ο</vt:lpstr>
      <vt:lpstr>Επέκταση  Προσθήκη λειτουργιών Auto Και Remote</vt:lpstr>
      <vt:lpstr>Τι θα κάνουμε</vt:lpstr>
      <vt:lpstr>Τι θα κάνουμε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Farm</dc:title>
  <dc:creator>Theodoros Kitsos</dc:creator>
  <cp:lastModifiedBy>Theodoros Kitsos</cp:lastModifiedBy>
  <cp:revision>2</cp:revision>
  <dcterms:created xsi:type="dcterms:W3CDTF">2023-03-26T10:29:28Z</dcterms:created>
  <dcterms:modified xsi:type="dcterms:W3CDTF">2023-05-12T07:38:07Z</dcterms:modified>
</cp:coreProperties>
</file>