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72" r:id="rId6"/>
    <p:sldId id="257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70" r:id="rId15"/>
    <p:sldId id="260" r:id="rId16"/>
    <p:sldId id="261" r:id="rId17"/>
    <p:sldId id="280" r:id="rId18"/>
    <p:sldId id="286" r:id="rId19"/>
    <p:sldId id="281" r:id="rId20"/>
    <p:sldId id="282" r:id="rId21"/>
    <p:sldId id="283" r:id="rId22"/>
    <p:sldId id="284" r:id="rId23"/>
    <p:sldId id="285" r:id="rId24"/>
    <p:sldId id="302" r:id="rId25"/>
    <p:sldId id="304" r:id="rId26"/>
    <p:sldId id="307" r:id="rId27"/>
    <p:sldId id="308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E59C5-9392-4AAB-906A-9D9BE5F63FEA}" v="6" dt="2023-03-10T11:20:49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13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1083 386 24575,'-27'-2'0,"0"-2"0,0 0 0,0-2 0,-42-16 0,11 5 0,-163-44 0,187 52 0,15 4 0,1 0 0,-1 2 0,-36-3 0,-50-6 0,74 7 0,-49-2 0,2 8 0,-59-2 0,135 1 0,-1 0 0,1-1 0,0 1 0,0 0 0,0-1 0,-1 0 0,1 1 0,0-1 0,0 0 0,0 0 0,-4-3 0,6 4 0,-1 0 0,1-1 0,0 1 0,-1-1 0,1 1 0,-1-1 0,1 0 0,0 1 0,-1-1 0,1 1 0,0-1 0,0 0 0,0 1 0,-1-1 0,1 0 0,0 1 0,0-1 0,0 0 0,0 1 0,0-1 0,0 0 0,0 1 0,0-1 0,0 0 0,1 0 0,0-2 0,1 0 0,0 0 0,0 0 0,-1 1 0,1-1 0,1 1 0,-1 0 0,0-1 0,1 1 0,-1 0 0,1 0 0,0 1 0,-1-1 0,5-1 0,10-6 0,7-2 0,0-2 0,-1 0 0,0-1 0,-1-2 0,-1 0 0,35-34 0,-49 36 0,-19 17 0,-33 22 0,30-16 0,-19 11 0,1 2 0,0 2 0,-37 35 0,56-47 0,13-11 0,0-1 0,0 1 0,0-1 0,0 1 0,0 0 0,1-1 0,-1 1 0,0 0 0,0 0 0,1 0 0,-1 0 0,0-1 0,1 1 0,-1 0 0,1 0 0,-1 0 0,1 0 0,0 0 0,-1 0 0,1 0 0,0 1 0,0-1 0,0 0 0,0 0 0,0 0 0,0 0 0,0 0 0,0 0 0,0 0 0,0 0 0,0 0 0,1 0 0,-1 0 0,0 0 0,1 0 0,-1 0 0,1 0 0,-1 0 0,1 0 0,0 0 0,-1 0 0,1 0 0,0-1 0,0 1 0,-1 0 0,1 0 0,0-1 0,0 1 0,0-1 0,0 1 0,0-1 0,1 1 0,9 5 0,1-1 0,-1 0 0,24 6 0,-10-4 0,21 13 0,0 1 0,81 53 0,-112-62-1365,-4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23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 24575,'78'-1'0,"30"0"0,147 18 0,-141-6 0,-69-8 0,-1 1 0,56 15 0,-29-4 0,73 7 0,-124-20 0,70 5 0,142-7 0,-95-2 0,-50 1 0,-87 1 0,0 0 0,0 0 0,1 0 0,-1 0 0,0 0 0,0 0 0,0 0 0,0 0 0,1 0 0,-1 0 0,0 0 0,0 0 0,0 0 0,0 0 0,1 0 0,-1 0 0,0-1 0,0 1 0,0 0 0,0 0 0,0 0 0,1 0 0,-1 0 0,0 0 0,0-1 0,0 1 0,0 0 0,0 0 0,0 0 0,0 0 0,0-1 0,0 1 0,0 0 0,1 0 0,-1 0 0,0 0 0,0-1 0,0 1 0,0 0 0,0 0 0,0 0 0,0-1 0,0 1 0,0 0 0,-1 0 0,1 0 0,0 0 0,0-1 0,0 1 0,0 0 0,0 0 0,0 0 0,0-1 0,-12-11 0,-27-16 0,32 23 0,-11-6 0,1 2 0,-1 0 0,-1 1 0,-21-7 0,23 10 0,0-2 0,0 0 0,1-1 0,0 0 0,-22-16 0,-30-19 0,53 34 0,0 0 0,0-1 0,1 0 0,-16-15 0,8-2 0,16 16 0,20 16 0,101 78 0,81 15 0,-103-56 0,-63-30 0,-23-10 0,-1 0 0,1 1 0,-1 0 0,1 0 0,-1 0 0,0 1 0,0-1 0,8 9 0,-14-11 0,1 0 0,-1 0 0,0 0 0,1 0 0,-1 0 0,0 0 0,0 0 0,0 1 0,0-1 0,0 0 0,0 0 0,0 0 0,0 0 0,-1 0 0,1 1 0,0-1 0,-1 0 0,1 0 0,-1 0 0,1 0 0,-1 0 0,1 0 0,-1 0 0,0 0 0,0-1 0,1 1 0,-1 0 0,0 0 0,0 0 0,0-1 0,0 1 0,0 0 0,0-1 0,0 1 0,-2 0 0,-43 25 0,42-24 0,-14 5 0,0 0 0,-33 8 0,38-13 0,0 1 0,1 1 0,0 0 0,0 1 0,0 0 0,0 0 0,1 2 0,-18 12 0,-49 36 0,57-43 0,2 1 0,0 2 0,-25 23 0,-29 22-1365,60-48-5461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33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 24575,'0'552'0,"1"-529"0,2 1 0,6 28 0,3 41 0,0-2 0,-7-66 0,2 50 0,-6-26 0,-3 93 0,2-142 0,0 1 0,0 0 0,0-1 0,0 1 0,0 0 0,0 0 0,0-1 0,-1 1 0,1 0 0,0-1 0,0 1 0,0-1 0,-1 1 0,1 0 0,0-1 0,-1 1 0,1-1 0,0 1 0,-1 0 0,1-1 0,-1 1 0,1-1 0,-1 1 0,1-1 0,-1 0 0,0 1 0,1-1 0,-1 0 0,1 1 0,-1-1 0,0 0 0,0 1 0,-1-1 0,0-1 0,1 1 0,-1-1 0,0 1 0,1-1 0,-1 1 0,1-1 0,-1 0 0,1 0 0,-1 0 0,1 0 0,0 0 0,-2-1 0,-45-48 0,41 42 0,-46-49 0,21 24 0,-42-57 0,41 38 0,60 75 0,95 133 0,-117-149 0,1 1 0,0-1 0,1-1 0,0 1 0,13 10 0,-17-15 0,0-1 0,0 1 0,0 0 0,0-1 0,0 1 0,0-1 0,0 0 0,0 0 0,0 0 0,1 0 0,-1-1 0,0 1 0,1-1 0,-1 0 0,0 0 0,1 0 0,-1 0 0,0-1 0,4 0 0,1-3 0,0-1 0,-1 0 0,1-1 0,-1 1 0,-1-1 0,1 0 0,-1-1 0,0 0 0,-1 0 0,1 0 0,4-10 0,24-26 0,-23 30 0,-1-1 0,0 0 0,12-23 0,-14 22 0,1 1 0,1 0 0,17-21 0,24-34-1365,-41 59-5461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4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1594 349 24575,'-69'0'0,"-40"1"0,0-4 0,-172-27 0,199 19 0,-1 4 0,0 3 0,-86 7 0,25 0 0,-263-3 0,404 0 0,-1 0 0,1 0 0,-1 0 0,1-1 0,-1 1 0,1-1 0,0 1 0,-1-1 0,1 0 0,-1-1 0,-4-2 0,7 3 0,0 0 0,1 0 0,-1 0 0,0 0 0,1 0 0,-1-1 0,1 1 0,-1 0 0,1 0 0,0 0 0,0-1 0,-1 1 0,1 0 0,0-1 0,0 1 0,0 0 0,0-1 0,1 1 0,-1 0 0,0 0 0,0-1 0,1 1 0,-1 0 0,1 0 0,-1 0 0,1-1 0,0 1 0,-1 0 0,1 0 0,0 0 0,0 0 0,-1 0 0,3-1 0,10-16 0,0 2 0,1 0 0,1 0 0,33-26 0,8-8 0,-32 24 0,-19 19 0,0 1 0,1 0 0,0 0 0,0 0 0,0 1 0,0 0 0,1 0 0,0 0 0,0 1 0,12-5 0,-19 9 0,0 0 0,0 0 0,0-1 0,0 1 0,1 0 0,-1 0 0,0 0 0,0 0 0,0 0 0,0 0 0,0 0 0,0 0 0,1 0 0,-1 0 0,0 0 0,0 0 0,0 0 0,0 0 0,0 0 0,1 0 0,-1 0 0,0 0 0,0 0 0,0 0 0,0 0 0,0 0 0,0 0 0,1 0 0,-1 0 0,0 0 0,0 0 0,0 0 0,0 0 0,0 1 0,0-1 0,0 0 0,1 0 0,-1 0 0,0 0 0,0 0 0,0 0 0,0 0 0,0 1 0,0-1 0,0 0 0,0 0 0,0 0 0,0 0 0,0 0 0,0 0 0,0 1 0,0-1 0,0 0 0,0 0 0,0 0 0,0 0 0,0 0 0,0 1 0,0-1 0,0 0 0,0 0 0,0 0 0,0 0 0,-7 13 0,-14 11 0,-9 6 0,-1-2 0,-37 26 0,38-29 0,23-18 0,-1-1 0,1 0 0,-1 0 0,0 0 0,-16 7 0,22-12 0,0-1 0,0 1 0,1-1 0,-1 1 0,0 0 0,1 0 0,-1 0 0,1 0 0,-1 0 0,1 0 0,-1 0 0,1 0 0,-1 1 0,1-1 0,0 0 0,0 1 0,0-1 0,0 1 0,0 0 0,0-1 0,0 1 0,1 0 0,-1 0 0,0-1 0,1 1 0,0 0 0,-1 0 0,1 0 0,0-1 0,0 1 0,0 2 0,1 0 0,0-1 0,1 0 0,-1 0 0,1 0 0,0 0 0,0 0 0,0 0 0,0-1 0,0 1 0,0-1 0,1 1 0,0-1 0,-1 0 0,1 0 0,0 0 0,4 2 0,55 29 0,-46-26 0,0 0 0,-1 2 0,0 0 0,-1 1 0,18 14 0,112 97 0,-132-110-1365,0-2-5461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49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1882 396 24575,'-759'-38'0,"310"27"0,312 12 0,109-2 0,-51-10 0,50 6 0,-49-2 0,-25 9 0,-81-4 0,183 2 0,-1 0 0,1 0 0,-1 0 0,1 0 0,-1 0 0,1 0 0,-1 0 0,0-1 0,1 1 0,-1-1 0,1 1 0,-1-1 0,1 1 0,0-1 0,-1 0 0,1 0 0,0 0 0,-1 0 0,1 0 0,0 0 0,0 0 0,0 0 0,0 0 0,-2-3 0,3 2 0,0 1 0,1-1 0,-1 1 0,0-1 0,0 0 0,1 1 0,-1-1 0,1 1 0,0-1 0,-1 1 0,1-1 0,0 1 0,0 0 0,0-1 0,0 1 0,0 0 0,0 0 0,0 0 0,2-2 0,10-9 0,1 1 0,30-19 0,-43 28 0,71-46 0,54-32 0,-74 40 0,-46 34 0,0 1 0,0-1 0,0 1 0,0 1 0,1-1 0,0 1 0,0 0 0,0 1 0,1-1 0,14-3 0,-22 7 0,0 0 0,0 0 0,0 0 0,0 0 0,1 0 0,-1 0 0,0 0 0,0 0 0,0 0 0,0 0 0,0 0 0,0 0 0,1 0 0,-1 0 0,0 0 0,0 1 0,0-1 0,0 0 0,0 0 0,0 0 0,0 0 0,0 0 0,0 0 0,1 0 0,-1 1 0,0-1 0,0 0 0,0 0 0,0 0 0,0 0 0,0 0 0,0 1 0,0-1 0,0 0 0,0 0 0,0 0 0,0 0 0,0 0 0,0 1 0,0-1 0,0 0 0,0 0 0,0 0 0,0 0 0,0 0 0,-1 0 0,1 1 0,0-1 0,0 0 0,0 0 0,0 0 0,0 0 0,0 0 0,0 0 0,0 0 0,-1 1 0,-7 13 0,-13 13 0,7-13 0,0-1 0,-29 19 0,-14 13 0,39-31 0,-1-1 0,0 0 0,-1-2 0,-1 0 0,0-1 0,0-1 0,-28 7 0,47-15 0,-1-1 0,1 1 0,0-1 0,0 1 0,0 0 0,0 0 0,0 0 0,0 0 0,0 0 0,1 0 0,-1 1 0,0-1 0,1 1 0,-1-1 0,1 1 0,-1 0 0,1-1 0,0 1 0,-1 0 0,1 0 0,0 0 0,0 2 0,0-1 0,1-1 0,0 1 0,0-1 0,0 0 0,1 1 0,-1-1 0,1 0 0,-1 1 0,1-1 0,0 0 0,0 1 0,0-1 0,0 0 0,0 0 0,0 0 0,3 3 0,6 7 0,1 0 0,0 0 0,1-1 0,19 13 0,22 21 0,51 54 0,-47-42 0,-47-47-7,-1 2 1,0-1-1,8 16 0,-2-4-1331,-7-11-5488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6:0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1084 259 24575,'-1032'0'0,"1029"1"0,0-1 0,0 0 0,0 0 0,-1-1 0,1 1 0,0 0 0,0-1 0,0 0 0,0 0 0,0 0 0,0 0 0,0-1 0,-5-2 0,8 4 0,0-1 0,-1 1 0,1-1 0,-1 1 0,1-1 0,0 1 0,-1-1 0,1 0 0,0 1 0,0-1 0,0 0 0,-1 1 0,1-1 0,0 1 0,0-1 0,0 0 0,0 1 0,0-1 0,0 0 0,0 1 0,0-1 0,0 0 0,1 1 0,-1-2 0,17-23 0,5 6 0,1 0 0,1 2 0,1 0 0,35-17 0,26-18 0,-69 41 0,-6 2 0,1 2 0,0-1 0,15-6 0,-33 18 0,0 0 0,0 0 0,1 0 0,-1 0 0,1 1 0,-5 6 0,3-4 0,1-1 0,-1 1 0,0-1 0,-1-1 0,-12 8 0,-20 6 0,1 1 0,1 2 0,-58 43 0,95-64 0,-1 1 0,0-1 0,1 0 0,0 1 0,-1-1 0,1 1 0,0 0 0,-1-1 0,1 1 0,0 0 0,0 0 0,0 2 0,1-4 0,0 1 0,-1 0 0,1 0 0,0 0 0,0-1 0,0 1 0,0 0 0,0 0 0,1 0 0,-1-1 0,0 1 0,0 0 0,1 0 0,-1 0 0,0-1 0,1 1 0,-1 0 0,0-1 0,1 1 0,-1 0 0,2 0 0,2 3 0,1 0 0,0-1 0,0 0 0,0 0 0,0 0 0,11 4 0,20 11 0,-17-5-170,-1 1-1,0 1 0,-1 0 1,-1 1-1,-1 1 0,0 1 1,25 38-1,-31-38-6655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6:09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1301 134 24575,'-79'3'0,"-106"18"0,93 2 0,74-17 0,0 0 0,0-2 0,0 0 0,-33 2 0,-6-6 0,27-1 0,0 2 0,0 0 0,-50 11 0,-87 13 0,143-21 0,-1-1 0,-44 0 0,51-3 0,0 0 0,0 1 0,0 1 0,0 1 0,0 1 0,-33 10 0,-14 7 0,133-34 0,-35-2 0,0-2 0,-1-1 0,-1-2 0,36-29 0,26-17 0,-79 59 0,-1-2 0,0 0 0,-1 0 0,0-1 0,0-1 0,-1 0 0,13-17 0,-23 28 0,-1 0 0,0 0 0,0 0 0,0 0 0,0-1 0,0 1 0,0 0 0,1 0 0,-1 0 0,0 0 0,0 0 0,0-1 0,0 1 0,0 0 0,0 0 0,0 0 0,0-1 0,0 1 0,0 0 0,0 0 0,0 0 0,0 0 0,0-1 0,0 1 0,0 0 0,0 0 0,0 0 0,0-1 0,0 1 0,0 0 0,0 0 0,0 0 0,0 0 0,0-1 0,0 1 0,0 0 0,0 0 0,0 0 0,-1 0 0,1-1 0,0 1 0,0 0 0,0 0 0,0 0 0,0 0 0,-1 0 0,1 0 0,0 0 0,0 0 0,0-1 0,0 1 0,-1 0 0,-13 3 0,-14 11 0,-189 123 0,130-80 0,-88 76 0,158-120 0,16-12 0,0-1 0,0 1 0,0 0 0,1-1 0,-1 1 0,0 0 0,0-1 0,0 1 0,1 0 0,-1 0 0,0 0 0,1 0 0,-1 0 0,1 0 0,-1 0 0,1 0 0,-1 0 0,1 0 0,0 0 0,-1 0 0,1 0 0,0 0 0,0 0 0,0 0 0,0 0 0,0 3 0,1-3 0,0 1 0,0-1 0,0 0 0,0 0 0,0 1 0,0-1 0,1 0 0,-1 0 0,0 0 0,1 0 0,-1 0 0,0 0 0,1-1 0,-1 1 0,1 0 0,1 0 0,14 4 0,1-1 0,31 5 0,-31-6 0,150 20 0,-106-16 0,108 25 0,-132-25-1365,-21-5-5461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6:0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1084 259 24575,'-1032'0'0,"1029"1"0,0-1 0,0 0 0,0 0 0,-1-1 0,1 1 0,0 0 0,0-1 0,0 0 0,0 0 0,0 0 0,0 0 0,0-1 0,-5-2 0,8 4 0,0-1 0,-1 1 0,1-1 0,-1 1 0,1-1 0,0 1 0,-1-1 0,1 0 0,0 1 0,0-1 0,0 0 0,-1 1 0,1-1 0,0 1 0,0-1 0,0 0 0,0 1 0,0-1 0,0 0 0,0 1 0,0-1 0,0 0 0,1 1 0,-1-2 0,17-23 0,5 6 0,1 0 0,1 2 0,1 0 0,35-17 0,26-18 0,-69 41 0,-6 2 0,1 2 0,0-1 0,15-6 0,-33 18 0,0 0 0,0 0 0,1 0 0,-1 0 0,1 1 0,-5 6 0,3-4 0,1-1 0,-1 1 0,0-1 0,-1-1 0,-12 8 0,-20 6 0,1 1 0,1 2 0,-58 43 0,95-64 0,-1 1 0,0-1 0,1 0 0,0 1 0,-1-1 0,1 1 0,0 0 0,-1-1 0,1 1 0,0 0 0,0 0 0,0 2 0,1-4 0,0 1 0,-1 0 0,1 0 0,0 0 0,0-1 0,0 1 0,0 0 0,0 0 0,1 0 0,-1-1 0,0 1 0,0 0 0,1 0 0,-1 0 0,0-1 0,1 1 0,-1 0 0,0-1 0,1 1 0,-1 0 0,2 0 0,2 3 0,1 0 0,0-1 0,0 0 0,0 0 0,0 0 0,11 4 0,20 11 0,-17-5-170,-1 1-1,0 1 0,-1 0 1,-1 1-1,-1 1 0,0 1 1,25 38-1,-31-38-6655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6:09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1301 134 24575,'-79'3'0,"-106"18"0,93 2 0,74-17 0,0 0 0,0-2 0,0 0 0,-33 2 0,-6-6 0,27-1 0,0 2 0,0 0 0,-50 11 0,-87 13 0,143-21 0,-1-1 0,-44 0 0,51-3 0,0 0 0,0 1 0,0 1 0,0 1 0,0 1 0,-33 10 0,-14 7 0,133-34 0,-35-2 0,0-2 0,-1-1 0,-1-2 0,36-29 0,26-17 0,-79 59 0,-1-2 0,0 0 0,-1 0 0,0-1 0,0-1 0,-1 0 0,13-17 0,-23 28 0,-1 0 0,0 0 0,0 0 0,0 0 0,0-1 0,0 1 0,0 0 0,1 0 0,-1 0 0,0 0 0,0 0 0,0-1 0,0 1 0,0 0 0,0 0 0,0 0 0,0-1 0,0 1 0,0 0 0,0 0 0,0 0 0,0 0 0,0-1 0,0 1 0,0 0 0,0 0 0,0 0 0,0-1 0,0 1 0,0 0 0,0 0 0,0 0 0,0 0 0,0-1 0,0 1 0,0 0 0,0 0 0,0 0 0,-1 0 0,1-1 0,0 1 0,0 0 0,0 0 0,0 0 0,0 0 0,-1 0 0,1 0 0,0 0 0,0 0 0,0-1 0,0 1 0,-1 0 0,-13 3 0,-14 11 0,-189 123 0,130-80 0,-88 76 0,158-120 0,16-12 0,0-1 0,0 1 0,0 0 0,1-1 0,-1 1 0,0 0 0,0-1 0,0 1 0,1 0 0,-1 0 0,0 0 0,1 0 0,-1 0 0,1 0 0,-1 0 0,1 0 0,-1 0 0,1 0 0,0 0 0,-1 0 0,1 0 0,0 0 0,0 0 0,0 0 0,0 0 0,0 3 0,1-3 0,0 1 0,0-1 0,0 0 0,0 0 0,0 1 0,0-1 0,1 0 0,-1 0 0,0 0 0,1 0 0,-1 0 0,0 0 0,1-1 0,-1 1 0,1 0 0,1 0 0,14 4 0,1-1 0,31 5 0,-31-6 0,150 20 0,-106-16 0,108 25 0,-132-25-1365,-21-5-5461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5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9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5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4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8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4.xml"/><Relationship Id="rId4" Type="http://schemas.openxmlformats.org/officeDocument/2006/relationships/image" Target="../media/image2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customXml" Target="../ink/ink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6.xml"/><Relationship Id="rId4" Type="http://schemas.openxmlformats.org/officeDocument/2006/relationships/image" Target="../media/image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customXml" Target="../ink/ink9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8.xml"/><Relationship Id="rId4" Type="http://schemas.openxmlformats.org/officeDocument/2006/relationships/image" Target="../media/image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ss, sky, outdoor, green&#10;&#10;Description automatically generated">
            <a:extLst>
              <a:ext uri="{FF2B5EF4-FFF2-40B4-BE49-F238E27FC236}">
                <a16:creationId xmlns:a16="http://schemas.microsoft.com/office/drawing/2014/main" id="{57527483-7B04-52E2-AEE2-6222EAF24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Robot Farm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 sz="2000" dirty="0">
                <a:cs typeface="Calibri"/>
              </a:rPr>
              <a:t>4</a:t>
            </a:r>
            <a:r>
              <a:rPr lang="en-US" sz="2000" dirty="0">
                <a:cs typeface="Calibri"/>
              </a:rPr>
              <a:t> </a:t>
            </a:r>
            <a:r>
              <a:rPr lang="el-GR" sz="2000" dirty="0">
                <a:cs typeface="Calibri"/>
              </a:rPr>
              <a:t>Μηχανισμός </a:t>
            </a:r>
            <a:r>
              <a:rPr lang="el-GR" sz="2000" dirty="0" err="1">
                <a:cs typeface="Calibri"/>
              </a:rPr>
              <a:t>σκαναρίσματος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81D3D5B4-4498-7124-D407-0BC92D7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Υλικά</a:t>
            </a:r>
            <a:endParaRPr lang="en-US" dirty="0" err="1"/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Συνδέουμε το </a:t>
            </a:r>
            <a:r>
              <a:rPr lang="en-US" sz="2000" dirty="0">
                <a:cs typeface="Calibri"/>
              </a:rPr>
              <a:t>GND </a:t>
            </a:r>
            <a:r>
              <a:rPr lang="el-GR" sz="2000" dirty="0">
                <a:cs typeface="Calibri"/>
              </a:rPr>
              <a:t>του αισθητήρα </a:t>
            </a:r>
            <a:r>
              <a:rPr lang="el-GR" sz="2000" dirty="0" err="1">
                <a:cs typeface="Calibri"/>
              </a:rPr>
              <a:t>στ</a:t>
            </a:r>
            <a:r>
              <a:rPr lang="en-US" sz="2000" dirty="0">
                <a:cs typeface="Calibri"/>
              </a:rPr>
              <a:t>o</a:t>
            </a:r>
            <a:r>
              <a:rPr lang="el-GR" sz="200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GND </a:t>
            </a:r>
            <a:r>
              <a:rPr lang="el-GR" sz="2000" dirty="0">
                <a:cs typeface="Calibri"/>
              </a:rPr>
              <a:t>του </a:t>
            </a:r>
            <a:r>
              <a:rPr lang="en-US" sz="2000" dirty="0">
                <a:cs typeface="Calibri"/>
              </a:rPr>
              <a:t>Arduino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2BB4BED-5886-6989-0944-C1191424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136" y="629266"/>
            <a:ext cx="3788816" cy="539439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A8DF8D6C-9BF1-A75C-F9CF-7184E0AC4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0578" r="-1" b="-1"/>
          <a:stretch/>
        </p:blipFill>
        <p:spPr>
          <a:xfrm>
            <a:off x="7391960" y="1582221"/>
            <a:ext cx="171937" cy="120804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6E6362D2-720C-649B-D7AE-3FE880597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391957" y="1095816"/>
            <a:ext cx="171935" cy="1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5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753CC-84F1-204E-E5DA-74506B52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sz="5200" dirty="0"/>
              <a:t>Προετοιμασία</a:t>
            </a:r>
            <a:endParaRPr lang="en-US" sz="5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EFD86F-0848-01EB-FA55-B4E6DB8A8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7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C7F0-9AD8-40CA-5979-F2D87646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1ο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881E97-5F2C-B1F5-B5EC-05A9229F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Π</a:t>
            </a:r>
            <a:r>
              <a:rPr lang="el-GR" sz="2000" dirty="0">
                <a:cs typeface="Calibri"/>
              </a:rPr>
              <a:t>α</a:t>
            </a:r>
            <a:r>
              <a:rPr lang="en-US" sz="2000" dirty="0" err="1">
                <a:cs typeface="Calibri"/>
              </a:rPr>
              <a:t>τάμε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κουμ</a:t>
            </a:r>
            <a:r>
              <a:rPr lang="en-US" sz="2000" dirty="0">
                <a:cs typeface="Calibri"/>
              </a:rPr>
              <a:t>πί connect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1D1B167-428F-AE62-7A00-EBBA6BD6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118" y="807593"/>
            <a:ext cx="4610819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6250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2ο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2FC46E-4360-2BC0-34FC-DE02D5F1A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074" y="807593"/>
            <a:ext cx="3562906" cy="5239568"/>
          </a:xfrm>
          <a:prstGeom prst="rect">
            <a:avLst/>
          </a:prstGeom>
          <a:effectLst/>
        </p:spPr>
      </p:pic>
      <p:pic>
        <p:nvPicPr>
          <p:cNvPr id="10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4A76C9C-77C3-3B0D-239A-0A82E6F2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08" y="107536"/>
            <a:ext cx="2165849" cy="89843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Συνδέουμε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κα</a:t>
            </a:r>
            <a:r>
              <a:rPr lang="en-US" dirty="0" err="1">
                <a:cs typeface="Calibri"/>
              </a:rPr>
              <a:t>λώδιο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τον</a:t>
            </a:r>
            <a:r>
              <a:rPr lang="en-US" dirty="0">
                <a:cs typeface="Calibri"/>
              </a:rPr>
              <a:t> υπ</a:t>
            </a:r>
            <a:r>
              <a:rPr lang="en-US" dirty="0" err="1">
                <a:cs typeface="Calibri"/>
              </a:rPr>
              <a:t>ολογιστή</a:t>
            </a:r>
            <a:r>
              <a:rPr lang="en-US" dirty="0">
                <a:cs typeface="Calibri"/>
              </a:rPr>
              <a:t> και πα</a:t>
            </a:r>
            <a:r>
              <a:rPr lang="en-US" dirty="0" err="1">
                <a:cs typeface="Calibri"/>
              </a:rPr>
              <a:t>τάμε</a:t>
            </a:r>
            <a:r>
              <a:rPr lang="en-US" dirty="0">
                <a:cs typeface="Calibri"/>
              </a:rPr>
              <a:t>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7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3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Πατάμε το κουμπί </a:t>
            </a:r>
            <a:r>
              <a:rPr lang="en-US" dirty="0">
                <a:cs typeface="Calibri"/>
              </a:rPr>
              <a:t>extension</a:t>
            </a:r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51577B5-90C8-984E-6788-EB3C2C229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50" y="729938"/>
            <a:ext cx="5442154" cy="53981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Γραφή 2">
                <a:extLst>
                  <a:ext uri="{FF2B5EF4-FFF2-40B4-BE49-F238E27FC236}">
                    <a16:creationId xmlns:a16="http://schemas.microsoft.com/office/drawing/2014/main" id="{AD678EA5-9D00-8C85-28F2-8ACBDD525426}"/>
                  </a:ext>
                </a:extLst>
              </p14:cNvPr>
              <p14:cNvContentPartPr/>
              <p14:nvPr/>
            </p14:nvContentPartPr>
            <p14:xfrm>
              <a:off x="10600465" y="5554297"/>
              <a:ext cx="389880" cy="141480"/>
            </p14:xfrm>
          </p:contentPart>
        </mc:Choice>
        <mc:Fallback xmlns="">
          <p:pic>
            <p:nvPicPr>
              <p:cNvPr id="3" name="Γραφή 2">
                <a:extLst>
                  <a:ext uri="{FF2B5EF4-FFF2-40B4-BE49-F238E27FC236}">
                    <a16:creationId xmlns:a16="http://schemas.microsoft.com/office/drawing/2014/main" id="{AD678EA5-9D00-8C85-28F2-8ACBDD525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1465" y="5545320"/>
                <a:ext cx="407520" cy="1590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261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8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Γράφουμε στην αναζήτηση την λέξη </a:t>
            </a:r>
            <a:r>
              <a:rPr lang="en-US" dirty="0">
                <a:cs typeface="Calibri"/>
              </a:rPr>
              <a:t>color</a:t>
            </a:r>
          </a:p>
          <a:p>
            <a:r>
              <a:rPr lang="el-GR" dirty="0">
                <a:cs typeface="Calibri"/>
              </a:rPr>
              <a:t>Και επιλέγουμε το </a:t>
            </a:r>
            <a:r>
              <a:rPr lang="en-US" dirty="0">
                <a:cs typeface="Calibri"/>
              </a:rPr>
              <a:t>TCS230 Color Sensor</a:t>
            </a:r>
            <a:r>
              <a:rPr lang="el-GR" dirty="0">
                <a:cs typeface="Calibri"/>
              </a:rPr>
              <a:t> </a:t>
            </a:r>
            <a:endParaRPr lang="en-US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656F291C-514F-7483-8979-1539D0A7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445" y="861936"/>
            <a:ext cx="5668166" cy="4848902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BA888EBF-2CD1-F6A0-E746-8E19D7866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09" t="6584" r="12649" b="17477"/>
          <a:stretch/>
        </p:blipFill>
        <p:spPr>
          <a:xfrm>
            <a:off x="5675191" y="2130725"/>
            <a:ext cx="2234243" cy="28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9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4ο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Και στην επιλογή </a:t>
            </a:r>
            <a:r>
              <a:rPr lang="en-US" dirty="0">
                <a:cs typeface="Calibri"/>
              </a:rPr>
              <a:t>“Upload Mode Broadcast” </a:t>
            </a:r>
            <a:r>
              <a:rPr lang="el-GR" dirty="0">
                <a:cs typeface="Calibri"/>
              </a:rPr>
              <a:t>πατάμε </a:t>
            </a:r>
            <a:r>
              <a:rPr lang="en-US" dirty="0">
                <a:cs typeface="Calibri"/>
              </a:rPr>
              <a:t>Add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00FA489-9F41-8CEE-5926-625ECA2E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7784"/>
            <a:ext cx="4382112" cy="52966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Γραφή 2">
                <a:extLst>
                  <a:ext uri="{FF2B5EF4-FFF2-40B4-BE49-F238E27FC236}">
                    <a16:creationId xmlns:a16="http://schemas.microsoft.com/office/drawing/2014/main" id="{8BE03C6B-EB35-B9C9-772D-A5B8C21F5ED7}"/>
                  </a:ext>
                </a:extLst>
              </p14:cNvPr>
              <p14:cNvContentPartPr/>
              <p14:nvPr/>
            </p14:nvContentPartPr>
            <p14:xfrm>
              <a:off x="5512225" y="2770417"/>
              <a:ext cx="565200" cy="225360"/>
            </p14:xfrm>
          </p:contentPart>
        </mc:Choice>
        <mc:Fallback xmlns="">
          <p:pic>
            <p:nvPicPr>
              <p:cNvPr id="3" name="Γραφή 2">
                <a:extLst>
                  <a:ext uri="{FF2B5EF4-FFF2-40B4-BE49-F238E27FC236}">
                    <a16:creationId xmlns:a16="http://schemas.microsoft.com/office/drawing/2014/main" id="{8BE03C6B-EB35-B9C9-772D-A5B8C21F5E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3219" y="2761431"/>
                <a:ext cx="582851" cy="2429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28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5ο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Πηγαίνουμε στην κατηγορία </a:t>
            </a:r>
            <a:r>
              <a:rPr lang="en-US" dirty="0">
                <a:cs typeface="Calibri"/>
              </a:rPr>
              <a:t>Sprites </a:t>
            </a:r>
            <a:r>
              <a:rPr lang="el-GR" dirty="0">
                <a:cs typeface="Calibri"/>
              </a:rPr>
              <a:t>και κάνουμε το ίδιο.</a:t>
            </a:r>
          </a:p>
          <a:p>
            <a:r>
              <a:rPr lang="el-GR" dirty="0">
                <a:cs typeface="Calibri"/>
              </a:rPr>
              <a:t>Πατάμε στο </a:t>
            </a:r>
            <a:r>
              <a:rPr lang="en-US" dirty="0">
                <a:cs typeface="Calibri"/>
              </a:rPr>
              <a:t>extension</a:t>
            </a:r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6169055-01DF-C887-E9DD-C89E6B50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601" y="804496"/>
            <a:ext cx="5515745" cy="52490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Γραφή 2">
                <a:extLst>
                  <a:ext uri="{FF2B5EF4-FFF2-40B4-BE49-F238E27FC236}">
                    <a16:creationId xmlns:a16="http://schemas.microsoft.com/office/drawing/2014/main" id="{4E2B40D5-5440-4C91-215D-22C978DDE320}"/>
                  </a:ext>
                </a:extLst>
              </p14:cNvPr>
              <p14:cNvContentPartPr/>
              <p14:nvPr/>
            </p14:nvContentPartPr>
            <p14:xfrm>
              <a:off x="7886065" y="431137"/>
              <a:ext cx="199440" cy="412200"/>
            </p14:xfrm>
          </p:contentPart>
        </mc:Choice>
        <mc:Fallback xmlns="">
          <p:pic>
            <p:nvPicPr>
              <p:cNvPr id="3" name="Γραφή 2">
                <a:extLst>
                  <a:ext uri="{FF2B5EF4-FFF2-40B4-BE49-F238E27FC236}">
                    <a16:creationId xmlns:a16="http://schemas.microsoft.com/office/drawing/2014/main" id="{4E2B40D5-5440-4C91-215D-22C978DDE3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7065" y="422137"/>
                <a:ext cx="21708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Γραφή 3">
                <a:extLst>
                  <a:ext uri="{FF2B5EF4-FFF2-40B4-BE49-F238E27FC236}">
                    <a16:creationId xmlns:a16="http://schemas.microsoft.com/office/drawing/2014/main" id="{6525F2D9-31B7-00E8-DC3F-8C9A43466812}"/>
                  </a:ext>
                </a:extLst>
              </p14:cNvPr>
              <p14:cNvContentPartPr/>
              <p14:nvPr/>
            </p14:nvContentPartPr>
            <p14:xfrm>
              <a:off x="11037505" y="5628457"/>
              <a:ext cx="573840" cy="199800"/>
            </p14:xfrm>
          </p:contentPart>
        </mc:Choice>
        <mc:Fallback xmlns="">
          <p:pic>
            <p:nvPicPr>
              <p:cNvPr id="4" name="Γραφή 3">
                <a:extLst>
                  <a:ext uri="{FF2B5EF4-FFF2-40B4-BE49-F238E27FC236}">
                    <a16:creationId xmlns:a16="http://schemas.microsoft.com/office/drawing/2014/main" id="{6525F2D9-31B7-00E8-DC3F-8C9A434668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28505" y="5619457"/>
                <a:ext cx="591480" cy="2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917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6ο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Και στην επιλογή </a:t>
            </a:r>
            <a:r>
              <a:rPr lang="en-US" dirty="0">
                <a:cs typeface="Calibri"/>
              </a:rPr>
              <a:t>“Upload Mode Broadcast” </a:t>
            </a:r>
            <a:r>
              <a:rPr lang="el-GR" dirty="0">
                <a:cs typeface="Calibri"/>
              </a:rPr>
              <a:t>πατάμε </a:t>
            </a:r>
            <a:r>
              <a:rPr lang="en-US" dirty="0">
                <a:cs typeface="Calibri"/>
              </a:rPr>
              <a:t>Add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5381672-94C3-815A-65DF-36CD5883F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929" y="1194434"/>
            <a:ext cx="4096322" cy="42677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Γραφή 2">
                <a:extLst>
                  <a:ext uri="{FF2B5EF4-FFF2-40B4-BE49-F238E27FC236}">
                    <a16:creationId xmlns:a16="http://schemas.microsoft.com/office/drawing/2014/main" id="{E057EFB2-03C4-6E2B-734F-AAAD58C398AC}"/>
                  </a:ext>
                </a:extLst>
              </p14:cNvPr>
              <p14:cNvContentPartPr/>
              <p14:nvPr/>
            </p14:nvContentPartPr>
            <p14:xfrm>
              <a:off x="10761025" y="3532177"/>
              <a:ext cx="677880" cy="248760"/>
            </p14:xfrm>
          </p:contentPart>
        </mc:Choice>
        <mc:Fallback xmlns="">
          <p:pic>
            <p:nvPicPr>
              <p:cNvPr id="3" name="Γραφή 2">
                <a:extLst>
                  <a:ext uri="{FF2B5EF4-FFF2-40B4-BE49-F238E27FC236}">
                    <a16:creationId xmlns:a16="http://schemas.microsoft.com/office/drawing/2014/main" id="{E057EFB2-03C4-6E2B-734F-AAAD58C39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52025" y="3523164"/>
                <a:ext cx="695520" cy="266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86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7ο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Ελέγχουμε αν και το </a:t>
            </a:r>
            <a:r>
              <a:rPr lang="en-US" dirty="0">
                <a:cs typeface="Calibri"/>
              </a:rPr>
              <a:t>Arduino </a:t>
            </a:r>
            <a:r>
              <a:rPr lang="el-GR" dirty="0">
                <a:cs typeface="Calibri"/>
              </a:rPr>
              <a:t>και τα </a:t>
            </a:r>
            <a:r>
              <a:rPr lang="en-US" dirty="0">
                <a:cs typeface="Calibri"/>
              </a:rPr>
              <a:t>Sprite </a:t>
            </a:r>
            <a:r>
              <a:rPr lang="el-GR" dirty="0">
                <a:cs typeface="Calibri"/>
              </a:rPr>
              <a:t>έχουν το «</a:t>
            </a:r>
            <a:r>
              <a:rPr lang="en-US" dirty="0">
                <a:cs typeface="Calibri"/>
              </a:rPr>
              <a:t>Upload Mode</a:t>
            </a:r>
            <a:r>
              <a:rPr lang="el-GR" dirty="0">
                <a:cs typeface="Calibri"/>
              </a:rPr>
              <a:t>»</a:t>
            </a:r>
          </a:p>
          <a:p>
            <a:r>
              <a:rPr lang="el-GR" dirty="0">
                <a:cs typeface="Calibri"/>
              </a:rPr>
              <a:t>Με αυτό τον τρόπο το </a:t>
            </a:r>
            <a:r>
              <a:rPr lang="en-US" dirty="0">
                <a:cs typeface="Calibri"/>
              </a:rPr>
              <a:t>Arduino </a:t>
            </a:r>
            <a:r>
              <a:rPr lang="el-GR" dirty="0">
                <a:cs typeface="Calibri"/>
              </a:rPr>
              <a:t>Θα μπορεί να στέλνει μηνύματα στα </a:t>
            </a:r>
            <a:r>
              <a:rPr lang="en-US" dirty="0">
                <a:cs typeface="Calibri"/>
              </a:rPr>
              <a:t>Sprite</a:t>
            </a:r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4FAD921-05A8-0D7C-3D60-7305D2F1D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67"/>
          <a:stretch/>
        </p:blipFill>
        <p:spPr>
          <a:xfrm>
            <a:off x="6514236" y="681037"/>
            <a:ext cx="4413374" cy="263136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A12F073D-26F0-A249-46DC-806CB3ECD2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191"/>
          <a:stretch/>
        </p:blipFill>
        <p:spPr>
          <a:xfrm>
            <a:off x="6514236" y="3545597"/>
            <a:ext cx="4413374" cy="2500673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D1DD07BF-DDE9-E300-FB77-4FDAA26FC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83" y="2775059"/>
            <a:ext cx="699290" cy="4672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Γραφή 2">
                <a:extLst>
                  <a:ext uri="{FF2B5EF4-FFF2-40B4-BE49-F238E27FC236}">
                    <a16:creationId xmlns:a16="http://schemas.microsoft.com/office/drawing/2014/main" id="{65F89AA0-D571-F001-42D3-2C10592E91E7}"/>
                  </a:ext>
                </a:extLst>
              </p14:cNvPr>
              <p14:cNvContentPartPr/>
              <p14:nvPr/>
            </p14:nvContentPartPr>
            <p14:xfrm>
              <a:off x="10746265" y="1942417"/>
              <a:ext cx="390600" cy="170280"/>
            </p14:xfrm>
          </p:contentPart>
        </mc:Choice>
        <mc:Fallback xmlns="">
          <p:pic>
            <p:nvPicPr>
              <p:cNvPr id="3" name="Γραφή 2">
                <a:extLst>
                  <a:ext uri="{FF2B5EF4-FFF2-40B4-BE49-F238E27FC236}">
                    <a16:creationId xmlns:a16="http://schemas.microsoft.com/office/drawing/2014/main" id="{65F89AA0-D571-F001-42D3-2C10592E91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37265" y="1933436"/>
                <a:ext cx="408240" cy="187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Γραφή 3">
                <a:extLst>
                  <a:ext uri="{FF2B5EF4-FFF2-40B4-BE49-F238E27FC236}">
                    <a16:creationId xmlns:a16="http://schemas.microsoft.com/office/drawing/2014/main" id="{D469605E-D0FF-E6F0-4E71-DA6F6BF05A36}"/>
                  </a:ext>
                </a:extLst>
              </p14:cNvPr>
              <p14:cNvContentPartPr/>
              <p14:nvPr/>
            </p14:nvContentPartPr>
            <p14:xfrm>
              <a:off x="10806385" y="4877497"/>
              <a:ext cx="468360" cy="178200"/>
            </p14:xfrm>
          </p:contentPart>
        </mc:Choice>
        <mc:Fallback xmlns="">
          <p:pic>
            <p:nvPicPr>
              <p:cNvPr id="4" name="Γραφή 3">
                <a:extLst>
                  <a:ext uri="{FF2B5EF4-FFF2-40B4-BE49-F238E27FC236}">
                    <a16:creationId xmlns:a16="http://schemas.microsoft.com/office/drawing/2014/main" id="{D469605E-D0FF-E6F0-4E71-DA6F6BF05A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97385" y="4868497"/>
                <a:ext cx="486000" cy="195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Βέλος: Καμπύλο προς τα αριστερά 5">
            <a:extLst>
              <a:ext uri="{FF2B5EF4-FFF2-40B4-BE49-F238E27FC236}">
                <a16:creationId xmlns:a16="http://schemas.microsoft.com/office/drawing/2014/main" id="{1E82B236-EB84-30FD-181D-93051E40CEF4}"/>
              </a:ext>
            </a:extLst>
          </p:cNvPr>
          <p:cNvSpPr/>
          <p:nvPr/>
        </p:nvSpPr>
        <p:spPr>
          <a:xfrm rot="10800000">
            <a:off x="5285064" y="1191237"/>
            <a:ext cx="1057013" cy="34143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46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2B7AB-FBE8-EDCE-1B45-A596C660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cs typeface="Calibri Light"/>
              </a:rPr>
              <a:t>Τι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θα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φτιάξουμε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2E0D-FC24-0C65-81A5-F3983AC8A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Ένας αισθητήρας χρώματος διαβάζει τι χρώμα είναι το κάθε φυτό και θα το στέλνει στον υπολογιστή</a:t>
            </a:r>
          </a:p>
          <a:p>
            <a:r>
              <a:rPr lang="el-GR" sz="2000" dirty="0">
                <a:cs typeface="Calibri"/>
              </a:rPr>
              <a:t>Ανάλογα με την τιμή θα εμφανίζει αν το φυτό χρειάζεται</a:t>
            </a:r>
          </a:p>
          <a:p>
            <a:pPr lvl="1"/>
            <a:r>
              <a:rPr lang="el-GR" sz="1600" dirty="0">
                <a:cs typeface="Calibri"/>
              </a:rPr>
              <a:t>Πότισμα</a:t>
            </a:r>
          </a:p>
          <a:p>
            <a:pPr lvl="1"/>
            <a:r>
              <a:rPr lang="el-GR" sz="1600" dirty="0">
                <a:cs typeface="Calibri"/>
              </a:rPr>
              <a:t>Λίπασμα</a:t>
            </a:r>
          </a:p>
          <a:p>
            <a:pPr lvl="1"/>
            <a:r>
              <a:rPr lang="el-GR" sz="1600" dirty="0">
                <a:cs typeface="Calibri"/>
              </a:rPr>
              <a:t>Φυτοφάρμακο</a:t>
            </a:r>
          </a:p>
          <a:p>
            <a:pPr lvl="1"/>
            <a:endParaRPr lang="el-GR" sz="16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266F3A9D-7550-631F-68D0-807492E8C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46" y="4817890"/>
            <a:ext cx="3407794" cy="1916884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FAB25EE5-8869-75D5-E0DA-22D6B467F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25" y="5276675"/>
            <a:ext cx="1270559" cy="1329655"/>
          </a:xfrm>
          <a:prstGeom prst="rect">
            <a:avLst/>
          </a:prstGeom>
        </p:spPr>
      </p:pic>
      <p:sp>
        <p:nvSpPr>
          <p:cNvPr id="13" name="Βέλος: Καμπύλο προς τα κάτω 12">
            <a:extLst>
              <a:ext uri="{FF2B5EF4-FFF2-40B4-BE49-F238E27FC236}">
                <a16:creationId xmlns:a16="http://schemas.microsoft.com/office/drawing/2014/main" id="{4FD95C4D-E351-7305-EFAE-B861A0D40735}"/>
              </a:ext>
            </a:extLst>
          </p:cNvPr>
          <p:cNvSpPr/>
          <p:nvPr/>
        </p:nvSpPr>
        <p:spPr>
          <a:xfrm>
            <a:off x="6068454" y="4965226"/>
            <a:ext cx="2541865" cy="3114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903D7EE3-8FB6-39E0-FEF6-D533A1093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59" y="4639888"/>
            <a:ext cx="376622" cy="251670"/>
          </a:xfrm>
          <a:prstGeom prst="rect">
            <a:avLst/>
          </a:prstGeom>
        </p:spPr>
      </p:pic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35F45B4B-022E-C936-B5E4-A9216A3068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802" y="1825626"/>
            <a:ext cx="1926866" cy="1926866"/>
          </a:xfrm>
        </p:spPr>
      </p:pic>
    </p:spTree>
    <p:extLst>
      <p:ext uri="{BB962C8B-B14F-4D97-AF65-F5344CB8AC3E}">
        <p14:creationId xmlns:p14="http://schemas.microsoft.com/office/powerpoint/2010/main" val="82620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8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Ελέγχουμε αν και το </a:t>
            </a:r>
            <a:r>
              <a:rPr lang="en-US" dirty="0">
                <a:cs typeface="Calibri"/>
              </a:rPr>
              <a:t>Arduino </a:t>
            </a:r>
            <a:r>
              <a:rPr lang="el-GR" dirty="0">
                <a:cs typeface="Calibri"/>
              </a:rPr>
              <a:t>και τα </a:t>
            </a:r>
            <a:r>
              <a:rPr lang="en-US" dirty="0">
                <a:cs typeface="Calibri"/>
              </a:rPr>
              <a:t>Sprite </a:t>
            </a:r>
            <a:r>
              <a:rPr lang="el-GR" dirty="0">
                <a:cs typeface="Calibri"/>
              </a:rPr>
              <a:t>έχουν το «</a:t>
            </a:r>
            <a:r>
              <a:rPr lang="en-US" dirty="0">
                <a:cs typeface="Calibri"/>
              </a:rPr>
              <a:t>Upload Mode</a:t>
            </a:r>
            <a:r>
              <a:rPr lang="el-GR" dirty="0">
                <a:cs typeface="Calibri"/>
              </a:rPr>
              <a:t>»</a:t>
            </a:r>
          </a:p>
          <a:p>
            <a:r>
              <a:rPr lang="el-GR" dirty="0">
                <a:cs typeface="Calibri"/>
              </a:rPr>
              <a:t>Με αυτό τον τρόπο το </a:t>
            </a:r>
            <a:r>
              <a:rPr lang="en-US" dirty="0">
                <a:cs typeface="Calibri"/>
              </a:rPr>
              <a:t>Arduino </a:t>
            </a:r>
            <a:r>
              <a:rPr lang="el-GR" dirty="0">
                <a:cs typeface="Calibri"/>
              </a:rPr>
              <a:t>Θα μπορεί να στέλνει μηνύματα στα </a:t>
            </a:r>
            <a:r>
              <a:rPr lang="en-US" dirty="0">
                <a:cs typeface="Calibri"/>
              </a:rPr>
              <a:t>Sprite</a:t>
            </a:r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4FAD921-05A8-0D7C-3D60-7305D2F1D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67"/>
          <a:stretch/>
        </p:blipFill>
        <p:spPr>
          <a:xfrm>
            <a:off x="6514236" y="681037"/>
            <a:ext cx="4413374" cy="263136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A12F073D-26F0-A249-46DC-806CB3ECD2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191"/>
          <a:stretch/>
        </p:blipFill>
        <p:spPr>
          <a:xfrm>
            <a:off x="6514236" y="3545597"/>
            <a:ext cx="4413374" cy="2500673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D1DD07BF-DDE9-E300-FB77-4FDAA26FC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83" y="2775059"/>
            <a:ext cx="699290" cy="4672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Γραφή 2">
                <a:extLst>
                  <a:ext uri="{FF2B5EF4-FFF2-40B4-BE49-F238E27FC236}">
                    <a16:creationId xmlns:a16="http://schemas.microsoft.com/office/drawing/2014/main" id="{65F89AA0-D571-F001-42D3-2C10592E91E7}"/>
                  </a:ext>
                </a:extLst>
              </p14:cNvPr>
              <p14:cNvContentPartPr/>
              <p14:nvPr/>
            </p14:nvContentPartPr>
            <p14:xfrm>
              <a:off x="10746265" y="1942417"/>
              <a:ext cx="390600" cy="170280"/>
            </p14:xfrm>
          </p:contentPart>
        </mc:Choice>
        <mc:Fallback xmlns="">
          <p:pic>
            <p:nvPicPr>
              <p:cNvPr id="3" name="Γραφή 2">
                <a:extLst>
                  <a:ext uri="{FF2B5EF4-FFF2-40B4-BE49-F238E27FC236}">
                    <a16:creationId xmlns:a16="http://schemas.microsoft.com/office/drawing/2014/main" id="{65F89AA0-D571-F001-42D3-2C10592E91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37265" y="1933436"/>
                <a:ext cx="408240" cy="187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Γραφή 3">
                <a:extLst>
                  <a:ext uri="{FF2B5EF4-FFF2-40B4-BE49-F238E27FC236}">
                    <a16:creationId xmlns:a16="http://schemas.microsoft.com/office/drawing/2014/main" id="{D469605E-D0FF-E6F0-4E71-DA6F6BF05A36}"/>
                  </a:ext>
                </a:extLst>
              </p14:cNvPr>
              <p14:cNvContentPartPr/>
              <p14:nvPr/>
            </p14:nvContentPartPr>
            <p14:xfrm>
              <a:off x="10806385" y="4877497"/>
              <a:ext cx="468360" cy="178200"/>
            </p14:xfrm>
          </p:contentPart>
        </mc:Choice>
        <mc:Fallback xmlns="">
          <p:pic>
            <p:nvPicPr>
              <p:cNvPr id="4" name="Γραφή 3">
                <a:extLst>
                  <a:ext uri="{FF2B5EF4-FFF2-40B4-BE49-F238E27FC236}">
                    <a16:creationId xmlns:a16="http://schemas.microsoft.com/office/drawing/2014/main" id="{D469605E-D0FF-E6F0-4E71-DA6F6BF05A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97385" y="4868497"/>
                <a:ext cx="486000" cy="1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659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53CC-84F1-204E-E5DA-74506B52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034" y="2730314"/>
            <a:ext cx="526717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Προγρ</a:t>
            </a:r>
            <a:r>
              <a:rPr lang="en-US" sz="5400" dirty="0"/>
              <a:t>αμματισμός</a:t>
            </a:r>
            <a:br>
              <a:rPr lang="el-GR" sz="5400" dirty="0"/>
            </a:br>
            <a:br>
              <a:rPr lang="el-GR" sz="5400" dirty="0"/>
            </a:br>
            <a:r>
              <a:rPr lang="el-GR" sz="2800" dirty="0"/>
              <a:t>Εμφάνιση τιμών</a:t>
            </a:r>
            <a:endParaRPr lang="en-US" sz="5400" dirty="0" err="1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77ECE0D-2AE9-DB14-9533-04EA690F7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90" b="-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612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43F2676-19E0-13C2-7253-805CE56C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θα κάνουμε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5D3DC8AC-475C-0CA7-F7AD-32138E0B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θα πατάμε ένα κουμπί στον υπολογιστή μας και θα στέλνει ένα μήνυμα στο </a:t>
            </a:r>
            <a:r>
              <a:rPr lang="en-US" dirty="0"/>
              <a:t>Arduino </a:t>
            </a:r>
            <a:endParaRPr lang="el-GR" dirty="0"/>
          </a:p>
          <a:p>
            <a:r>
              <a:rPr lang="el-GR" dirty="0"/>
              <a:t>Μόλις το </a:t>
            </a:r>
            <a:r>
              <a:rPr lang="en-US" dirty="0"/>
              <a:t>Arduino </a:t>
            </a:r>
            <a:r>
              <a:rPr lang="el-GR" dirty="0"/>
              <a:t>λάβει το μήνυμα θα μετρήσει το χρώμα που βλέπει ο αισθητήρας</a:t>
            </a:r>
          </a:p>
          <a:p>
            <a:r>
              <a:rPr lang="el-GR" dirty="0"/>
              <a:t>Στη συνέχεια θα στείλει την τιμή του χρώματος στον υπολογιστή</a:t>
            </a:r>
          </a:p>
        </p:txBody>
      </p:sp>
    </p:spTree>
    <p:extLst>
      <p:ext uri="{BB962C8B-B14F-4D97-AF65-F5344CB8AC3E}">
        <p14:creationId xmlns:p14="http://schemas.microsoft.com/office/powerpoint/2010/main" val="339308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1ο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l-GR" sz="2000" dirty="0">
              <a:cs typeface="Calibri"/>
            </a:endParaRPr>
          </a:p>
          <a:p>
            <a:r>
              <a:rPr lang="el-GR" sz="2000" dirty="0">
                <a:cs typeface="Calibri"/>
              </a:rPr>
              <a:t>Θέλουμε να σχεδιάσουμε το κουμπί </a:t>
            </a:r>
          </a:p>
          <a:p>
            <a:r>
              <a:rPr lang="el-GR" sz="2000" dirty="0">
                <a:cs typeface="Calibri"/>
              </a:rPr>
              <a:t>Πηγαίνουμε στην κατηγορία </a:t>
            </a:r>
            <a:r>
              <a:rPr lang="en-US" sz="2000" dirty="0">
                <a:cs typeface="Calibri"/>
              </a:rPr>
              <a:t>sprite </a:t>
            </a:r>
            <a:r>
              <a:rPr lang="el-GR" sz="2000" dirty="0">
                <a:cs typeface="Calibri"/>
              </a:rPr>
              <a:t>και πατάμε </a:t>
            </a:r>
            <a:r>
              <a:rPr lang="en-US" sz="2000" dirty="0">
                <a:cs typeface="Calibri"/>
              </a:rPr>
              <a:t>add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58E62CAF-2AB5-E80F-C5FC-A131F5FB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375" y="1069676"/>
            <a:ext cx="4018814" cy="4871703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1870CEF4-E657-906C-3DAD-7B7F0722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810" y="303086"/>
            <a:ext cx="1455721" cy="617853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BFF9B086-F8C9-92E8-A289-0ECF7D459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089" y="3171087"/>
            <a:ext cx="659019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7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2ο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Γράφουμε στην αναζήτηση την λέξη </a:t>
            </a:r>
            <a:r>
              <a:rPr lang="en-US" sz="2000" dirty="0">
                <a:cs typeface="Calibri"/>
              </a:rPr>
              <a:t>button </a:t>
            </a:r>
            <a:r>
              <a:rPr lang="el-GR" sz="2000" dirty="0">
                <a:cs typeface="Calibri"/>
              </a:rPr>
              <a:t>και επιλέγουμε το «</a:t>
            </a:r>
            <a:r>
              <a:rPr lang="en-US" sz="2000" dirty="0">
                <a:cs typeface="Calibri"/>
              </a:rPr>
              <a:t>empty button 1</a:t>
            </a:r>
            <a:r>
              <a:rPr lang="el-GR" sz="2000" dirty="0">
                <a:cs typeface="Calibri"/>
              </a:rPr>
              <a:t>»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6199B427-B823-D57B-385D-0073C145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165" y="1281639"/>
            <a:ext cx="6332726" cy="4419600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561B5442-1E9F-73C0-1C8E-4DFB14A1C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5163" y1="52444" x2="83740" y2="28000"/>
                        <a14:foregroundMark x1="77033" y1="50222" x2="22764" y2="4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2622" y="281113"/>
            <a:ext cx="1522587" cy="6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92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Διαλέγουμε άσπρο χρώμα και επιλέγουμε το εργαλείου Τ</a:t>
            </a:r>
          </a:p>
          <a:p>
            <a:r>
              <a:rPr lang="el-GR" sz="2000" dirty="0">
                <a:cs typeface="Calibri"/>
              </a:rPr>
              <a:t>Γράφουμε την λέξη </a:t>
            </a:r>
            <a:r>
              <a:rPr lang="en-US" sz="2000" dirty="0">
                <a:cs typeface="Calibri"/>
              </a:rPr>
              <a:t>SCAN </a:t>
            </a:r>
            <a:r>
              <a:rPr lang="el-GR" sz="2000" dirty="0">
                <a:cs typeface="Calibri"/>
              </a:rPr>
              <a:t>πάνω στο κουμπί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A7EE6CA-0DF0-6A1D-4CAB-9C46DFDF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5163" y1="52444" x2="83740" y2="28000"/>
                        <a14:foregroundMark x1="77033" y1="50222" x2="22764" y2="4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2622" y="281113"/>
            <a:ext cx="1522587" cy="69630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06B73303-0F11-81CF-AEE3-5FC23CD3E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648" y="1232452"/>
            <a:ext cx="6821523" cy="43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97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Μπορούμε να σβήσουμε το πάντα</a:t>
            </a:r>
          </a:p>
          <a:p>
            <a:r>
              <a:rPr lang="el-GR" sz="2000" dirty="0">
                <a:cs typeface="Calibri"/>
              </a:rPr>
              <a:t>Στη συνέχεια πατάμε </a:t>
            </a:r>
            <a:r>
              <a:rPr lang="en-US" sz="2000" dirty="0">
                <a:cs typeface="Calibri"/>
              </a:rPr>
              <a:t>Costumes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A7EE6CA-0DF0-6A1D-4CAB-9C46DFDF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5163" y1="52444" x2="83740" y2="28000"/>
                        <a14:foregroundMark x1="77033" y1="50222" x2="22764" y2="4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2622" y="281113"/>
            <a:ext cx="1522587" cy="696305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5482DFF7-CDA6-9F49-051E-C16BFAAB9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743" y="826689"/>
            <a:ext cx="4782217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Δημιουργούμε μια μεταβλητή που θα αποθηκεύει την τιμή χρώματος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A7EE6CA-0DF0-6A1D-4CAB-9C46DFDF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5163" y1="52444" x2="83740" y2="28000"/>
                        <a14:foregroundMark x1="77033" y1="50222" x2="22764" y2="4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2622" y="281113"/>
            <a:ext cx="1522587" cy="69630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396E6623-A1DA-57E0-9ACD-FAA3754F6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688" y="1136946"/>
            <a:ext cx="2687876" cy="4580861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06A70B04-D57D-EE95-CF30-706337E96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881" y="977418"/>
            <a:ext cx="3023876" cy="2309404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CB5E83BC-E1CC-95FF-983A-527249E1E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233" y="3429000"/>
            <a:ext cx="3478835" cy="270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91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Όταν πατήσουμε το πλήκτρο α από το πληκτρολόγιο 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A7EE6CA-0DF0-6A1D-4CAB-9C46DFDF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5163" y1="52444" x2="83740" y2="28000"/>
                        <a14:foregroundMark x1="77033" y1="50222" x2="22764" y2="4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2622" y="281113"/>
            <a:ext cx="1522587" cy="696305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D72B4ED2-5089-1ADA-DC9E-44E094186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864" y="977418"/>
            <a:ext cx="5220533" cy="45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42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Ο υπολογιστής θα στείλει ένα μήνυμα στο </a:t>
            </a:r>
            <a:r>
              <a:rPr lang="en-US" sz="2000" dirty="0">
                <a:cs typeface="Calibri"/>
              </a:rPr>
              <a:t>Arduino “showc1” 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A7EE6CA-0DF0-6A1D-4CAB-9C46DFDF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5163" y1="52444" x2="83740" y2="28000"/>
                        <a14:foregroundMark x1="77033" y1="50222" x2="22764" y2="4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2622" y="281113"/>
            <a:ext cx="1522587" cy="69630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0BD924AA-03F3-AA43-52A9-DF7EAA9D9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313" y="861392"/>
            <a:ext cx="6009681" cy="4731025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79911A8C-CA7D-0A69-BCB0-4D4BEE99C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713" y="1013792"/>
            <a:ext cx="6009681" cy="47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7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81D3D5B4-4498-7124-D407-0BC92D7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Υλικά</a:t>
            </a:r>
            <a:endParaRPr lang="en-US" dirty="0" err="1"/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Arduino</a:t>
            </a:r>
          </a:p>
          <a:p>
            <a:r>
              <a:rPr lang="el-GR" sz="2000" dirty="0">
                <a:cs typeface="Calibri"/>
              </a:rPr>
              <a:t>Αισθητήρας χρώματος</a:t>
            </a:r>
          </a:p>
          <a:p>
            <a:r>
              <a:rPr lang="en-US" sz="2000" dirty="0">
                <a:cs typeface="Calibri"/>
              </a:rPr>
              <a:t>Κα</a:t>
            </a:r>
            <a:r>
              <a:rPr lang="en-US" sz="2000" dirty="0" err="1">
                <a:cs typeface="Calibri"/>
              </a:rPr>
              <a:t>λώδι</a:t>
            </a:r>
            <a:r>
              <a:rPr lang="en-US" sz="2000" dirty="0">
                <a:cs typeface="Calibri"/>
              </a:rPr>
              <a:t>α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2A31A841-D4CB-2173-81CC-070A30AF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419" y="807636"/>
            <a:ext cx="4420217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05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Όταν το </a:t>
            </a:r>
            <a:r>
              <a:rPr lang="en-US" sz="2000" dirty="0">
                <a:cs typeface="Calibri"/>
              </a:rPr>
              <a:t>Arduino </a:t>
            </a:r>
            <a:r>
              <a:rPr lang="el-GR" sz="2000" dirty="0">
                <a:cs typeface="Calibri"/>
              </a:rPr>
              <a:t>ξεκινήσει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A7EE6CA-0DF0-6A1D-4CAB-9C46DFDF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5163" y1="52444" x2="83740" y2="28000"/>
                        <a14:foregroundMark x1="77033" y1="50222" x2="22764" y2="4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2622" y="281113"/>
            <a:ext cx="1522587" cy="696305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C7858DA7-C796-4113-7738-BA59EA1D4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53" y="875045"/>
            <a:ext cx="6479350" cy="51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27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Θα ορίσουμε τον αισθητήρα που έχουμε συνδέσει επάνω στο </a:t>
            </a:r>
            <a:r>
              <a:rPr lang="en-US" sz="2000" dirty="0">
                <a:cs typeface="Calibri"/>
              </a:rPr>
              <a:t>Arduino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A7EE6CA-0DF0-6A1D-4CAB-9C46DFDF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5163" y1="52444" x2="83740" y2="28000"/>
                        <a14:foregroundMark x1="77033" y1="50222" x2="22764" y2="4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2622" y="281113"/>
            <a:ext cx="1522587" cy="69630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9061A788-2820-F5D8-1A1A-4853FE96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76" y="1073425"/>
            <a:ext cx="6478693" cy="39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76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Όταν λάβει το μήνυμα </a:t>
            </a:r>
            <a:r>
              <a:rPr lang="en-US" sz="2000" dirty="0">
                <a:cs typeface="Calibri"/>
              </a:rPr>
              <a:t>“showc1” </a:t>
            </a:r>
            <a:r>
              <a:rPr lang="el-GR" sz="2000" dirty="0">
                <a:cs typeface="Calibri"/>
              </a:rPr>
              <a:t>που του έστειλε ο υπολογιστής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A7EE6CA-0DF0-6A1D-4CAB-9C46DFDF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5163" y1="52444" x2="83740" y2="28000"/>
                        <a14:foregroundMark x1="77033" y1="50222" x2="22764" y2="4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2622" y="281113"/>
            <a:ext cx="1522587" cy="69630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E08060F7-5837-62CF-1D4D-0A94EF811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405" y="926029"/>
            <a:ext cx="6014245" cy="50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41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Με την σειρά του θα στείλει ένα μήνυμα «</a:t>
            </a:r>
            <a:r>
              <a:rPr lang="en-US" sz="2000" dirty="0">
                <a:cs typeface="Calibri"/>
              </a:rPr>
              <a:t>color1</a:t>
            </a:r>
            <a:r>
              <a:rPr lang="el-GR" sz="2000" dirty="0">
                <a:cs typeface="Calibri"/>
              </a:rPr>
              <a:t>»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A7EE6CA-0DF0-6A1D-4CAB-9C46DFDF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5163" y1="52444" x2="83740" y2="28000"/>
                        <a14:foregroundMark x1="77033" y1="50222" x2="22764" y2="4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2622" y="281113"/>
            <a:ext cx="1522587" cy="69630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03C72D61-23F0-7E30-CAAB-A6754C4D5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697" y="1325217"/>
            <a:ext cx="6338793" cy="43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89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Που θα περιέχει την τιμή του 1</a:t>
            </a:r>
            <a:r>
              <a:rPr lang="el-GR" sz="2000" baseline="30000" dirty="0">
                <a:cs typeface="Calibri"/>
              </a:rPr>
              <a:t>ου</a:t>
            </a:r>
            <a:r>
              <a:rPr lang="el-GR" sz="2000" dirty="0">
                <a:cs typeface="Calibri"/>
              </a:rPr>
              <a:t> χρώματος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A7EE6CA-0DF0-6A1D-4CAB-9C46DFDF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5163" y1="52444" x2="83740" y2="28000"/>
                        <a14:foregroundMark x1="77033" y1="50222" x2="22764" y2="4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2622" y="281113"/>
            <a:ext cx="1522587" cy="69630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2D4D4145-C207-A979-D28C-E2F70F0A9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440" y="977418"/>
            <a:ext cx="6340629" cy="40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17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Όταν ο υπολογιστής λάβει το μήνυμα </a:t>
            </a:r>
            <a:r>
              <a:rPr lang="en-US" sz="2000" dirty="0">
                <a:cs typeface="Calibri"/>
              </a:rPr>
              <a:t>“color1”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A7EE6CA-0DF0-6A1D-4CAB-9C46DFDF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5163" y1="52444" x2="83740" y2="28000"/>
                        <a14:foregroundMark x1="77033" y1="50222" x2="22764" y2="4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2622" y="281113"/>
            <a:ext cx="1522587" cy="69630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1DBA3AD8-9790-A304-645C-3D887CBEF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272" y="1267351"/>
            <a:ext cx="5432512" cy="43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08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H </a:t>
            </a:r>
            <a:r>
              <a:rPr lang="el-GR" sz="2000" dirty="0">
                <a:cs typeface="Calibri"/>
              </a:rPr>
              <a:t>τιμή της μεταβλητής 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A7EE6CA-0DF0-6A1D-4CAB-9C46DFDF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5163" y1="52444" x2="83740" y2="28000"/>
                        <a14:foregroundMark x1="77033" y1="50222" x2="22764" y2="4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2622" y="281113"/>
            <a:ext cx="1522587" cy="69630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87AE3A47-5723-5B76-1760-682F72850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435" y="977418"/>
            <a:ext cx="6022186" cy="453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36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Θα πάρει την τιμή που έστειλε το </a:t>
            </a:r>
            <a:r>
              <a:rPr lang="en-US" sz="2000" dirty="0">
                <a:cs typeface="Calibri"/>
              </a:rPr>
              <a:t>Arduino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A7EE6CA-0DF0-6A1D-4CAB-9C46DFDF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5163" y1="52444" x2="83740" y2="28000"/>
                        <a14:foregroundMark x1="77033" y1="50222" x2="22764" y2="4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2622" y="281113"/>
            <a:ext cx="1522587" cy="69630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725CE8F8-D1F5-30EE-673D-1F4B75231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116" y="1775790"/>
            <a:ext cx="6199953" cy="396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50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Κάνουμε </a:t>
            </a:r>
            <a:r>
              <a:rPr lang="en-US" sz="2000" dirty="0">
                <a:cs typeface="Calibri"/>
              </a:rPr>
              <a:t>upload </a:t>
            </a:r>
            <a:r>
              <a:rPr lang="el-GR" sz="2000" dirty="0">
                <a:cs typeface="Calibri"/>
              </a:rPr>
              <a:t>το πρόγραμμα στο </a:t>
            </a:r>
            <a:r>
              <a:rPr lang="en-US" sz="2000" dirty="0">
                <a:cs typeface="Calibri"/>
              </a:rPr>
              <a:t>Arduino </a:t>
            </a:r>
            <a:r>
              <a:rPr lang="el-GR" sz="2000" dirty="0">
                <a:cs typeface="Calibri"/>
              </a:rPr>
              <a:t>και ελέγχουμε την λειτουργία του</a:t>
            </a:r>
          </a:p>
          <a:p>
            <a:r>
              <a:rPr lang="el-GR" sz="2000" dirty="0">
                <a:cs typeface="Calibri"/>
              </a:rPr>
              <a:t>Τοποθετούμε διαφορετικά χρώματα κάτω από τον αισθητήρα, κάθε φορά που πατάμε το πλήκτρο </a:t>
            </a:r>
            <a:r>
              <a:rPr lang="en-US" sz="2000" dirty="0">
                <a:cs typeface="Calibri"/>
              </a:rPr>
              <a:t>a </a:t>
            </a:r>
            <a:r>
              <a:rPr lang="el-GR" sz="2000" dirty="0">
                <a:cs typeface="Calibri"/>
              </a:rPr>
              <a:t>θα εμφανίζεται </a:t>
            </a:r>
            <a:r>
              <a:rPr lang="el-GR" sz="2000">
                <a:cs typeface="Calibri"/>
              </a:rPr>
              <a:t>μια διαφορετική τιμή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A7EE6CA-0DF0-6A1D-4CAB-9C46DFDF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5163" y1="52444" x2="83740" y2="28000"/>
                        <a14:foregroundMark x1="77033" y1="50222" x2="22764" y2="4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2622" y="281113"/>
            <a:ext cx="1522587" cy="69630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0298B0BF-727F-0C60-E7AD-9232F1F04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617" y="1641190"/>
            <a:ext cx="467742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07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1BCBD0-295D-67F4-8A12-A5FC6A14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Επέκταση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AEB553A-049A-4610-97A1-AF901D58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Προγραμματίστε το έτσι ώστε ανάλογα τον αριθμό που εμφανίζει να το γράφει και στην οθόνη πχ πράσινο, άσπρο</a:t>
            </a:r>
            <a:r>
              <a:rPr lang="el-GR"/>
              <a:t>, μπλε</a:t>
            </a:r>
          </a:p>
        </p:txBody>
      </p:sp>
    </p:spTree>
    <p:extLst>
      <p:ext uri="{BB962C8B-B14F-4D97-AF65-F5344CB8AC3E}">
        <p14:creationId xmlns:p14="http://schemas.microsoft.com/office/powerpoint/2010/main" val="214939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81D3D5B4-4498-7124-D407-0BC92D7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Υλικά</a:t>
            </a:r>
            <a:endParaRPr lang="en-US" dirty="0" err="1"/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Συνδέουμε το </a:t>
            </a:r>
            <a:r>
              <a:rPr lang="en-US" sz="2000" dirty="0">
                <a:cs typeface="Calibri"/>
              </a:rPr>
              <a:t>S0 </a:t>
            </a:r>
            <a:r>
              <a:rPr lang="el-GR" sz="2000" dirty="0">
                <a:cs typeface="Calibri"/>
              </a:rPr>
              <a:t>στον </a:t>
            </a:r>
            <a:r>
              <a:rPr lang="en-US" sz="2000" dirty="0">
                <a:cs typeface="Calibri"/>
              </a:rPr>
              <a:t>Pin 2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0AC3D46-088C-13D4-AA87-1FF5DB83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83820"/>
            <a:ext cx="4458322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1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81D3D5B4-4498-7124-D407-0BC92D7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Υλικά</a:t>
            </a:r>
            <a:endParaRPr lang="en-US" dirty="0" err="1"/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Συνδέουμε το </a:t>
            </a:r>
            <a:r>
              <a:rPr lang="en-US" sz="2000" dirty="0">
                <a:cs typeface="Calibri"/>
              </a:rPr>
              <a:t>S1 </a:t>
            </a:r>
            <a:r>
              <a:rPr lang="el-GR" sz="2000" dirty="0">
                <a:cs typeface="Calibri"/>
              </a:rPr>
              <a:t>στο </a:t>
            </a:r>
            <a:r>
              <a:rPr lang="en-US" sz="2000" dirty="0">
                <a:cs typeface="Calibri"/>
              </a:rPr>
              <a:t>Pin 3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F0718FD-0D93-EC22-AD0D-F246778F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105" y="788583"/>
            <a:ext cx="4725059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81D3D5B4-4498-7124-D407-0BC92D7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Υλικά</a:t>
            </a:r>
            <a:endParaRPr lang="en-US" dirty="0" err="1"/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Συνδέουμε το </a:t>
            </a:r>
            <a:r>
              <a:rPr lang="en-US" sz="2000" dirty="0">
                <a:cs typeface="Calibri"/>
              </a:rPr>
              <a:t>S2 </a:t>
            </a:r>
            <a:r>
              <a:rPr lang="el-GR" sz="2000" dirty="0">
                <a:cs typeface="Calibri"/>
              </a:rPr>
              <a:t>στο </a:t>
            </a:r>
            <a:r>
              <a:rPr lang="en-US" sz="2000" dirty="0">
                <a:cs typeface="Calibri"/>
              </a:rPr>
              <a:t>Pin 4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2F96105-206F-5CB9-47D5-37B0EB20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20" y="755241"/>
            <a:ext cx="4725059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8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81D3D5B4-4498-7124-D407-0BC92D7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Υλικά</a:t>
            </a:r>
            <a:endParaRPr lang="en-US" dirty="0" err="1"/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Συνδέουμε το </a:t>
            </a:r>
            <a:r>
              <a:rPr lang="en-US" sz="2000" dirty="0">
                <a:cs typeface="Calibri"/>
              </a:rPr>
              <a:t>S3 </a:t>
            </a:r>
            <a:r>
              <a:rPr lang="el-GR" sz="2000" dirty="0">
                <a:cs typeface="Calibri"/>
              </a:rPr>
              <a:t>στο </a:t>
            </a:r>
            <a:r>
              <a:rPr lang="en-US" sz="2000" dirty="0">
                <a:cs typeface="Calibri"/>
              </a:rPr>
              <a:t>Pin 5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7C7834FF-17FF-359F-1267-DAFE20A6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230" y="874320"/>
            <a:ext cx="4010585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5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81D3D5B4-4498-7124-D407-0BC92D7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Υλικά</a:t>
            </a:r>
            <a:endParaRPr lang="en-US" dirty="0" err="1"/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Συνδέουμε το </a:t>
            </a:r>
            <a:r>
              <a:rPr lang="en-US" sz="2000" dirty="0">
                <a:cs typeface="Calibri"/>
              </a:rPr>
              <a:t>out </a:t>
            </a:r>
            <a:r>
              <a:rPr lang="el-GR" sz="2000" dirty="0">
                <a:cs typeface="Calibri"/>
              </a:rPr>
              <a:t>στο </a:t>
            </a:r>
            <a:r>
              <a:rPr lang="en-US" sz="2000" dirty="0">
                <a:cs typeface="Calibri"/>
              </a:rPr>
              <a:t>Pin 10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518939E2-1F46-6807-7143-A6F0453E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52" y="773001"/>
            <a:ext cx="4058216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6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81D3D5B4-4498-7124-D407-0BC92D7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Υλικά</a:t>
            </a:r>
            <a:endParaRPr lang="en-US" dirty="0" err="1"/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Συνδέουμε το </a:t>
            </a:r>
            <a:r>
              <a:rPr lang="en-US" sz="2000" dirty="0">
                <a:cs typeface="Calibri"/>
              </a:rPr>
              <a:t>VCC </a:t>
            </a:r>
            <a:r>
              <a:rPr lang="el-GR" sz="2000" dirty="0">
                <a:cs typeface="Calibri"/>
              </a:rPr>
              <a:t>του αισθητήρα στα </a:t>
            </a:r>
            <a:r>
              <a:rPr lang="en-US" sz="2000" dirty="0">
                <a:cs typeface="Calibri"/>
              </a:rPr>
              <a:t>5v </a:t>
            </a:r>
            <a:r>
              <a:rPr lang="el-GR" sz="2000" dirty="0">
                <a:cs typeface="Calibri"/>
              </a:rPr>
              <a:t>του </a:t>
            </a:r>
            <a:r>
              <a:rPr lang="en-US" sz="2000" dirty="0">
                <a:cs typeface="Calibri"/>
              </a:rPr>
              <a:t>Arduino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E1192D4-8BBC-E56D-E6E0-0D1DBC21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635" y="768859"/>
            <a:ext cx="3989448" cy="5454960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2ADC0309-1408-BDB1-37A0-2E1F267EB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0578" r="-1" b="-1"/>
          <a:stretch/>
        </p:blipFill>
        <p:spPr>
          <a:xfrm>
            <a:off x="7962411" y="1783557"/>
            <a:ext cx="171937" cy="120804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083F946C-D406-C842-4D6F-11BA7539B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962408" y="1280374"/>
            <a:ext cx="171935" cy="1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4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297417144E8428358E9F8CCCD24CB" ma:contentTypeVersion="36" ma:contentTypeDescription="Create a new document." ma:contentTypeScope="" ma:versionID="3b7e8827e9f9ca62c484b6459ce3ce7e">
  <xsd:schema xmlns:xsd="http://www.w3.org/2001/XMLSchema" xmlns:xs="http://www.w3.org/2001/XMLSchema" xmlns:p="http://schemas.microsoft.com/office/2006/metadata/properties" xmlns:ns3="74c730ad-8bfd-4b7e-8367-5015f4d7cce0" xmlns:ns4="083a934c-9d99-4122-bc29-c453e8968a35" targetNamespace="http://schemas.microsoft.com/office/2006/metadata/properties" ma:root="true" ma:fieldsID="4407a2ac133840a595f165a8629ed82f" ns3:_="" ns4:_="">
    <xsd:import namespace="74c730ad-8bfd-4b7e-8367-5015f4d7cce0"/>
    <xsd:import namespace="083a934c-9d99-4122-bc29-c453e8968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Teams_Channel_Section_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c730ad-8bfd-4b7e-8367-5015f4d7cc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  <xsd:element name="MediaServiceLocation" ma:index="38" nillable="true" ma:displayName="Location" ma:internalName="MediaServiceLocation" ma:readOnly="true">
      <xsd:simpleType>
        <xsd:restriction base="dms:Text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2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3a934c-9d99-4122-bc29-c453e8968a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74c730ad-8bfd-4b7e-8367-5015f4d7cce0" xsi:nil="true"/>
    <LMS_Mappings xmlns="74c730ad-8bfd-4b7e-8367-5015f4d7cce0" xsi:nil="true"/>
    <Invited_Teachers xmlns="74c730ad-8bfd-4b7e-8367-5015f4d7cce0" xsi:nil="true"/>
    <NotebookType xmlns="74c730ad-8bfd-4b7e-8367-5015f4d7cce0" xsi:nil="true"/>
    <Teachers xmlns="74c730ad-8bfd-4b7e-8367-5015f4d7cce0">
      <UserInfo>
        <DisplayName/>
        <AccountId xsi:nil="true"/>
        <AccountType/>
      </UserInfo>
    </Teachers>
    <Student_Groups xmlns="74c730ad-8bfd-4b7e-8367-5015f4d7cce0">
      <UserInfo>
        <DisplayName/>
        <AccountId xsi:nil="true"/>
        <AccountType/>
      </UserInfo>
    </Student_Groups>
    <Teams_Channel_Section_Location xmlns="74c730ad-8bfd-4b7e-8367-5015f4d7cce0" xsi:nil="true"/>
    <TeamsChannelId xmlns="74c730ad-8bfd-4b7e-8367-5015f4d7cce0" xsi:nil="true"/>
    <Invited_Students xmlns="74c730ad-8bfd-4b7e-8367-5015f4d7cce0" xsi:nil="true"/>
    <Students xmlns="74c730ad-8bfd-4b7e-8367-5015f4d7cce0">
      <UserInfo>
        <DisplayName/>
        <AccountId xsi:nil="true"/>
        <AccountType/>
      </UserInfo>
    </Students>
    <Math_Settings xmlns="74c730ad-8bfd-4b7e-8367-5015f4d7cce0" xsi:nil="true"/>
    <_activity xmlns="74c730ad-8bfd-4b7e-8367-5015f4d7cce0" xsi:nil="true"/>
    <AppVersion xmlns="74c730ad-8bfd-4b7e-8367-5015f4d7cce0" xsi:nil="true"/>
    <IsNotebookLocked xmlns="74c730ad-8bfd-4b7e-8367-5015f4d7cce0" xsi:nil="true"/>
    <FolderType xmlns="74c730ad-8bfd-4b7e-8367-5015f4d7cce0" xsi:nil="true"/>
    <Distribution_Groups xmlns="74c730ad-8bfd-4b7e-8367-5015f4d7cce0" xsi:nil="true"/>
    <Templates xmlns="74c730ad-8bfd-4b7e-8367-5015f4d7cce0" xsi:nil="true"/>
    <Self_Registration_Enabled xmlns="74c730ad-8bfd-4b7e-8367-5015f4d7cce0" xsi:nil="true"/>
    <Has_Teacher_Only_SectionGroup xmlns="74c730ad-8bfd-4b7e-8367-5015f4d7cce0" xsi:nil="true"/>
    <CultureName xmlns="74c730ad-8bfd-4b7e-8367-5015f4d7cce0" xsi:nil="true"/>
    <Is_Collaboration_Space_Locked xmlns="74c730ad-8bfd-4b7e-8367-5015f4d7cce0" xsi:nil="true"/>
    <Owner xmlns="74c730ad-8bfd-4b7e-8367-5015f4d7cce0">
      <UserInfo>
        <DisplayName/>
        <AccountId xsi:nil="true"/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7374008E-828F-467F-AE64-53E336B680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F4EBA6-FC78-4CF0-A838-4F66588AE3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c730ad-8bfd-4b7e-8367-5015f4d7cce0"/>
    <ds:schemaRef ds:uri="083a934c-9d99-4122-bc29-c453e8968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FAEA57-9D89-44A7-BBEC-356B816858C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4c730ad-8bfd-4b7e-8367-5015f4d7cce0"/>
    <ds:schemaRef ds:uri="083a934c-9d99-4122-bc29-c453e8968a3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514</Words>
  <Application>Microsoft Office PowerPoint</Application>
  <PresentationFormat>Ευρεία οθόνη</PresentationFormat>
  <Paragraphs>93</Paragraphs>
  <Slides>39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Robot Farm</vt:lpstr>
      <vt:lpstr>Τι θα φτιάξουμε;</vt:lpstr>
      <vt:lpstr>Υλικά</vt:lpstr>
      <vt:lpstr>Υλικά</vt:lpstr>
      <vt:lpstr>Υλικά</vt:lpstr>
      <vt:lpstr>Υλικά</vt:lpstr>
      <vt:lpstr>Υλικά</vt:lpstr>
      <vt:lpstr>Υλικά</vt:lpstr>
      <vt:lpstr>Υλικά</vt:lpstr>
      <vt:lpstr>Υλικά</vt:lpstr>
      <vt:lpstr>Προετοιμασία</vt:lpstr>
      <vt:lpstr>Βήμα 1ο</vt:lpstr>
      <vt:lpstr>Βήμα 2ο</vt:lpstr>
      <vt:lpstr>Βήμα 3ο</vt:lpstr>
      <vt:lpstr>Βήμα 8ο</vt:lpstr>
      <vt:lpstr>Βήμα 4ο</vt:lpstr>
      <vt:lpstr>Βήμα 5ο</vt:lpstr>
      <vt:lpstr>Βήμα 6ο</vt:lpstr>
      <vt:lpstr>Βήμα 7ο</vt:lpstr>
      <vt:lpstr>Βήμα 8ο</vt:lpstr>
      <vt:lpstr>Προγραμματισμός  Εμφάνιση τιμών</vt:lpstr>
      <vt:lpstr>Τι θα κάνουμε</vt:lpstr>
      <vt:lpstr>Βήμα 1ο</vt:lpstr>
      <vt:lpstr>Βήμα 2ο</vt:lpstr>
      <vt:lpstr>Βήμα 3ο</vt:lpstr>
      <vt:lpstr>Βήμα 3ο</vt:lpstr>
      <vt:lpstr>Βήμα 3ο</vt:lpstr>
      <vt:lpstr>Βήμα 3ο</vt:lpstr>
      <vt:lpstr>Βήμα 3ο</vt:lpstr>
      <vt:lpstr>Βήμα 3ο</vt:lpstr>
      <vt:lpstr>Βήμα 3ο</vt:lpstr>
      <vt:lpstr>Βήμα 3ο</vt:lpstr>
      <vt:lpstr>Βήμα 3ο</vt:lpstr>
      <vt:lpstr>Βήμα 3ο</vt:lpstr>
      <vt:lpstr>Βήμα 3ο</vt:lpstr>
      <vt:lpstr>Βήμα 3ο</vt:lpstr>
      <vt:lpstr>Βήμα 3ο</vt:lpstr>
      <vt:lpstr>Βήμα 3ο</vt:lpstr>
      <vt:lpstr>Επέκταση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Farm</dc:title>
  <dc:creator>Theodoros Kitsos</dc:creator>
  <cp:lastModifiedBy>Theodoros Kitsos</cp:lastModifiedBy>
  <cp:revision>2</cp:revision>
  <dcterms:created xsi:type="dcterms:W3CDTF">2023-03-02T08:28:44Z</dcterms:created>
  <dcterms:modified xsi:type="dcterms:W3CDTF">2023-05-12T07:01:30Z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0x0101009C0297417144E8428358E9F8CCCD24CB</vt:lpwstr>
  </property>
</Properties>
</file>