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2" r:id="rId3"/>
    <p:sldId id="270" r:id="rId4"/>
    <p:sldId id="365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4" r:id="rId16"/>
    <p:sldId id="335" r:id="rId17"/>
    <p:sldId id="336" r:id="rId18"/>
    <p:sldId id="337" r:id="rId19"/>
    <p:sldId id="338" r:id="rId20"/>
    <p:sldId id="354" r:id="rId21"/>
    <p:sldId id="302" r:id="rId22"/>
    <p:sldId id="339" r:id="rId23"/>
    <p:sldId id="340" r:id="rId24"/>
    <p:sldId id="341" r:id="rId25"/>
    <p:sldId id="342" r:id="rId26"/>
    <p:sldId id="347" r:id="rId27"/>
    <p:sldId id="346" r:id="rId28"/>
    <p:sldId id="349" r:id="rId29"/>
    <p:sldId id="351" r:id="rId30"/>
    <p:sldId id="352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F593E-6349-4120-BEA7-AB0E0FE3C9D0}" v="2" dt="2023-03-30T11:44:02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9:51:3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4 0,0 5 0,0 3 0,0 1 0,0 2 0,0 0 0,0 0 0,0 0 0,0-1 0,0 1 0,0-1 0,0 0 0,0 0 0,0 0 0,0 0 0,0-4-8191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30T11:46:20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1,'1105'0,"-1060"4,-28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30T11:46:22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1,'24'1,"0"2,-1 1,1 0,31 12,52 8,10-1,-77-13,0-3,66 5,-52-9,92 19,-96-12,0-3,66 2,345-10,-438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30T11:46:25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0,'464'0,"-428"3,0 1,-1 1,0 2,38 13,-35-9,1-2,-1-1,43 2,25 3,-72-7,56 2,-39-8,-29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30T11:46:29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141 160,'81'4,"-1"4,80 17,-83-11,41 5,156 46,-249-58,0-1,1-2,0-1,-1 0,1-2,0-1,33-4,-57 3,1 1,-1-1,0 1,1-1,-1 0,0 0,0 0,1 0,-1 0,0-1,0 1,0-1,0 1,-1-1,1 0,0 0,-1 1,1-1,1-3,-1 0,1 0,-1 0,0 0,0-1,0 1,-1 0,0-1,1-8,-1 6,-1 0,0 1,0-1,-1 0,0 0,0 0,-1 1,1-1,-2 1,1-1,-1 1,-7-13,5 14,-1 0,1 0,-1 0,-1 1,1 0,-1 0,0 0,0 1,0 0,0 0,-1 1,0 0,-8-2,-12-1,1 0,-44-1,-22-5,27 2,0 3,-1 4,-94 5,33 1,78-3,0 1,-81 14,62-8,53-7,-1 1,-29 7,30-3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30T11:48:17.1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9:51:41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4 243 24575,'-2'-44'0,"1"28"0,0 0 0,1 1 0,1-1 0,5-27 0,-6 39 0,1 0 0,1 1 0,-1-1 0,0 0 0,1 1 0,0 0 0,0-1 0,0 1 0,0 0 0,0 0 0,1 0 0,-1 0 0,1 1 0,0-1 0,0 1 0,0-1 0,0 1 0,0 0 0,0 0 0,1 1 0,-1-1 0,1 0 0,-1 1 0,7-1 0,14-5 0,0 1 0,0 2 0,1 1 0,40-1 0,-58 4 0,0 0 0,-1 1 0,1 0 0,0 0 0,-1 0 0,1 1 0,-1 0 0,1 1 0,-1-1 0,0 1 0,0 0 0,0 1 0,0-1 0,-1 1 0,1 0 0,-1 1 0,0-1 0,0 1 0,-1 0 0,0 0 0,7 10 0,-2-1 0,-1 0 0,0 1 0,-1 0 0,0 0 0,-1 0 0,-1 1 0,-1 0 0,0 0 0,-1 0 0,0 0 0,-1 33 0,-1-41 0,-2 0 0,1 0 0,-1 0 0,0 0 0,-1 0 0,0 0 0,0 0 0,-1-1 0,-6 15 0,5-17 0,1 0 0,-1 0 0,0 0 0,-1-1 0,1 1 0,-1-1 0,0-1 0,0 1 0,0 0 0,-1-1 0,1 0 0,-1-1 0,-8 4 0,-21 9 0,0 0 0,-38 25 0,67-37 0,-1 0 0,1 0 0,-1-1 0,0 0 0,0 0 0,0-1 0,0 0 0,0 0 0,0 0 0,-11-1 0,-37 6 0,47-3 0,9 0 0,18 3 0,28 0 0,320-7-1365,-346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9:51:4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24575,'101'-2'0,"110"4"0,-208-1 0,-1-1 0,0 0 0,1 1 0,-1-1 0,0 1 0,0 0 0,1 0 0,-1 0 0,0 0 0,0 0 0,0 0 0,0 1 0,0-1 0,0 1 0,-1-1 0,1 1 0,0 0 0,-1-1 0,1 1 0,-1 0 0,0 0 0,1 0 0,0 3 0,0 0 0,-1 0 0,1 0 0,-1 0 0,0 0 0,0 0 0,-1 0 0,1 1 0,-1-1 0,0 0 0,-2 9 0,2-8 0,-1 0 0,0 0 0,0 0 0,-1 0 0,0 0 0,0 0 0,0 0 0,-1 0 0,1-1 0,-1 1 0,-1-1 0,1 0 0,-1 0 0,0 0 0,0-1 0,0 1 0,-1-1 0,0 0 0,-6 5 0,-34 6 0,-17 7 0,51-18 0,-1 0 0,0 0 0,-1-1 0,1-1 0,0 0 0,-1-1 0,1 0 0,-1-1 0,-15-1 0,109-2 0,-52 0 0,-1 1 0,0 2 0,1 1 0,-1 1 0,51 11 0,-76-13 0,-1 1 0,1 0 0,-1-1 0,0 1 0,0 0 0,1 0 0,-1 0 0,0 1 0,0-1 0,0 0 0,0 1 0,0-1 0,-1 1 0,1 0 0,0 0 0,-1 0 0,1 0 0,-1 0 0,1 0 0,-1 0 0,0 0 0,0 0 0,0 0 0,0 1 0,-1-1 0,1 0 0,-1 1 0,1-1 0,-1 1 0,0-1 0,0 0 0,0 1 0,0-1 0,0 1 0,0-1 0,-1 1 0,0 2 0,0-2 0,-1 1 0,0 0 0,0-1 0,0 1 0,0-1 0,0 0 0,-1 0 0,1 0 0,-1 0 0,0 0 0,0 0 0,0-1 0,0 1 0,0-1 0,-1 0 0,1 0 0,-1 0 0,1 0 0,-1-1 0,0 1 0,0-1 0,-5 1 0,-35 4 0,34-6 0,0 1 0,0 1 0,1-1 0,-1 2 0,0-1 0,1 1 0,0 1 0,-9 4 0,11-5-227,1 0-1,-1 0 1,0-1-1,0 0 1,-13 2-1,2-1-6598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9:51:5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24575,'-1'19'0,"-1"-1"0,0 1 0,-2-1 0,0 0 0,-1 0 0,-1 0 0,-9 18 0,-9 27 0,22-57 0,1-1 0,-1 1 0,1 0 0,0 0 0,1-1 0,0 1 0,-1 0 0,2 0 0,-1 0 0,1 0 0,1 6 0,-1-10 0,-1 0 0,1 0 0,0 0 0,0 0 0,0-1 0,0 1 0,0 0 0,0-1 0,0 1 0,1 0 0,-1-1 0,0 0 0,1 1 0,-1-1 0,1 0 0,0 0 0,-1 0 0,1 0 0,0 0 0,0 0 0,0 0 0,0-1 0,0 1 0,0-1 0,0 1 0,0-1 0,0 0 0,0 1 0,0-1 0,0 0 0,0-1 0,0 1 0,0 0 0,0 0 0,2-2 0,87-17 0,-53 10 0,0 2 0,0 1 0,53-1 0,5 8-1365,-75-1-5461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9:51:5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24575,'0'481'0,"-5"-438"-1365,0-28-5461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9:52:0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1 24575,'-408'0'0,"398"0"0,1 0 0,-1 1 0,1 0 0,0 0 0,-1 1 0,1 1 0,0-1 0,-13 7 0,19-8 0,0 1 0,0 0 0,0 0 0,0 0 0,0 1 0,0-1 0,0 1 0,1 0 0,-1-1 0,1 1 0,0 0 0,0 0 0,0 1 0,0-1 0,0 0 0,1 1 0,-1-1 0,1 1 0,0-1 0,0 1 0,1 0 0,-1-1 0,0 6 0,4 152 0,3-161 0,-1 0 0,1 0 0,-1 0 0,1-1 0,-1 0 0,0 0 0,7-3 0,8 0 0,29-1 0,1 3 0,94 6 0,-140-4 0,0 1 0,0-1 0,-1 1 0,1 0 0,0 0 0,0 1 0,0-1 0,-1 1 0,1 0 0,-1 0 0,0 0 0,1 0 0,-1 1 0,0-1 0,0 1 0,0 0 0,2 3 0,-1-1 0,0 1 0,-1 0 0,0 0 0,0 1 0,0-1 0,-1 0 0,0 1 0,0 0 0,1 7 0,0 12 0,-1-1 0,-2 0 0,0 1 0,-5 31 0,4-54 0,1 1 0,-1-1 0,-1 0 0,1 1 0,0-1 0,-1 0 0,1 0 0,-1 0 0,0 0 0,0 0 0,-1 0 0,1-1 0,0 1 0,-1-1 0,1 1 0,-1-1 0,0 0 0,0 0 0,-6 3 0,-7 3 0,-1 0 0,-30 9 0,12-4 0,17-8-22,0-1 0,0 0 0,0-1 0,0-1 0,0-1-1,-1-1 1,-30-3 0,2 2-1166,26 0-5638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9:52:0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0 24575,'-30'2'0,"1"0"0,-1 2 0,1 1 0,0 2 0,0 1 0,1 1 0,0 1 0,-45 24 0,39-20 0,28-13 0,1 1 0,0 0 0,-1 0 0,1 0 0,0 1 0,0 0 0,1-1 0,-1 2 0,0-1 0,1 0 0,0 1 0,0 0 0,0 0 0,0 0 0,1 1 0,-1-1 0,1 1 0,0 0 0,-4 9 0,1 4 0,0 0 0,2 1 0,0 0 0,0 0 0,0 26 0,4-38 0,-1 0 0,1 0 0,1 0 0,0 0 0,0 0 0,0 0 0,0 0 0,1 0 0,1-1 0,-1 1 0,1-1 0,0 1 0,0-1 0,1 0 0,-1 0 0,2-1 0,-1 1 0,6 5 0,-4-6 0,1-1 0,0 1 0,0-1 0,1 0 0,-1-1 0,1 0 0,0 0 0,0-1 0,0 0 0,0 0 0,11 1 0,14-1 0,49-1 0,-53-2 0,-26 1 0,0 0 0,1 0 0,-1 0 0,0 0 0,0-1 0,0 1 0,0-1 0,0 0 0,1 0 0,-2 0 0,1-1 0,0 1 0,0-1 0,0 1 0,0-1 0,-1 0 0,1 0 0,-1 0 0,4-4 0,-4 2 0,0 1 0,0-1 0,-1 0 0,1 0 0,-1 0 0,0 0 0,0 0 0,0 0 0,0 0 0,-1 0 0,0 0 0,0 0 0,0 0 0,-1-9 0,0 6 0,0 1 0,0-1 0,0 0 0,-1 0 0,0 0 0,-1 1 0,1-1 0,-1 1 0,0 0 0,-1 0 0,1 0 0,-1 0 0,-1 0 0,1 1 0,-1 0 0,0 0 0,0 0 0,0 0 0,-1 1 0,1 0 0,-1 0 0,0 1 0,0 0 0,-1 0 0,1 0 0,-1 0 0,1 1 0,-1 0 0,0 1 0,-12-2 0,-174 6-1365,172-3-5461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9:52:1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24575,'456'0'0,"-445"0"0,-1 0 0,1 1 0,-1 1 0,0 0 0,0 0 0,1 1 0,-2 0 0,18 9 0,-25-11 0,0 0 0,0 0 0,0 1 0,0-1 0,0 0 0,0 1 0,0 0 0,-1-1 0,1 1 0,-1 0 0,1 0 0,-1 0 0,0 0 0,0 0 0,0 0 0,0 0 0,1 5 0,-2-5 0,0 1 0,0 0 0,0 0 0,0 0 0,-1 0 0,1-1 0,-1 1 0,0 0 0,0 0 0,0-1 0,0 1 0,0-1 0,-1 1 0,1-1 0,-1 1 0,1-1 0,-1 0 0,-3 3 0,-80 81 0,64-68 0,1 2 0,1 0 0,0 2 0,-29 44 0,18-14-115,11-24-63,2 1-1,1 1 0,1 0 1,2 1-1,1 1 1,-9 38-1,18-49-6647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9:52:16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24575,'4'0'0,"5"0"0,6 0 0,4 0 0,2 0 0,3 0 0,1 0 0,0 0 0,0 0 0,-1 0 0,1 0 0,-1 0 0,1 0 0,-1 0 0,0 0 0,-4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1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8.png"/><Relationship Id="rId18" Type="http://schemas.openxmlformats.org/officeDocument/2006/relationships/customXml" Target="../ink/ink8.xml"/><Relationship Id="rId3" Type="http://schemas.openxmlformats.org/officeDocument/2006/relationships/image" Target="../media/image22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5.xml"/><Relationship Id="rId17" Type="http://schemas.openxmlformats.org/officeDocument/2006/relationships/image" Target="../media/image40.png"/><Relationship Id="rId2" Type="http://schemas.openxmlformats.org/officeDocument/2006/relationships/image" Target="../media/image3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customXml" Target="../ink/ink4.xml"/><Relationship Id="rId19" Type="http://schemas.openxmlformats.org/officeDocument/2006/relationships/image" Target="../media/image41.png"/><Relationship Id="rId4" Type="http://schemas.openxmlformats.org/officeDocument/2006/relationships/customXml" Target="../ink/ink1.xml"/><Relationship Id="rId9" Type="http://schemas.openxmlformats.org/officeDocument/2006/relationships/image" Target="../media/image36.png"/><Relationship Id="rId14" Type="http://schemas.openxmlformats.org/officeDocument/2006/relationships/customXml" Target="../ink/ink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22.png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ss, sky, outdoor, green&#10;&#10;Description automatically generated">
            <a:extLst>
              <a:ext uri="{FF2B5EF4-FFF2-40B4-BE49-F238E27FC236}">
                <a16:creationId xmlns:a16="http://schemas.microsoft.com/office/drawing/2014/main" id="{57527483-7B04-52E2-AEE2-6222EAF2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Robot Farm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7 </a:t>
            </a:r>
            <a:r>
              <a:rPr lang="el-GR" sz="2000" dirty="0">
                <a:cs typeface="Calibri"/>
              </a:rPr>
              <a:t>Μηχανισμός </a:t>
            </a:r>
            <a:r>
              <a:rPr lang="el-GR" sz="2000" dirty="0" err="1">
                <a:cs typeface="Calibri"/>
              </a:rPr>
              <a:t>σκαναρίσματος</a:t>
            </a:r>
            <a:r>
              <a:rPr lang="en-US" sz="2000" dirty="0">
                <a:cs typeface="Calibri"/>
              </a:rPr>
              <a:t> V2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6ο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Πηγαίνουμε στην καρτέλα </a:t>
            </a:r>
            <a:r>
              <a:rPr lang="en-US" sz="2000" dirty="0">
                <a:cs typeface="Calibri"/>
              </a:rPr>
              <a:t>Sprites </a:t>
            </a:r>
            <a:r>
              <a:rPr lang="el-GR" sz="2000" dirty="0">
                <a:cs typeface="Calibri"/>
              </a:rPr>
              <a:t>και πατάμε </a:t>
            </a:r>
            <a:r>
              <a:rPr lang="en-US" sz="2000" dirty="0">
                <a:cs typeface="Calibri"/>
              </a:rPr>
              <a:t>add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9854D71-520F-3607-3497-A0E468C4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3347"/>
            <a:ext cx="4667901" cy="5268060"/>
          </a:xfrm>
          <a:prstGeom prst="rect">
            <a:avLst/>
          </a:prstGeom>
        </p:spPr>
      </p:pic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2DD5664E-5584-C7EC-10E2-04F4D9BCB4E7}"/>
              </a:ext>
            </a:extLst>
          </p:cNvPr>
          <p:cNvCxnSpPr/>
          <p:nvPr/>
        </p:nvCxnSpPr>
        <p:spPr>
          <a:xfrm>
            <a:off x="8296712" y="793347"/>
            <a:ext cx="0" cy="38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E418AEB6-0459-2522-7DA0-AAE5A823136D}"/>
              </a:ext>
            </a:extLst>
          </p:cNvPr>
          <p:cNvCxnSpPr/>
          <p:nvPr/>
        </p:nvCxnSpPr>
        <p:spPr>
          <a:xfrm flipH="1">
            <a:off x="7592037" y="1937857"/>
            <a:ext cx="3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9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7ο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Επιλέγουμε το </a:t>
            </a:r>
            <a:r>
              <a:rPr lang="en-US" sz="2000" dirty="0">
                <a:cs typeface="Calibri"/>
              </a:rPr>
              <a:t>paint </a:t>
            </a:r>
            <a:r>
              <a:rPr lang="el-GR" sz="2000" dirty="0">
                <a:cs typeface="Calibri"/>
              </a:rPr>
              <a:t>για να βάψουμε ένα καινούριο αντικείμενο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FDAD0BD-4B9C-2210-AED2-9DCBE65D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945" y="2251587"/>
            <a:ext cx="5125165" cy="2029108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E5B4A74C-82E8-E782-7912-99C7E91B7979}"/>
              </a:ext>
            </a:extLst>
          </p:cNvPr>
          <p:cNvCxnSpPr/>
          <p:nvPr/>
        </p:nvCxnSpPr>
        <p:spPr>
          <a:xfrm flipH="1">
            <a:off x="9152389" y="2709644"/>
            <a:ext cx="528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2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8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Επιλέγουμε πράσινο χρώμα και με το τετράγωνο εργαλείο σχηματίζουμε ένα μικρό τετράγωνο στο κέντρο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10743E2-C484-9358-2E9E-808B6189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10" y="977418"/>
            <a:ext cx="6082636" cy="4101548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DAF9DD32-FC8D-F4E1-F65C-700B7B0F38AA}"/>
              </a:ext>
            </a:extLst>
          </p:cNvPr>
          <p:cNvCxnSpPr/>
          <p:nvPr/>
        </p:nvCxnSpPr>
        <p:spPr>
          <a:xfrm>
            <a:off x="6392411" y="977418"/>
            <a:ext cx="0" cy="41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199DD631-D1F4-99E6-0913-80B69B900797}"/>
              </a:ext>
            </a:extLst>
          </p:cNvPr>
          <p:cNvCxnSpPr/>
          <p:nvPr/>
        </p:nvCxnSpPr>
        <p:spPr>
          <a:xfrm>
            <a:off x="5813571" y="2810312"/>
            <a:ext cx="419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8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9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Το τοποθετούμε στο κέντρο του πρώτου φυτού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0005A8B-895C-2293-7C07-A2E61713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573" y="1676461"/>
            <a:ext cx="3914506" cy="32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10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Αλλάζουμε το όνομα την ενδυμασίας σε </a:t>
            </a:r>
            <a:r>
              <a:rPr lang="en-US" sz="2000" dirty="0">
                <a:cs typeface="Calibri"/>
              </a:rPr>
              <a:t>green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D51B412-3767-573A-ACAC-2716E4F3F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83" y="2041296"/>
            <a:ext cx="3686689" cy="2772162"/>
          </a:xfrm>
          <a:prstGeom prst="rect">
            <a:avLst/>
          </a:prstGeom>
        </p:spPr>
      </p:pic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95AB709B-042D-F119-B314-FF4D403CF76D}"/>
              </a:ext>
            </a:extLst>
          </p:cNvPr>
          <p:cNvCxnSpPr/>
          <p:nvPr/>
        </p:nvCxnSpPr>
        <p:spPr>
          <a:xfrm>
            <a:off x="9076888" y="1912690"/>
            <a:ext cx="0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3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11ο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Με δεξί κλικ το διπλασιάζουμε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BA1B9C7-917F-5A75-07E4-2700A3FC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43" y="2217533"/>
            <a:ext cx="274358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12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Αλλάζουμε χρώμα και το ονομάζουμε </a:t>
            </a:r>
            <a:r>
              <a:rPr lang="en-US" sz="2000" dirty="0">
                <a:cs typeface="Calibri"/>
              </a:rPr>
              <a:t>blue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03F7ECA-945D-BA28-8165-178C72F1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95" y="1293023"/>
            <a:ext cx="5965666" cy="4268707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9FD5821C-26C7-DAEF-C6DF-661B18F5C06B}"/>
              </a:ext>
            </a:extLst>
          </p:cNvPr>
          <p:cNvCxnSpPr/>
          <p:nvPr/>
        </p:nvCxnSpPr>
        <p:spPr>
          <a:xfrm>
            <a:off x="6769916" y="1535185"/>
            <a:ext cx="0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E4C5ACAD-9401-0377-72E1-2B30EA63C6E4}"/>
              </a:ext>
            </a:extLst>
          </p:cNvPr>
          <p:cNvCxnSpPr/>
          <p:nvPr/>
        </p:nvCxnSpPr>
        <p:spPr>
          <a:xfrm>
            <a:off x="7172587" y="1224793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9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Κάνουμε το ίδιο με ένα άσπρο και κόκκινο χρώμα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0C4F720-F95D-5B7B-4832-61F50487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69" y="1412558"/>
            <a:ext cx="160995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14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Επιλέγουμε αρχικό χρώμα το πράσινο (το φυτό είναι εντάξει)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08C6A3B-8BF3-13C2-2277-F8AEF3F1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07" y="1460385"/>
            <a:ext cx="5614899" cy="3785420"/>
          </a:xfrm>
          <a:prstGeom prst="rect">
            <a:avLst/>
          </a:prstGeom>
        </p:spPr>
      </p:pic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B4EB8BC7-F555-9DCB-6BC4-DEB48A7CFE57}"/>
              </a:ext>
            </a:extLst>
          </p:cNvPr>
          <p:cNvCxnSpPr/>
          <p:nvPr/>
        </p:nvCxnSpPr>
        <p:spPr>
          <a:xfrm flipH="1">
            <a:off x="10636370" y="2001328"/>
            <a:ext cx="58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15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Πατάμε το </a:t>
            </a:r>
            <a:r>
              <a:rPr lang="en-US" sz="2000" dirty="0">
                <a:cs typeface="Calibri"/>
              </a:rPr>
              <a:t>x </a:t>
            </a:r>
            <a:r>
              <a:rPr lang="el-GR" sz="2000" dirty="0">
                <a:cs typeface="Calibri"/>
              </a:rPr>
              <a:t>για να βγούμε από τις ενδυμασίες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5F01E3E-FF58-EA32-1683-35F5B4B3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27" y="1261950"/>
            <a:ext cx="4725059" cy="4572638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913FC289-82E0-1F48-B3DA-05F097B29D97}"/>
              </a:ext>
            </a:extLst>
          </p:cNvPr>
          <p:cNvCxnSpPr/>
          <p:nvPr/>
        </p:nvCxnSpPr>
        <p:spPr>
          <a:xfrm>
            <a:off x="9714451" y="5108895"/>
            <a:ext cx="0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2B7AB-FBE8-EDCE-1B45-A596C660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Τι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θα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φτιάξουμε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2E0D-FC24-0C65-81A5-F3983AC8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Θα φτιάξουμε την εφαρμογή που θα έχει ο αγρότης από τον υπολογιστή του.</a:t>
            </a:r>
          </a:p>
          <a:p>
            <a:r>
              <a:rPr lang="el-GR" sz="2000" dirty="0">
                <a:cs typeface="Calibri"/>
              </a:rPr>
              <a:t>Πάνω από κάθε φυτό θα υπάρχει ένα χρωματιστό τετράγωνο που θα δείχνει τις ανάγκες του πραγματικού φυτού</a:t>
            </a:r>
          </a:p>
          <a:p>
            <a:r>
              <a:rPr lang="el-GR" sz="2000" dirty="0">
                <a:cs typeface="Calibri"/>
              </a:rPr>
              <a:t>Θα υποθέσουμε ότι ο αισθητήρας είναι πάνω στο </a:t>
            </a:r>
            <a:r>
              <a:rPr lang="el-GR" sz="2000" dirty="0" err="1">
                <a:cs typeface="Calibri"/>
              </a:rPr>
              <a:t>ρομποτ</a:t>
            </a:r>
            <a:r>
              <a:rPr lang="el-GR" sz="2000" dirty="0">
                <a:cs typeface="Calibri"/>
              </a:rPr>
              <a:t> και κάθε 5 δευτερόλεπτα θα </a:t>
            </a:r>
            <a:r>
              <a:rPr lang="el-GR" sz="2000" dirty="0" err="1">
                <a:cs typeface="Calibri"/>
              </a:rPr>
              <a:t>σκανάρει</a:t>
            </a:r>
            <a:r>
              <a:rPr lang="el-GR" sz="2000" dirty="0">
                <a:cs typeface="Calibri"/>
              </a:rPr>
              <a:t> ένα </a:t>
            </a:r>
            <a:r>
              <a:rPr lang="el-GR" sz="2000" dirty="0" err="1">
                <a:cs typeface="Calibri"/>
              </a:rPr>
              <a:t>ένα</a:t>
            </a:r>
            <a:r>
              <a:rPr lang="el-GR" sz="2000" dirty="0">
                <a:cs typeface="Calibri"/>
              </a:rPr>
              <a:t> </a:t>
            </a:r>
            <a:r>
              <a:rPr lang="el-GR" sz="2000">
                <a:cs typeface="Calibri"/>
              </a:rPr>
              <a:t>τα φυτά.</a:t>
            </a:r>
            <a:endParaRPr lang="en-US" sz="2000" dirty="0">
              <a:cs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3F75E592-3DE0-29DB-F295-495E52D787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37183" y="1759071"/>
            <a:ext cx="3807032" cy="29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16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Αλλάζουμε το όνομα του αντικειμένου σε </a:t>
            </a:r>
            <a:r>
              <a:rPr lang="en-US" sz="2000" dirty="0">
                <a:cs typeface="Calibri"/>
              </a:rPr>
              <a:t>plant1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3F1BB526-C21E-C443-FDC1-F34A0BCC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50505"/>
            <a:ext cx="4686954" cy="5153744"/>
          </a:xfrm>
          <a:prstGeom prst="rect">
            <a:avLst/>
          </a:prstGeom>
        </p:spPr>
      </p:pic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B0F0F27E-8286-1568-D62A-68DF0DDF30A6}"/>
              </a:ext>
            </a:extLst>
          </p:cNvPr>
          <p:cNvCxnSpPr/>
          <p:nvPr/>
        </p:nvCxnSpPr>
        <p:spPr>
          <a:xfrm>
            <a:off x="9706062" y="1367406"/>
            <a:ext cx="0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3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53CC-84F1-204E-E5DA-74506B52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34" y="2730314"/>
            <a:ext cx="526717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Προγρ</a:t>
            </a:r>
            <a:r>
              <a:rPr lang="en-US" sz="5400" dirty="0"/>
              <a:t>αμματισμός</a:t>
            </a:r>
            <a:br>
              <a:rPr lang="el-GR" sz="5400" dirty="0"/>
            </a:br>
            <a:br>
              <a:rPr lang="el-GR" sz="5400" dirty="0"/>
            </a:br>
            <a:r>
              <a:rPr lang="el-GR" sz="2800" dirty="0"/>
              <a:t>Αλλαγή χρώματος </a:t>
            </a:r>
            <a:endParaRPr lang="en-US" sz="5400" dirty="0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77ECE0D-2AE9-DB14-9533-04EA690F7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90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612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Όταν λάβει το μήνυμα </a:t>
            </a:r>
            <a:r>
              <a:rPr lang="en-US" sz="2000" dirty="0">
                <a:cs typeface="Calibri"/>
              </a:rPr>
              <a:t>color1 </a:t>
            </a:r>
            <a:r>
              <a:rPr lang="el-GR" sz="2000" dirty="0">
                <a:cs typeface="Calibri"/>
              </a:rPr>
              <a:t>από το </a:t>
            </a:r>
            <a:r>
              <a:rPr lang="en-US" sz="2000" dirty="0">
                <a:cs typeface="Calibri"/>
              </a:rPr>
              <a:t>Arduino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0E3C3883-1320-FC14-E26D-40D9DAFB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84" y="1357851"/>
            <a:ext cx="5723288" cy="4139052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30836D8F-CBEB-F22A-7EF5-139244F3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2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2ο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Εάν..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B4939DE-2191-2369-1CE9-BE44B4CA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76" y="1272208"/>
            <a:ext cx="5745193" cy="403426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DF0217BC-1E53-77D6-BF6A-F59FB025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6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Είναι μικρότερο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37E10CF-00AF-A03B-156C-DD739D280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93"/>
          <a:stretch/>
        </p:blipFill>
        <p:spPr>
          <a:xfrm>
            <a:off x="5445319" y="1572496"/>
            <a:ext cx="5593511" cy="371300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1B27C92-4C39-0AB8-9B68-56567BC8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2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4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Το χρώμα που θα λάβει ο αισθητήρας είναι μικρότερο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9A1362B-48F3-5C1C-FFAB-0E20077B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61" y="1842052"/>
            <a:ext cx="6151152" cy="344681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9427C335-8085-A6CC-A24B-820AA59C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0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5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Αν είναι μικρότερο του 10 τότε να αλλάξει το κουστούμι σε άσπρο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4FC71CB-8E9E-E30C-9A13-5AEAF19AF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21" y="1630018"/>
            <a:ext cx="6287265" cy="3369726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F5696A29-B6D9-5C49-728E-D2E8232E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6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Κάνουμε έναν διπλασιασμό όλη την </a:t>
            </a:r>
            <a:r>
              <a:rPr lang="en-US" sz="2000" dirty="0">
                <a:cs typeface="Calibri"/>
              </a:rPr>
              <a:t>if </a:t>
            </a:r>
            <a:r>
              <a:rPr lang="el-GR" sz="2000" dirty="0">
                <a:cs typeface="Calibri"/>
              </a:rPr>
              <a:t>και τοποθετούμε το καινούριο τμήμα στο </a:t>
            </a:r>
            <a:r>
              <a:rPr lang="en-US" sz="2000" dirty="0">
                <a:cs typeface="Calibri"/>
              </a:rPr>
              <a:t>else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87E5E92-DC86-7459-EE2C-E5039BE8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66" y="797928"/>
            <a:ext cx="6083724" cy="2907318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0ACAC415-DEEC-5AD8-FBBF-F2E2AE88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666" y="3480101"/>
            <a:ext cx="4774403" cy="290731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9848450E-53E4-9D17-F600-AB36651C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7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Αν το χρώμα είναι μικρότερο του 23 να εμφανίσει το κόκκινο κοστούμι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FC0BB9F-176B-AB4C-173D-3FA8EB46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00" y="1391076"/>
            <a:ext cx="6168269" cy="4072601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11470526-1B7C-A5B7-9CDA-A19E68982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2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8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Ξανακάνουμε διπλασιασμό και το βάζουμε μέσα στην </a:t>
            </a:r>
            <a:r>
              <a:rPr lang="en-US" sz="2000" dirty="0">
                <a:cs typeface="Calibri"/>
              </a:rPr>
              <a:t>else</a:t>
            </a:r>
            <a:endParaRPr lang="el-GR" sz="2000" dirty="0">
              <a:cs typeface="Calibri"/>
            </a:endParaRPr>
          </a:p>
          <a:p>
            <a:r>
              <a:rPr lang="el-GR" sz="2000" dirty="0">
                <a:cs typeface="Calibri"/>
              </a:rPr>
              <a:t>Αν είναι μικρότερο του 35 να εμφανίσει το μπλε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3AF10C3-EC72-E583-4CC4-6C9EB9D0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718" y="1192695"/>
            <a:ext cx="5663619" cy="4075043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69675E59-BA77-C605-D3D8-EA5B64E3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2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753CC-84F1-204E-E5DA-74506B52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z="5200" dirty="0"/>
              <a:t>Προετοιμασία</a:t>
            </a:r>
            <a:endParaRPr lang="en-US" sz="5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FD86F-0848-01EB-FA55-B4E6DB8A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7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6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9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Αλλιώς θα είναι το πράσινο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0B2490D-A18B-4465-113A-5BAD1D81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18" y="1563755"/>
            <a:ext cx="5822555" cy="4048539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18B2A3C6-DDB9-B53B-F8C7-742D31D9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2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10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Κάνουμε δεξί κλικ στο </a:t>
            </a:r>
            <a:r>
              <a:rPr lang="en-US" sz="2000" dirty="0">
                <a:cs typeface="Calibri"/>
              </a:rPr>
              <a:t>plant1 </a:t>
            </a:r>
            <a:r>
              <a:rPr lang="el-GR" sz="2000" dirty="0">
                <a:cs typeface="Calibri"/>
              </a:rPr>
              <a:t>και το διπλασιάζουμε</a:t>
            </a:r>
          </a:p>
          <a:p>
            <a:r>
              <a:rPr lang="el-GR" sz="2000" dirty="0">
                <a:cs typeface="Calibri"/>
              </a:rPr>
              <a:t>Από μόνο του θα αλλάξει όνομα σε </a:t>
            </a:r>
            <a:r>
              <a:rPr lang="en-US" sz="2000" dirty="0">
                <a:cs typeface="Calibri"/>
              </a:rPr>
              <a:t>Plant2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C50146B7-53E5-CC2D-5743-9F253764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34" y="1645953"/>
            <a:ext cx="3305636" cy="356284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00777D04-374A-4D57-001B-541D208C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98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11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Δημιουργούμε 7 αντικείμενα </a:t>
            </a:r>
            <a:r>
              <a:rPr lang="en-US" sz="2000" dirty="0">
                <a:cs typeface="Calibri"/>
              </a:rPr>
              <a:t>plant </a:t>
            </a:r>
            <a:r>
              <a:rPr lang="el-GR" sz="2000" dirty="0">
                <a:cs typeface="Calibri"/>
              </a:rPr>
              <a:t>και τα τοποθετούμε με την σειρά πάνω από κάθε φυτό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9D6977E-1427-4CB9-E114-E19121CE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117" y="822033"/>
            <a:ext cx="4087132" cy="521068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47AAC901-51CB-7934-67E8-20D5BC188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Γραφή 2">
                <a:extLst>
                  <a:ext uri="{FF2B5EF4-FFF2-40B4-BE49-F238E27FC236}">
                    <a16:creationId xmlns:a16="http://schemas.microsoft.com/office/drawing/2014/main" id="{920D74C9-011F-3B7D-E47E-D178AABB5B9D}"/>
                  </a:ext>
                </a:extLst>
              </p14:cNvPr>
              <p14:cNvContentPartPr/>
              <p14:nvPr/>
            </p14:nvContentPartPr>
            <p14:xfrm>
              <a:off x="7789585" y="3536857"/>
              <a:ext cx="360" cy="137520"/>
            </p14:xfrm>
          </p:contentPart>
        </mc:Choice>
        <mc:Fallback xmlns="">
          <p:pic>
            <p:nvPicPr>
              <p:cNvPr id="3" name="Γραφή 2">
                <a:extLst>
                  <a:ext uri="{FF2B5EF4-FFF2-40B4-BE49-F238E27FC236}">
                    <a16:creationId xmlns:a16="http://schemas.microsoft.com/office/drawing/2014/main" id="{920D74C9-011F-3B7D-E47E-D178AABB5B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0945" y="3527857"/>
                <a:ext cx="18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Γραφή 3">
                <a:extLst>
                  <a:ext uri="{FF2B5EF4-FFF2-40B4-BE49-F238E27FC236}">
                    <a16:creationId xmlns:a16="http://schemas.microsoft.com/office/drawing/2014/main" id="{EE53C847-5618-A682-2960-107F5A72A8C0}"/>
                  </a:ext>
                </a:extLst>
              </p14:cNvPr>
              <p14:cNvContentPartPr/>
              <p14:nvPr/>
            </p14:nvContentPartPr>
            <p14:xfrm>
              <a:off x="8685265" y="3475297"/>
              <a:ext cx="181800" cy="199800"/>
            </p14:xfrm>
          </p:contentPart>
        </mc:Choice>
        <mc:Fallback xmlns="">
          <p:pic>
            <p:nvPicPr>
              <p:cNvPr id="4" name="Γραφή 3">
                <a:extLst>
                  <a:ext uri="{FF2B5EF4-FFF2-40B4-BE49-F238E27FC236}">
                    <a16:creationId xmlns:a16="http://schemas.microsoft.com/office/drawing/2014/main" id="{EE53C847-5618-A682-2960-107F5A72A8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265" y="3466657"/>
                <a:ext cx="1994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Γραφή 5">
                <a:extLst>
                  <a:ext uri="{FF2B5EF4-FFF2-40B4-BE49-F238E27FC236}">
                    <a16:creationId xmlns:a16="http://schemas.microsoft.com/office/drawing/2014/main" id="{D7B04575-2C0C-5D7B-A844-5156CC0CA9AE}"/>
                  </a:ext>
                </a:extLst>
              </p14:cNvPr>
              <p14:cNvContentPartPr/>
              <p14:nvPr/>
            </p14:nvContentPartPr>
            <p14:xfrm>
              <a:off x="9696145" y="3509857"/>
              <a:ext cx="146880" cy="165240"/>
            </p14:xfrm>
          </p:contentPart>
        </mc:Choice>
        <mc:Fallback xmlns="">
          <p:pic>
            <p:nvPicPr>
              <p:cNvPr id="6" name="Γραφή 5">
                <a:extLst>
                  <a:ext uri="{FF2B5EF4-FFF2-40B4-BE49-F238E27FC236}">
                    <a16:creationId xmlns:a16="http://schemas.microsoft.com/office/drawing/2014/main" id="{D7B04575-2C0C-5D7B-A844-5156CC0CA9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7145" y="3501217"/>
                <a:ext cx="164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Γραφή 8">
                <a:extLst>
                  <a:ext uri="{FF2B5EF4-FFF2-40B4-BE49-F238E27FC236}">
                    <a16:creationId xmlns:a16="http://schemas.microsoft.com/office/drawing/2014/main" id="{C8FFCEA4-A676-4C4E-6873-49C13BE80477}"/>
                  </a:ext>
                </a:extLst>
              </p14:cNvPr>
              <p14:cNvContentPartPr/>
              <p14:nvPr/>
            </p14:nvContentPartPr>
            <p14:xfrm>
              <a:off x="9627385" y="2492857"/>
              <a:ext cx="171360" cy="121680"/>
            </p14:xfrm>
          </p:contentPart>
        </mc:Choice>
        <mc:Fallback xmlns="">
          <p:pic>
            <p:nvPicPr>
              <p:cNvPr id="9" name="Γραφή 8">
                <a:extLst>
                  <a:ext uri="{FF2B5EF4-FFF2-40B4-BE49-F238E27FC236}">
                    <a16:creationId xmlns:a16="http://schemas.microsoft.com/office/drawing/2014/main" id="{C8FFCEA4-A676-4C4E-6873-49C13BE804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18385" y="2483857"/>
                <a:ext cx="189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Γραφή 9">
                <a:extLst>
                  <a:ext uri="{FF2B5EF4-FFF2-40B4-BE49-F238E27FC236}">
                    <a16:creationId xmlns:a16="http://schemas.microsoft.com/office/drawing/2014/main" id="{04ED023F-91BF-DC2F-6E61-B263651DF0CC}"/>
                  </a:ext>
                </a:extLst>
              </p14:cNvPr>
              <p14:cNvContentPartPr/>
              <p14:nvPr/>
            </p14:nvContentPartPr>
            <p14:xfrm>
              <a:off x="9804505" y="2492857"/>
              <a:ext cx="3960" cy="194400"/>
            </p14:xfrm>
          </p:contentPart>
        </mc:Choice>
        <mc:Fallback xmlns="">
          <p:pic>
            <p:nvPicPr>
              <p:cNvPr id="10" name="Γραφή 9">
                <a:extLst>
                  <a:ext uri="{FF2B5EF4-FFF2-40B4-BE49-F238E27FC236}">
                    <a16:creationId xmlns:a16="http://schemas.microsoft.com/office/drawing/2014/main" id="{04ED023F-91BF-DC2F-6E61-B263651DF0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95865" y="2483857"/>
                <a:ext cx="21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Γραφή 11">
                <a:extLst>
                  <a:ext uri="{FF2B5EF4-FFF2-40B4-BE49-F238E27FC236}">
                    <a16:creationId xmlns:a16="http://schemas.microsoft.com/office/drawing/2014/main" id="{9FF8B148-1480-C9DC-AF86-A036875EAFAF}"/>
                  </a:ext>
                </a:extLst>
              </p14:cNvPr>
              <p14:cNvContentPartPr/>
              <p14:nvPr/>
            </p14:nvContentPartPr>
            <p14:xfrm>
              <a:off x="8694265" y="2544337"/>
              <a:ext cx="199800" cy="226440"/>
            </p14:xfrm>
          </p:contentPart>
        </mc:Choice>
        <mc:Fallback xmlns="">
          <p:pic>
            <p:nvPicPr>
              <p:cNvPr id="12" name="Γραφή 11">
                <a:extLst>
                  <a:ext uri="{FF2B5EF4-FFF2-40B4-BE49-F238E27FC236}">
                    <a16:creationId xmlns:a16="http://schemas.microsoft.com/office/drawing/2014/main" id="{9FF8B148-1480-C9DC-AF86-A036875EAF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85265" y="2535697"/>
                <a:ext cx="2174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Γραφή 13">
                <a:extLst>
                  <a:ext uri="{FF2B5EF4-FFF2-40B4-BE49-F238E27FC236}">
                    <a16:creationId xmlns:a16="http://schemas.microsoft.com/office/drawing/2014/main" id="{C3CD5C77-7ACF-85A9-2904-3B198E65EF6F}"/>
                  </a:ext>
                </a:extLst>
              </p14:cNvPr>
              <p14:cNvContentPartPr/>
              <p14:nvPr/>
            </p14:nvContentPartPr>
            <p14:xfrm>
              <a:off x="7676185" y="2544697"/>
              <a:ext cx="165240" cy="173520"/>
            </p14:xfrm>
          </p:contentPart>
        </mc:Choice>
        <mc:Fallback xmlns="">
          <p:pic>
            <p:nvPicPr>
              <p:cNvPr id="14" name="Γραφή 13">
                <a:extLst>
                  <a:ext uri="{FF2B5EF4-FFF2-40B4-BE49-F238E27FC236}">
                    <a16:creationId xmlns:a16="http://schemas.microsoft.com/office/drawing/2014/main" id="{C3CD5C77-7ACF-85A9-2904-3B198E65EF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7185" y="2535697"/>
                <a:ext cx="1828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Γραφή 14">
                <a:extLst>
                  <a:ext uri="{FF2B5EF4-FFF2-40B4-BE49-F238E27FC236}">
                    <a16:creationId xmlns:a16="http://schemas.microsoft.com/office/drawing/2014/main" id="{6AC875AB-D678-B1FD-4E3F-203422476916}"/>
                  </a:ext>
                </a:extLst>
              </p14:cNvPr>
              <p14:cNvContentPartPr/>
              <p14:nvPr/>
            </p14:nvContentPartPr>
            <p14:xfrm>
              <a:off x="6754585" y="2536057"/>
              <a:ext cx="214200" cy="240480"/>
            </p14:xfrm>
          </p:contentPart>
        </mc:Choice>
        <mc:Fallback xmlns="">
          <p:pic>
            <p:nvPicPr>
              <p:cNvPr id="15" name="Γραφή 14">
                <a:extLst>
                  <a:ext uri="{FF2B5EF4-FFF2-40B4-BE49-F238E27FC236}">
                    <a16:creationId xmlns:a16="http://schemas.microsoft.com/office/drawing/2014/main" id="{6AC875AB-D678-B1FD-4E3F-2034224769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45585" y="2527417"/>
                <a:ext cx="231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Γραφή 15">
                <a:extLst>
                  <a:ext uri="{FF2B5EF4-FFF2-40B4-BE49-F238E27FC236}">
                    <a16:creationId xmlns:a16="http://schemas.microsoft.com/office/drawing/2014/main" id="{E587CB78-5357-5286-2F39-826315357016}"/>
                  </a:ext>
                </a:extLst>
              </p14:cNvPr>
              <p14:cNvContentPartPr/>
              <p14:nvPr/>
            </p14:nvContentPartPr>
            <p14:xfrm>
              <a:off x="6814705" y="2648377"/>
              <a:ext cx="120240" cy="360"/>
            </p14:xfrm>
          </p:contentPart>
        </mc:Choice>
        <mc:Fallback xmlns="">
          <p:pic>
            <p:nvPicPr>
              <p:cNvPr id="16" name="Γραφή 15">
                <a:extLst>
                  <a:ext uri="{FF2B5EF4-FFF2-40B4-BE49-F238E27FC236}">
                    <a16:creationId xmlns:a16="http://schemas.microsoft.com/office/drawing/2014/main" id="{E587CB78-5357-5286-2F39-8263153570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06065" y="2639377"/>
                <a:ext cx="1378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64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12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Σε κάθε </a:t>
            </a:r>
            <a:r>
              <a:rPr lang="en-US" sz="2000" dirty="0">
                <a:cs typeface="Calibri"/>
              </a:rPr>
              <a:t>plant</a:t>
            </a:r>
            <a:r>
              <a:rPr lang="el-GR" sz="2000" dirty="0">
                <a:cs typeface="Calibri"/>
              </a:rPr>
              <a:t>2, </a:t>
            </a:r>
            <a:r>
              <a:rPr lang="en-US" sz="2000" dirty="0">
                <a:cs typeface="Calibri"/>
              </a:rPr>
              <a:t>plant3 </a:t>
            </a:r>
            <a:r>
              <a:rPr lang="el-GR" sz="2000" dirty="0">
                <a:cs typeface="Calibri"/>
              </a:rPr>
              <a:t>διορθώνουμε τον κώδικα ώστε να λέει </a:t>
            </a:r>
            <a:r>
              <a:rPr lang="en-US" sz="2000" dirty="0">
                <a:cs typeface="Calibri"/>
              </a:rPr>
              <a:t>color2, color3 </a:t>
            </a:r>
            <a:r>
              <a:rPr lang="el-GR" sz="2000" dirty="0" err="1">
                <a:cs typeface="Calibri"/>
              </a:rPr>
              <a:t>κλπ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29381056-DA53-A1A9-F9D7-76AA659D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02" y="875291"/>
            <a:ext cx="5361651" cy="5104171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47A6103-FE17-4104-D246-5CDDA0D5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29" y="283412"/>
            <a:ext cx="476316" cy="504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Γραφή 2">
                <a:extLst>
                  <a:ext uri="{FF2B5EF4-FFF2-40B4-BE49-F238E27FC236}">
                    <a16:creationId xmlns:a16="http://schemas.microsoft.com/office/drawing/2014/main" id="{69492EE1-DB60-9BC3-C649-BC25C00653AC}"/>
                  </a:ext>
                </a:extLst>
              </p14:cNvPr>
              <p14:cNvContentPartPr/>
              <p14:nvPr/>
            </p14:nvContentPartPr>
            <p14:xfrm>
              <a:off x="8940564" y="1394433"/>
              <a:ext cx="420480" cy="3960"/>
            </p14:xfrm>
          </p:contentPart>
        </mc:Choice>
        <mc:Fallback xmlns="">
          <p:pic>
            <p:nvPicPr>
              <p:cNvPr id="3" name="Γραφή 2">
                <a:extLst>
                  <a:ext uri="{FF2B5EF4-FFF2-40B4-BE49-F238E27FC236}">
                    <a16:creationId xmlns:a16="http://schemas.microsoft.com/office/drawing/2014/main" id="{69492EE1-DB60-9BC3-C649-BC25C0065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6924" y="1286793"/>
                <a:ext cx="5281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Γραφή 3">
                <a:extLst>
                  <a:ext uri="{FF2B5EF4-FFF2-40B4-BE49-F238E27FC236}">
                    <a16:creationId xmlns:a16="http://schemas.microsoft.com/office/drawing/2014/main" id="{555AE7C2-DA78-5641-7578-6D11A2032AAC}"/>
                  </a:ext>
                </a:extLst>
              </p14:cNvPr>
              <p14:cNvContentPartPr/>
              <p14:nvPr/>
            </p14:nvContentPartPr>
            <p14:xfrm>
              <a:off x="8423244" y="1773153"/>
              <a:ext cx="525960" cy="56160"/>
            </p14:xfrm>
          </p:contentPart>
        </mc:Choice>
        <mc:Fallback xmlns="">
          <p:pic>
            <p:nvPicPr>
              <p:cNvPr id="4" name="Γραφή 3">
                <a:extLst>
                  <a:ext uri="{FF2B5EF4-FFF2-40B4-BE49-F238E27FC236}">
                    <a16:creationId xmlns:a16="http://schemas.microsoft.com/office/drawing/2014/main" id="{555AE7C2-DA78-5641-7578-6D11A2032A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9604" y="1665513"/>
                <a:ext cx="6336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Γραφή 4">
                <a:extLst>
                  <a:ext uri="{FF2B5EF4-FFF2-40B4-BE49-F238E27FC236}">
                    <a16:creationId xmlns:a16="http://schemas.microsoft.com/office/drawing/2014/main" id="{95AE66B7-46CE-DFE3-D4FF-B2D423269E1E}"/>
                  </a:ext>
                </a:extLst>
              </p14:cNvPr>
              <p14:cNvContentPartPr/>
              <p14:nvPr/>
            </p14:nvContentPartPr>
            <p14:xfrm>
              <a:off x="8570844" y="2724633"/>
              <a:ext cx="424440" cy="37800"/>
            </p14:xfrm>
          </p:contentPart>
        </mc:Choice>
        <mc:Fallback xmlns="">
          <p:pic>
            <p:nvPicPr>
              <p:cNvPr id="5" name="Γραφή 4">
                <a:extLst>
                  <a:ext uri="{FF2B5EF4-FFF2-40B4-BE49-F238E27FC236}">
                    <a16:creationId xmlns:a16="http://schemas.microsoft.com/office/drawing/2014/main" id="{95AE66B7-46CE-DFE3-D4FF-B2D423269E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7204" y="2616633"/>
                <a:ext cx="5320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Γραφή 8">
                <a:extLst>
                  <a:ext uri="{FF2B5EF4-FFF2-40B4-BE49-F238E27FC236}">
                    <a16:creationId xmlns:a16="http://schemas.microsoft.com/office/drawing/2014/main" id="{223C1953-6468-E732-2815-DEDF0FE14D2F}"/>
                  </a:ext>
                </a:extLst>
              </p14:cNvPr>
              <p14:cNvContentPartPr/>
              <p14:nvPr/>
            </p14:nvContentPartPr>
            <p14:xfrm>
              <a:off x="8659044" y="3692313"/>
              <a:ext cx="442440" cy="114840"/>
            </p14:xfrm>
          </p:contentPart>
        </mc:Choice>
        <mc:Fallback xmlns="">
          <p:pic>
            <p:nvPicPr>
              <p:cNvPr id="9" name="Γραφή 8">
                <a:extLst>
                  <a:ext uri="{FF2B5EF4-FFF2-40B4-BE49-F238E27FC236}">
                    <a16:creationId xmlns:a16="http://schemas.microsoft.com/office/drawing/2014/main" id="{223C1953-6468-E732-2815-DEDF0FE14D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05404" y="3584673"/>
                <a:ext cx="550080" cy="3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528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</a:t>
            </a:r>
            <a:r>
              <a:rPr lang="en-US" dirty="0">
                <a:cs typeface="Calibri Light"/>
              </a:rPr>
              <a:t>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Επιλέγουμε το κουμπί </a:t>
            </a:r>
            <a:r>
              <a:rPr lang="en-US" sz="2000" dirty="0">
                <a:cs typeface="Calibri"/>
              </a:rPr>
              <a:t>scan</a:t>
            </a:r>
          </a:p>
          <a:p>
            <a:r>
              <a:rPr lang="el-GR" sz="2000" dirty="0">
                <a:cs typeface="Calibri"/>
              </a:rPr>
              <a:t>Όταν γίνει κλικ επάνω του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CD91128-3FAB-D3AA-DF01-D3FB9651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81" y="1308683"/>
            <a:ext cx="6070099" cy="4413032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2ADBE29-C6E0-CDEE-B010-7F6B5DCD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49" y="259596"/>
            <a:ext cx="1247949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6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14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Να στείλει στο </a:t>
            </a:r>
            <a:r>
              <a:rPr lang="en-US" sz="2000" dirty="0">
                <a:cs typeface="Calibri"/>
              </a:rPr>
              <a:t>Arduino </a:t>
            </a:r>
            <a:r>
              <a:rPr lang="el-GR" sz="2000" dirty="0">
                <a:cs typeface="Calibri"/>
              </a:rPr>
              <a:t>το μήνυμα </a:t>
            </a:r>
            <a:r>
              <a:rPr lang="en-US" sz="2000" dirty="0">
                <a:cs typeface="Calibri"/>
              </a:rPr>
              <a:t>scan</a:t>
            </a:r>
          </a:p>
          <a:p>
            <a:r>
              <a:rPr lang="el-GR" sz="2000" dirty="0">
                <a:cs typeface="Calibri"/>
              </a:rPr>
              <a:t>Σβήνουμε τις υπόλοιπες εντολές που είχαμε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E1829A0-30E5-F874-5762-490071A66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231" y="977418"/>
            <a:ext cx="5506059" cy="4559316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01AE1E6A-7B97-DE8A-B4A6-1AA52D7C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808" y="353002"/>
            <a:ext cx="1247949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6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15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Επιλέγουμε το </a:t>
            </a:r>
            <a:r>
              <a:rPr lang="en-US" sz="2000" dirty="0">
                <a:cs typeface="Calibri"/>
              </a:rPr>
              <a:t>Arduino</a:t>
            </a:r>
          </a:p>
          <a:p>
            <a:r>
              <a:rPr lang="el-GR" sz="2000" dirty="0">
                <a:cs typeface="Calibri"/>
              </a:rPr>
              <a:t>Όταν λάβει το μήνυμα </a:t>
            </a:r>
            <a:r>
              <a:rPr lang="en-US" sz="2000" dirty="0">
                <a:cs typeface="Calibri"/>
              </a:rPr>
              <a:t>scan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13B3CE8-B2E4-077F-75AD-4EC10C1D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74" y="1102295"/>
            <a:ext cx="5930307" cy="408294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353FCEAF-E3BA-5116-629E-C471C1582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99041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16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Να μετρήσει το χρώμα από τον αισθητήρα του 1</a:t>
            </a:r>
            <a:r>
              <a:rPr lang="el-GR" sz="2000" baseline="30000" dirty="0">
                <a:cs typeface="Calibri"/>
              </a:rPr>
              <a:t>ου</a:t>
            </a:r>
            <a:r>
              <a:rPr lang="el-GR" sz="2000" dirty="0">
                <a:cs typeface="Calibri"/>
              </a:rPr>
              <a:t> φυτού και να στείλει την τιμή με το μήνυμα </a:t>
            </a:r>
            <a:r>
              <a:rPr lang="en-US" sz="2000" dirty="0">
                <a:cs typeface="Calibri"/>
              </a:rPr>
              <a:t>color1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18D84C4-3079-9171-BFFC-775D716D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65" y="1728133"/>
            <a:ext cx="5948931" cy="2910979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39095510-DFBF-D156-E30F-54EDC23D9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99041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20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17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Να περιμένει 5</a:t>
            </a:r>
            <a:r>
              <a:rPr lang="en-US" sz="2000" dirty="0">
                <a:cs typeface="Calibri"/>
              </a:rPr>
              <a:t> </a:t>
            </a:r>
            <a:r>
              <a:rPr lang="el-GR" sz="2000" dirty="0">
                <a:cs typeface="Calibri"/>
              </a:rPr>
              <a:t>δευτερόλεπτα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E0E50B9-918D-F2E4-968B-88DBAA23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58" y="1786854"/>
            <a:ext cx="5771133" cy="3058839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DB67FEA1-1AB5-DBF2-8E97-DB3ED824C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99041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32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18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Να μετρήσει το χρώμα του 2</a:t>
            </a:r>
            <a:r>
              <a:rPr lang="el-GR" sz="2000" baseline="30000" dirty="0">
                <a:cs typeface="Calibri"/>
              </a:rPr>
              <a:t>ου</a:t>
            </a:r>
            <a:r>
              <a:rPr lang="el-GR" sz="2000" dirty="0">
                <a:cs typeface="Calibri"/>
              </a:rPr>
              <a:t> φυτού και να περιμένει άλλα 5 δευτερόλεπτα</a:t>
            </a:r>
            <a:endParaRPr lang="en-US" sz="2000" dirty="0">
              <a:cs typeface="Calibri"/>
            </a:endParaRPr>
          </a:p>
          <a:p>
            <a:r>
              <a:rPr lang="el-GR" sz="2000" dirty="0">
                <a:cs typeface="Calibri"/>
              </a:rPr>
              <a:t>Να κάνει το ίδιο για τα 7 φυτά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E5A6A0DE-7A6B-D5C0-8849-68580F5D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02" y="1659397"/>
            <a:ext cx="5161689" cy="353596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4E95763C-F800-C91B-9D95-EAC7F5056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99041"/>
            <a:ext cx="1294080" cy="982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Γραφή 2">
                <a:extLst>
                  <a:ext uri="{FF2B5EF4-FFF2-40B4-BE49-F238E27FC236}">
                    <a16:creationId xmlns:a16="http://schemas.microsoft.com/office/drawing/2014/main" id="{18562ABA-617C-2BB5-3257-9E84A2DF6628}"/>
                  </a:ext>
                </a:extLst>
              </p14:cNvPr>
              <p14:cNvContentPartPr/>
              <p14:nvPr/>
            </p14:nvContentPartPr>
            <p14:xfrm>
              <a:off x="6013044" y="4073193"/>
              <a:ext cx="360" cy="360"/>
            </p14:xfrm>
          </p:contentPart>
        </mc:Choice>
        <mc:Fallback xmlns="">
          <p:pic>
            <p:nvPicPr>
              <p:cNvPr id="3" name="Γραφή 2">
                <a:extLst>
                  <a:ext uri="{FF2B5EF4-FFF2-40B4-BE49-F238E27FC236}">
                    <a16:creationId xmlns:a16="http://schemas.microsoft.com/office/drawing/2014/main" id="{18562ABA-617C-2BB5-3257-9E84A2DF6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9044" y="3965193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1F34BA88-8F8D-96D4-0AE9-5C38D933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8318E2F8-FBDE-9626-84A5-94330310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Θα βάλουμε το φόντο με το εικονικό χωράφι</a:t>
            </a:r>
          </a:p>
          <a:p>
            <a:r>
              <a:rPr lang="el-GR" dirty="0"/>
              <a:t>Στη συνέχεια θα φτιάξουμε τα χρωματιστά τετράγωνα που δείχνουν την κατάσταση του φυτού </a:t>
            </a: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6885D4E8-6A87-B01D-9C91-C92F64759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0" t="33538" r="28628" b="34966"/>
          <a:stretch/>
        </p:blipFill>
        <p:spPr>
          <a:xfrm>
            <a:off x="5994400" y="2863273"/>
            <a:ext cx="711200" cy="9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5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</a:t>
            </a:r>
            <a:r>
              <a:rPr lang="en-US">
                <a:cs typeface="Calibri Light"/>
              </a:rPr>
              <a:t>9ο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Κάνοντας </a:t>
            </a:r>
            <a:r>
              <a:rPr lang="en-US" sz="2000" dirty="0">
                <a:cs typeface="Calibri"/>
              </a:rPr>
              <a:t>upload </a:t>
            </a:r>
            <a:r>
              <a:rPr lang="el-GR" sz="2000" dirty="0">
                <a:cs typeface="Calibri"/>
              </a:rPr>
              <a:t>θα πρέπει ανάλογα τα χρώματα που διαβάζει ο αισθητήρας, να αλλάζει και τα χρώματα στα </a:t>
            </a:r>
            <a:r>
              <a:rPr lang="en-US" sz="2000" dirty="0">
                <a:cs typeface="Calibri"/>
              </a:rPr>
              <a:t>plants</a:t>
            </a:r>
            <a:endParaRPr lang="el-GR" sz="2000" dirty="0">
              <a:cs typeface="Calibri"/>
            </a:endParaRPr>
          </a:p>
          <a:p>
            <a:r>
              <a:rPr lang="el-GR" sz="2000" dirty="0">
                <a:cs typeface="Calibri"/>
              </a:rPr>
              <a:t>Περνάμε διάφορα χρώματα μπροστά από τον αισθητήρα (μπλε, πράσινο, κόκκινο, άσπρο)</a:t>
            </a:r>
          </a:p>
          <a:p>
            <a:r>
              <a:rPr lang="el-GR" sz="2000" dirty="0">
                <a:cs typeface="Calibri"/>
              </a:rPr>
              <a:t>Αν χρειαστεί αλλάζουμε </a:t>
            </a:r>
            <a:r>
              <a:rPr lang="el-GR" sz="2000">
                <a:cs typeface="Calibri"/>
              </a:rPr>
              <a:t>τις τιμές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4E95763C-F800-C91B-9D95-EAC7F505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99041"/>
            <a:ext cx="1294080" cy="98259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48899B43-5EB5-E2F8-199A-C8B8CE33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77" y="1440426"/>
            <a:ext cx="467742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Επιλέγουμε </a:t>
            </a:r>
            <a:r>
              <a:rPr lang="en-US" sz="2000" dirty="0">
                <a:cs typeface="Calibri"/>
              </a:rPr>
              <a:t>background </a:t>
            </a:r>
            <a:r>
              <a:rPr lang="el-GR" sz="2000" dirty="0">
                <a:cs typeface="Calibri"/>
              </a:rPr>
              <a:t>και πατάμε τα </a:t>
            </a:r>
            <a:r>
              <a:rPr lang="en-US" sz="2000" dirty="0">
                <a:cs typeface="Calibri"/>
              </a:rPr>
              <a:t>costumes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9099AF81-5CA4-DC68-CF0C-08DCFC48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117" y="707610"/>
            <a:ext cx="4725059" cy="5439534"/>
          </a:xfrm>
          <a:prstGeom prst="rect">
            <a:avLst/>
          </a:prstGeom>
        </p:spPr>
      </p:pic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A0EC927E-27BA-BC48-8114-24DAC4AC4D75}"/>
              </a:ext>
            </a:extLst>
          </p:cNvPr>
          <p:cNvCxnSpPr/>
          <p:nvPr/>
        </p:nvCxnSpPr>
        <p:spPr>
          <a:xfrm>
            <a:off x="9982899" y="805343"/>
            <a:ext cx="0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07837D2C-01FE-42F3-CDE8-DF1A991AD712}"/>
              </a:ext>
            </a:extLst>
          </p:cNvPr>
          <p:cNvCxnSpPr/>
          <p:nvPr/>
        </p:nvCxnSpPr>
        <p:spPr>
          <a:xfrm flipH="1">
            <a:off x="10754686" y="3825380"/>
            <a:ext cx="53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0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2ο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Πατάμε το </a:t>
            </a:r>
            <a:r>
              <a:rPr lang="en-US" sz="2000" dirty="0">
                <a:cs typeface="Calibri"/>
              </a:rPr>
              <a:t>add backdrop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03E1FFC-C42E-8487-0149-34F95074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071" y="793347"/>
            <a:ext cx="4410691" cy="5268060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6FC4F6C8-0530-AB16-92A2-C5CE363FB615}"/>
              </a:ext>
            </a:extLst>
          </p:cNvPr>
          <p:cNvCxnSpPr/>
          <p:nvPr/>
        </p:nvCxnSpPr>
        <p:spPr>
          <a:xfrm flipH="1">
            <a:off x="9093666" y="5696125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9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Πατάμε </a:t>
            </a:r>
            <a:r>
              <a:rPr lang="en-US" sz="2000" dirty="0">
                <a:cs typeface="Calibri"/>
              </a:rPr>
              <a:t>upload </a:t>
            </a:r>
            <a:r>
              <a:rPr lang="el-GR" sz="2000" dirty="0">
                <a:cs typeface="Calibri"/>
              </a:rPr>
              <a:t>για να ανεβάσουμε την φωτογραφία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F3FD8AC-316A-FFE8-E2AD-76DE52BC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19" y="1798374"/>
            <a:ext cx="4963218" cy="3258005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A6BFF748-3C8B-2A92-4C4C-7C6C94491B34}"/>
              </a:ext>
            </a:extLst>
          </p:cNvPr>
          <p:cNvCxnSpPr/>
          <p:nvPr/>
        </p:nvCxnSpPr>
        <p:spPr>
          <a:xfrm>
            <a:off x="8741328" y="1535185"/>
            <a:ext cx="0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66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4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Επιλέγουμε την φωτογραφία </a:t>
            </a:r>
            <a:r>
              <a:rPr lang="en-US" sz="2000" dirty="0" err="1">
                <a:cs typeface="Calibri"/>
              </a:rPr>
              <a:t>farmmat</a:t>
            </a:r>
            <a:r>
              <a:rPr lang="en-US" sz="2000" dirty="0">
                <a:cs typeface="Calibri"/>
              </a:rPr>
              <a:t> </a:t>
            </a:r>
            <a:r>
              <a:rPr lang="el-GR" sz="2000" dirty="0">
                <a:cs typeface="Calibri"/>
              </a:rPr>
              <a:t>και πατάμε</a:t>
            </a:r>
            <a:r>
              <a:rPr lang="en-US" sz="2000" dirty="0">
                <a:cs typeface="Calibri"/>
              </a:rPr>
              <a:t> open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8E7121F-DE31-DE3C-5588-E434240F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428" y="1704769"/>
            <a:ext cx="2610214" cy="3248478"/>
          </a:xfrm>
          <a:prstGeom prst="rect">
            <a:avLst/>
          </a:prstGeom>
        </p:spPr>
      </p:pic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4F9D0DC5-5271-4B0A-0F5C-F40CA01AF03C}"/>
              </a:ext>
            </a:extLst>
          </p:cNvPr>
          <p:cNvSpPr/>
          <p:nvPr/>
        </p:nvSpPr>
        <p:spPr>
          <a:xfrm>
            <a:off x="8179266" y="1921079"/>
            <a:ext cx="1098958" cy="10654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117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5ο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Πατάμε το </a:t>
            </a:r>
            <a:r>
              <a:rPr lang="en-US" sz="2000" dirty="0">
                <a:cs typeface="Calibri"/>
              </a:rPr>
              <a:t>x </a:t>
            </a:r>
            <a:r>
              <a:rPr lang="el-GR" sz="2000" dirty="0">
                <a:cs typeface="Calibri"/>
              </a:rPr>
              <a:t>για να βγούμε από τα </a:t>
            </a:r>
            <a:r>
              <a:rPr lang="en-US" sz="2000" dirty="0">
                <a:cs typeface="Calibri"/>
              </a:rPr>
              <a:t>backgrounds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A78B56A-BC28-0427-CA75-0A94A88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76" y="1403032"/>
            <a:ext cx="4067743" cy="4048690"/>
          </a:xfrm>
          <a:prstGeom prst="rect">
            <a:avLst/>
          </a:prstGeom>
        </p:spPr>
      </p:pic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7D9E131A-F340-BB3F-C5D4-016E78D45AAE}"/>
              </a:ext>
            </a:extLst>
          </p:cNvPr>
          <p:cNvCxnSpPr/>
          <p:nvPr/>
        </p:nvCxnSpPr>
        <p:spPr>
          <a:xfrm>
            <a:off x="9333781" y="3165894"/>
            <a:ext cx="0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3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546</Words>
  <Application>Microsoft Office PowerPoint</Application>
  <PresentationFormat>Ευρεία οθόνη</PresentationFormat>
  <Paragraphs>88</Paragraphs>
  <Slides>40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Robot Farm</vt:lpstr>
      <vt:lpstr>Τι θα φτιάξουμε;</vt:lpstr>
      <vt:lpstr>Προετοιμασία</vt:lpstr>
      <vt:lpstr>Παρουσίαση του PowerPoint</vt:lpstr>
      <vt:lpstr>Βήμα 1ο</vt:lpstr>
      <vt:lpstr>Βήμα 2ο</vt:lpstr>
      <vt:lpstr>Βήμα 3ο</vt:lpstr>
      <vt:lpstr>Βήμα 4ο</vt:lpstr>
      <vt:lpstr>Βήμα 5ο</vt:lpstr>
      <vt:lpstr>Βήμα 6ο</vt:lpstr>
      <vt:lpstr>Βήμα 7ο</vt:lpstr>
      <vt:lpstr>Βήμα 8ο</vt:lpstr>
      <vt:lpstr>Βήμα 9ο</vt:lpstr>
      <vt:lpstr>Βήμα 10ο</vt:lpstr>
      <vt:lpstr>Βήμα 11ο</vt:lpstr>
      <vt:lpstr>Βήμα 12ο</vt:lpstr>
      <vt:lpstr>Βήμα 13ο</vt:lpstr>
      <vt:lpstr>Βήμα 14ο</vt:lpstr>
      <vt:lpstr>Βήμα 15ο</vt:lpstr>
      <vt:lpstr>Βήμα 16ο</vt:lpstr>
      <vt:lpstr>Προγραμματισμός  Αλλαγή χρώματος </vt:lpstr>
      <vt:lpstr>Βήμα 1ο</vt:lpstr>
      <vt:lpstr>Βήμα 2ο</vt:lpstr>
      <vt:lpstr>Βήμα 3ο</vt:lpstr>
      <vt:lpstr>Βήμα 4ο</vt:lpstr>
      <vt:lpstr>Βήμα 5ο</vt:lpstr>
      <vt:lpstr>Βήμα 6ο</vt:lpstr>
      <vt:lpstr>Βήμα 7ο</vt:lpstr>
      <vt:lpstr>Βήμα 8ο</vt:lpstr>
      <vt:lpstr>Βήμα 9ο</vt:lpstr>
      <vt:lpstr>Βήμα 10ο</vt:lpstr>
      <vt:lpstr>Βήμα 11ο</vt:lpstr>
      <vt:lpstr>Βήμα 12ο</vt:lpstr>
      <vt:lpstr>Βήμα 13ο</vt:lpstr>
      <vt:lpstr>Βήμα 14ο</vt:lpstr>
      <vt:lpstr>Βήμα 15ο</vt:lpstr>
      <vt:lpstr>Βήμα 16ο</vt:lpstr>
      <vt:lpstr>Βήμα 17ο</vt:lpstr>
      <vt:lpstr>Βήμα 18ο</vt:lpstr>
      <vt:lpstr>Βήμα 19ο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Theodoros Kitsos</dc:creator>
  <cp:lastModifiedBy>Theodoros Kitsos</cp:lastModifiedBy>
  <cp:revision>2</cp:revision>
  <dcterms:created xsi:type="dcterms:W3CDTF">2023-03-05T17:05:00Z</dcterms:created>
  <dcterms:modified xsi:type="dcterms:W3CDTF">2023-05-12T07:04:08Z</dcterms:modified>
</cp:coreProperties>
</file>