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3"/>
  </p:notesMasterIdLst>
  <p:sldIdLst>
    <p:sldId id="256" r:id="rId2"/>
    <p:sldId id="260" r:id="rId3"/>
    <p:sldId id="261" r:id="rId4"/>
    <p:sldId id="262" r:id="rId5"/>
    <p:sldId id="263" r:id="rId6"/>
    <p:sldId id="264" r:id="rId7"/>
    <p:sldId id="265" r:id="rId8"/>
    <p:sldId id="257" r:id="rId9"/>
    <p:sldId id="258" r:id="rId10"/>
    <p:sldId id="259" r:id="rId11"/>
    <p:sldId id="271" r:id="rId12"/>
    <p:sldId id="266" r:id="rId13"/>
    <p:sldId id="272" r:id="rId14"/>
    <p:sldId id="277" r:id="rId15"/>
    <p:sldId id="275" r:id="rId16"/>
    <p:sldId id="276" r:id="rId17"/>
    <p:sldId id="274" r:id="rId18"/>
    <p:sldId id="267" r:id="rId19"/>
    <p:sldId id="268" r:id="rId20"/>
    <p:sldId id="270" r:id="rId21"/>
    <p:sldId id="269" r:id="rId22"/>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9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58F0C6-1F00-AE45-9D9A-EB2EABA93B32}" type="datetimeFigureOut">
              <a:rPr lang="en-US" smtClean="0"/>
              <a:t>5/12/14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796CEE-61F1-B245-9239-E0F129986460}" type="slidenum">
              <a:rPr lang="en-US" smtClean="0"/>
              <a:t>‹#›</a:t>
            </a:fld>
            <a:endParaRPr lang="en-US"/>
          </a:p>
        </p:txBody>
      </p:sp>
    </p:spTree>
    <p:extLst>
      <p:ext uri="{BB962C8B-B14F-4D97-AF65-F5344CB8AC3E}">
        <p14:creationId xmlns:p14="http://schemas.microsoft.com/office/powerpoint/2010/main" val="4709436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796CEE-61F1-B245-9239-E0F129986460}" type="slidenum">
              <a:rPr lang="en-US" smtClean="0"/>
              <a:t>13</a:t>
            </a:fld>
            <a:endParaRPr lang="en-US"/>
          </a:p>
        </p:txBody>
      </p:sp>
    </p:spTree>
    <p:extLst>
      <p:ext uri="{BB962C8B-B14F-4D97-AF65-F5344CB8AC3E}">
        <p14:creationId xmlns:p14="http://schemas.microsoft.com/office/powerpoint/2010/main" val="1454615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796CEE-61F1-B245-9239-E0F129986460}" type="slidenum">
              <a:rPr lang="en-US" smtClean="0"/>
              <a:t>14</a:t>
            </a:fld>
            <a:endParaRPr lang="en-US"/>
          </a:p>
        </p:txBody>
      </p:sp>
    </p:spTree>
    <p:extLst>
      <p:ext uri="{BB962C8B-B14F-4D97-AF65-F5344CB8AC3E}">
        <p14:creationId xmlns:p14="http://schemas.microsoft.com/office/powerpoint/2010/main" val="145461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ltLang="zh-HK"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HK"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a:xfrm>
            <a:off x="2692397" y="5037663"/>
            <a:ext cx="5214635" cy="279400"/>
          </a:xfrm>
        </p:spPr>
        <p:txBody>
          <a:bodyPr/>
          <a:lstStyle/>
          <a:p>
            <a:endParaRPr lang="zh-HK" altLang="en-US"/>
          </a:p>
        </p:txBody>
      </p:sp>
      <p:sp>
        <p:nvSpPr>
          <p:cNvPr id="6" name="Slide Number Placeholder 5"/>
          <p:cNvSpPr>
            <a:spLocks noGrp="1"/>
          </p:cNvSpPr>
          <p:nvPr>
            <p:ph type="sldNum" sz="quarter" idx="12"/>
          </p:nvPr>
        </p:nvSpPr>
        <p:spPr>
          <a:xfrm>
            <a:off x="8956900" y="5037663"/>
            <a:ext cx="551167" cy="279400"/>
          </a:xfrm>
        </p:spPr>
        <p:txBody>
          <a:bodyPr/>
          <a:lstStyle/>
          <a:p>
            <a:fld id="{168EE1D7-8E3B-46D8-B889-5FB28D8FB2E2}" type="slidenum">
              <a:rPr lang="zh-HK" altLang="en-US" smtClean="0"/>
              <a:t>‹#›</a:t>
            </a:fld>
            <a:endParaRPr lang="zh-HK"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450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HK"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85128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674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HK"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7798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3132832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ltLang="zh-HK"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327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ltLang="zh-HK"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448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3464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89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Content Placeholder 2"/>
          <p:cNvSpPr>
            <a:spLocks noGrp="1"/>
          </p:cNvSpPr>
          <p:nvPr>
            <p:ph idx="1"/>
          </p:nvPr>
        </p:nvSpPr>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333414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576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645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435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32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175982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ltLang="zh-HK"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168EE1D7-8E3B-46D8-B889-5FB28D8FB2E2}" type="slidenum">
              <a:rPr lang="zh-HK" altLang="en-US" smtClean="0"/>
              <a:t>‹#›</a:t>
            </a:fld>
            <a:endParaRPr lang="zh-HK"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961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ltLang="zh-HK"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HK"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9EE7C110-45E7-405A-BE87-C4EF0ED844E6}" type="datetimeFigureOut">
              <a:rPr lang="zh-HK" altLang="en-US" smtClean="0"/>
              <a:t>5/12/14</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342046592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ltLang="zh-HK"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E7C110-45E7-405A-BE87-C4EF0ED844E6}" type="datetimeFigureOut">
              <a:rPr lang="zh-HK" altLang="en-US" smtClean="0"/>
              <a:t>5/12/14</a:t>
            </a:fld>
            <a:endParaRPr lang="zh-HK"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HK"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8EE1D7-8E3B-46D8-B889-5FB28D8FB2E2}" type="slidenum">
              <a:rPr lang="zh-HK" altLang="en-US" smtClean="0"/>
              <a:t>‹#›</a:t>
            </a:fld>
            <a:endParaRPr lang="zh-HK" altLang="en-US"/>
          </a:p>
        </p:txBody>
      </p:sp>
    </p:spTree>
    <p:extLst>
      <p:ext uri="{BB962C8B-B14F-4D97-AF65-F5344CB8AC3E}">
        <p14:creationId xmlns:p14="http://schemas.microsoft.com/office/powerpoint/2010/main" val="303972020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HK" sz="4400" dirty="0"/>
              <a:t>CS3343</a:t>
            </a:r>
            <a:br>
              <a:rPr lang="en-US" altLang="zh-HK" sz="4400" dirty="0"/>
            </a:br>
            <a:r>
              <a:rPr lang="en-US" altLang="zh-HK" sz="4400" dirty="0"/>
              <a:t>Software Engineering Practice</a:t>
            </a:r>
            <a:endParaRPr lang="zh-HK" altLang="en-US" sz="4400" dirty="0"/>
          </a:p>
        </p:txBody>
      </p:sp>
      <p:sp>
        <p:nvSpPr>
          <p:cNvPr id="3" name="Subtitle 2"/>
          <p:cNvSpPr>
            <a:spLocks noGrp="1"/>
          </p:cNvSpPr>
          <p:nvPr>
            <p:ph type="subTitle" idx="1"/>
          </p:nvPr>
        </p:nvSpPr>
        <p:spPr>
          <a:xfrm>
            <a:off x="2692398" y="3493823"/>
            <a:ext cx="6815669" cy="1815155"/>
          </a:xfrm>
        </p:spPr>
        <p:txBody>
          <a:bodyPr>
            <a:noAutofit/>
          </a:bodyPr>
          <a:lstStyle/>
          <a:p>
            <a:pPr>
              <a:spcBef>
                <a:spcPts val="0"/>
              </a:spcBef>
              <a:spcAft>
                <a:spcPts val="0"/>
              </a:spcAft>
            </a:pPr>
            <a:r>
              <a:rPr lang="en-US" altLang="zh-HK" sz="1600" dirty="0" smtClean="0"/>
              <a:t>Members</a:t>
            </a:r>
          </a:p>
          <a:p>
            <a:pPr>
              <a:spcBef>
                <a:spcPts val="0"/>
              </a:spcBef>
              <a:spcAft>
                <a:spcPts val="0"/>
              </a:spcAft>
            </a:pPr>
            <a:r>
              <a:rPr lang="en-US" altLang="zh-HK" sz="1600" dirty="0" smtClean="0"/>
              <a:t>WONG, Chung Man (53145233)</a:t>
            </a:r>
          </a:p>
          <a:p>
            <a:pPr>
              <a:spcBef>
                <a:spcPts val="0"/>
              </a:spcBef>
              <a:spcAft>
                <a:spcPts val="0"/>
              </a:spcAft>
            </a:pPr>
            <a:r>
              <a:rPr lang="en-US" altLang="zh-HK" sz="1600" dirty="0" smtClean="0"/>
              <a:t>KONG, </a:t>
            </a:r>
            <a:r>
              <a:rPr lang="en-US" altLang="zh-HK" sz="1600" dirty="0" err="1" smtClean="0"/>
              <a:t>Tsz</a:t>
            </a:r>
            <a:r>
              <a:rPr lang="en-US" altLang="zh-HK" sz="1600" dirty="0" smtClean="0"/>
              <a:t> Kit (53143798)</a:t>
            </a:r>
          </a:p>
          <a:p>
            <a:pPr>
              <a:spcBef>
                <a:spcPts val="0"/>
              </a:spcBef>
              <a:spcAft>
                <a:spcPts val="0"/>
              </a:spcAft>
            </a:pPr>
            <a:r>
              <a:rPr lang="en-US" altLang="zh-HK" sz="1600" dirty="0" smtClean="0"/>
              <a:t>Ho, </a:t>
            </a:r>
            <a:r>
              <a:rPr lang="en-US" altLang="zh-HK" sz="1600" dirty="0" err="1" smtClean="0"/>
              <a:t>Wai</a:t>
            </a:r>
            <a:r>
              <a:rPr lang="en-US" altLang="zh-HK" sz="1600" dirty="0" smtClean="0"/>
              <a:t> Kit (53144248)</a:t>
            </a:r>
          </a:p>
          <a:p>
            <a:pPr>
              <a:spcBef>
                <a:spcPts val="0"/>
              </a:spcBef>
              <a:spcAft>
                <a:spcPts val="0"/>
              </a:spcAft>
            </a:pPr>
            <a:r>
              <a:rPr lang="en-US" altLang="zh-HK" sz="1600" dirty="0" smtClean="0"/>
              <a:t>SO, Chun </a:t>
            </a:r>
            <a:r>
              <a:rPr lang="en-US" altLang="zh-HK" sz="1600" dirty="0" err="1" smtClean="0"/>
              <a:t>Hei</a:t>
            </a:r>
            <a:r>
              <a:rPr lang="en-US" altLang="zh-HK" sz="1600" dirty="0" smtClean="0"/>
              <a:t> (53144525)</a:t>
            </a:r>
          </a:p>
          <a:p>
            <a:pPr>
              <a:spcBef>
                <a:spcPts val="0"/>
              </a:spcBef>
              <a:spcAft>
                <a:spcPts val="0"/>
              </a:spcAft>
            </a:pPr>
            <a:r>
              <a:rPr lang="en-US" altLang="zh-HK" sz="1600" dirty="0" smtClean="0"/>
              <a:t>LAU, </a:t>
            </a:r>
            <a:r>
              <a:rPr lang="en-US" altLang="zh-HK" sz="1600" dirty="0" err="1" smtClean="0"/>
              <a:t>Kam</a:t>
            </a:r>
            <a:r>
              <a:rPr lang="en-US" altLang="zh-HK" sz="1600" dirty="0" smtClean="0"/>
              <a:t> Yu (53144179)</a:t>
            </a:r>
          </a:p>
          <a:p>
            <a:pPr>
              <a:spcBef>
                <a:spcPts val="0"/>
              </a:spcBef>
              <a:spcAft>
                <a:spcPts val="0"/>
              </a:spcAft>
            </a:pPr>
            <a:r>
              <a:rPr lang="en-US" altLang="zh-HK" sz="1600" dirty="0" smtClean="0"/>
              <a:t>YIU, </a:t>
            </a:r>
            <a:r>
              <a:rPr lang="en-US" altLang="zh-HK" sz="1600" dirty="0" err="1" smtClean="0"/>
              <a:t>Yiu</a:t>
            </a:r>
            <a:r>
              <a:rPr lang="en-US" altLang="zh-HK" sz="1600" smtClean="0"/>
              <a:t> Yeung (53144144)</a:t>
            </a:r>
            <a:endParaRPr lang="en-US" altLang="zh-HK" sz="1600" dirty="0" smtClean="0"/>
          </a:p>
        </p:txBody>
      </p:sp>
    </p:spTree>
    <p:extLst>
      <p:ext uri="{BB962C8B-B14F-4D97-AF65-F5344CB8AC3E}">
        <p14:creationId xmlns:p14="http://schemas.microsoft.com/office/powerpoint/2010/main" val="245481845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smtClean="0"/>
              <a:t>System Workflow</a:t>
            </a:r>
            <a:endParaRPr lang="zh-HK" altLang="en-US" dirty="0"/>
          </a:p>
        </p:txBody>
      </p:sp>
      <p:sp>
        <p:nvSpPr>
          <p:cNvPr id="3" name="內容版面配置區 2"/>
          <p:cNvSpPr>
            <a:spLocks noGrp="1"/>
          </p:cNvSpPr>
          <p:nvPr>
            <p:ph idx="1"/>
          </p:nvPr>
        </p:nvSpPr>
        <p:spPr/>
        <p:txBody>
          <a:bodyPr/>
          <a:lstStyle/>
          <a:p>
            <a:endParaRPr lang="zh-HK" altLang="en-US" dirty="0"/>
          </a:p>
        </p:txBody>
      </p:sp>
      <p:sp>
        <p:nvSpPr>
          <p:cNvPr id="4" name="向右箭號 3"/>
          <p:cNvSpPr/>
          <p:nvPr/>
        </p:nvSpPr>
        <p:spPr>
          <a:xfrm>
            <a:off x="4074606" y="2767948"/>
            <a:ext cx="80889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036256" y="2556932"/>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Input date for flight, location of departure and destination</a:t>
            </a:r>
            <a:endParaRPr lang="zh-HK" altLang="en-US" dirty="0"/>
          </a:p>
        </p:txBody>
      </p:sp>
      <p:sp>
        <p:nvSpPr>
          <p:cNvPr id="6" name="矩形 5"/>
          <p:cNvSpPr/>
          <p:nvPr/>
        </p:nvSpPr>
        <p:spPr>
          <a:xfrm>
            <a:off x="5101840" y="2556932"/>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Select the available route.</a:t>
            </a:r>
            <a:endParaRPr lang="zh-HK" altLang="en-US" dirty="0"/>
          </a:p>
        </p:txBody>
      </p:sp>
      <p:sp>
        <p:nvSpPr>
          <p:cNvPr id="7" name="向右箭號 6"/>
          <p:cNvSpPr/>
          <p:nvPr/>
        </p:nvSpPr>
        <p:spPr>
          <a:xfrm>
            <a:off x="7207598" y="2767948"/>
            <a:ext cx="80889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矩形 7"/>
          <p:cNvSpPr/>
          <p:nvPr/>
        </p:nvSpPr>
        <p:spPr>
          <a:xfrm>
            <a:off x="8284656" y="2556932"/>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Select the airline company for flight and input no. of tickets.</a:t>
            </a:r>
            <a:endParaRPr lang="zh-HK" altLang="en-US" dirty="0"/>
          </a:p>
        </p:txBody>
      </p:sp>
      <p:sp>
        <p:nvSpPr>
          <p:cNvPr id="9" name="矩形 8"/>
          <p:cNvSpPr/>
          <p:nvPr/>
        </p:nvSpPr>
        <p:spPr>
          <a:xfrm>
            <a:off x="8284656" y="3910339"/>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Input baggage-related info.</a:t>
            </a:r>
            <a:endParaRPr lang="zh-HK" altLang="en-US" dirty="0"/>
          </a:p>
        </p:txBody>
      </p:sp>
      <p:sp>
        <p:nvSpPr>
          <p:cNvPr id="10" name="向右箭號 9"/>
          <p:cNvSpPr/>
          <p:nvPr/>
        </p:nvSpPr>
        <p:spPr>
          <a:xfrm rot="5400000" flipV="1">
            <a:off x="8963867" y="3502334"/>
            <a:ext cx="461585" cy="24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矩形 10"/>
          <p:cNvSpPr/>
          <p:nvPr/>
        </p:nvSpPr>
        <p:spPr>
          <a:xfrm>
            <a:off x="5101839" y="3910339"/>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Input credit card info.</a:t>
            </a:r>
            <a:endParaRPr lang="zh-HK" altLang="en-US" dirty="0"/>
          </a:p>
        </p:txBody>
      </p:sp>
      <p:sp>
        <p:nvSpPr>
          <p:cNvPr id="12" name="向右箭號 11"/>
          <p:cNvSpPr/>
          <p:nvPr/>
        </p:nvSpPr>
        <p:spPr>
          <a:xfrm rot="10800000">
            <a:off x="7210527" y="4159150"/>
            <a:ext cx="80889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向右箭號 12"/>
          <p:cNvSpPr/>
          <p:nvPr/>
        </p:nvSpPr>
        <p:spPr>
          <a:xfrm rot="10800000">
            <a:off x="4074605" y="4121354"/>
            <a:ext cx="808893" cy="30773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HK" altLang="en-US"/>
          </a:p>
        </p:txBody>
      </p:sp>
      <p:sp>
        <p:nvSpPr>
          <p:cNvPr id="14" name="矩形 13"/>
          <p:cNvSpPr/>
          <p:nvPr/>
        </p:nvSpPr>
        <p:spPr>
          <a:xfrm>
            <a:off x="2036255" y="3866379"/>
            <a:ext cx="1820009" cy="72976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HK" sz="1400" smtClean="0"/>
              <a:t>Calculate total amount</a:t>
            </a:r>
            <a:endParaRPr lang="zh-HK" altLang="en-US" dirty="0"/>
          </a:p>
        </p:txBody>
      </p:sp>
      <p:sp>
        <p:nvSpPr>
          <p:cNvPr id="15" name="向右箭號 14"/>
          <p:cNvSpPr/>
          <p:nvPr/>
        </p:nvSpPr>
        <p:spPr>
          <a:xfrm rot="5400000" flipV="1">
            <a:off x="2713188" y="4756306"/>
            <a:ext cx="466138" cy="24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矩形 15"/>
          <p:cNvSpPr/>
          <p:nvPr/>
        </p:nvSpPr>
        <p:spPr>
          <a:xfrm>
            <a:off x="2036253" y="5134139"/>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Order Confirmation</a:t>
            </a:r>
            <a:endParaRPr lang="zh-HK" altLang="en-US" dirty="0"/>
          </a:p>
        </p:txBody>
      </p:sp>
      <p:sp>
        <p:nvSpPr>
          <p:cNvPr id="17" name="向右箭號 16"/>
          <p:cNvSpPr/>
          <p:nvPr/>
        </p:nvSpPr>
        <p:spPr>
          <a:xfrm>
            <a:off x="4074605" y="5313891"/>
            <a:ext cx="808893"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5101838" y="5105137"/>
            <a:ext cx="1820009" cy="729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400" dirty="0" smtClean="0"/>
              <a:t>END</a:t>
            </a:r>
            <a:endParaRPr lang="zh-HK" altLang="en-US" dirty="0"/>
          </a:p>
        </p:txBody>
      </p:sp>
    </p:spTree>
    <p:extLst>
      <p:ext uri="{BB962C8B-B14F-4D97-AF65-F5344CB8AC3E}">
        <p14:creationId xmlns:p14="http://schemas.microsoft.com/office/powerpoint/2010/main" val="28549619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HK" smtClean="0"/>
              <a:t>Project Demonstration</a:t>
            </a:r>
            <a:endParaRPr lang="zh-HK" altLang="en-US" dirty="0"/>
          </a:p>
        </p:txBody>
      </p:sp>
      <p:sp>
        <p:nvSpPr>
          <p:cNvPr id="5" name="副標題 4"/>
          <p:cNvSpPr>
            <a:spLocks noGrp="1"/>
          </p:cNvSpPr>
          <p:nvPr>
            <p:ph type="subTitle" idx="1"/>
          </p:nvPr>
        </p:nvSpPr>
        <p:spPr/>
        <p:txBody>
          <a:bodyPr/>
          <a:lstStyle/>
          <a:p>
            <a:r>
              <a:rPr lang="en-US" altLang="zh-HK" dirty="0" smtClean="0"/>
              <a:t>Please enjoy!</a:t>
            </a:r>
            <a:endParaRPr lang="zh-HK" altLang="en-US" dirty="0"/>
          </a:p>
        </p:txBody>
      </p:sp>
    </p:spTree>
    <p:extLst>
      <p:ext uri="{BB962C8B-B14F-4D97-AF65-F5344CB8AC3E}">
        <p14:creationId xmlns:p14="http://schemas.microsoft.com/office/powerpoint/2010/main" val="424109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nvPr>
        </p:nvGraphicFramePr>
        <p:xfrm>
          <a:off x="6424947" y="777504"/>
          <a:ext cx="5026154" cy="5252117"/>
        </p:xfrm>
        <a:graphic>
          <a:graphicData uri="http://schemas.openxmlformats.org/drawingml/2006/table">
            <a:tbl>
              <a:tblPr firstRow="1" firstCol="1" bandRow="1">
                <a:tableStyleId>{616DA210-FB5B-4158-B5E0-FEB733F419BA}</a:tableStyleId>
              </a:tblPr>
              <a:tblGrid>
                <a:gridCol w="1199589"/>
                <a:gridCol w="2147141"/>
                <a:gridCol w="1679424"/>
              </a:tblGrid>
              <a:tr h="175071">
                <a:tc gridSpan="3">
                  <a:txBody>
                    <a:bodyPr/>
                    <a:lstStyle/>
                    <a:p>
                      <a:pPr>
                        <a:spcAft>
                          <a:spcPts val="0"/>
                        </a:spcAft>
                      </a:pPr>
                      <a:r>
                        <a:rPr lang="en-US" sz="1100" kern="100" dirty="0">
                          <a:effectLst/>
                          <a:latin typeface="Times New Roman" panose="02020603050405020304" pitchFamily="18" charset="0"/>
                          <a:cs typeface="Times New Roman" panose="02020603050405020304" pitchFamily="18" charset="0"/>
                        </a:rPr>
                        <a:t>Title: Baggage Fee Calculation Error Caused by Baggage Extra Fee</a:t>
                      </a:r>
                      <a:endParaRPr lang="zh-TW"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r h="350141">
                <a:tc gridSpan="3">
                  <a:txBody>
                    <a:bodyPr/>
                    <a:lstStyle/>
                    <a:p>
                      <a:pPr>
                        <a:spcAft>
                          <a:spcPts val="0"/>
                        </a:spcAft>
                      </a:pPr>
                      <a:r>
                        <a:rPr lang="en-US" sz="1100" kern="100" dirty="0">
                          <a:effectLst/>
                          <a:latin typeface="Times New Roman" panose="02020603050405020304" pitchFamily="18" charset="0"/>
                          <a:cs typeface="Times New Roman" panose="02020603050405020304" pitchFamily="18" charset="0"/>
                        </a:rPr>
                        <a:t>Description: </a:t>
                      </a:r>
                      <a:endParaRPr lang="zh-TW" sz="120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Incorrect baggage fee when take more than one baggage.</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r h="350141">
                <a:tc>
                  <a:txBody>
                    <a:bodyPr/>
                    <a:lstStyle/>
                    <a:p>
                      <a:pPr>
                        <a:spcAft>
                          <a:spcPts val="0"/>
                        </a:spcAft>
                      </a:pPr>
                      <a:r>
                        <a:rPr lang="en-US" sz="1100" b="0" kern="100" dirty="0">
                          <a:effectLst/>
                          <a:latin typeface="Times New Roman" panose="02020603050405020304" pitchFamily="18" charset="0"/>
                          <a:cs typeface="Times New Roman" panose="02020603050405020304" pitchFamily="18" charset="0"/>
                        </a:rPr>
                        <a:t>Vendor: Team 18</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a:txBody>
                    <a:bodyPr/>
                    <a:lstStyle/>
                    <a:p>
                      <a:pPr>
                        <a:spcAft>
                          <a:spcPts val="0"/>
                        </a:spcAft>
                      </a:pPr>
                      <a:r>
                        <a:rPr lang="en-US" sz="1100" b="0" kern="100">
                          <a:effectLst/>
                          <a:latin typeface="Times New Roman" panose="02020603050405020304" pitchFamily="18" charset="0"/>
                          <a:cs typeface="Times New Roman" panose="02020603050405020304" pitchFamily="18" charset="0"/>
                        </a:rPr>
                        <a:t>Product: </a:t>
                      </a:r>
                      <a:endParaRPr lang="zh-TW" sz="1200" b="0" kern="100">
                        <a:effectLst/>
                        <a:latin typeface="Times New Roman" panose="02020603050405020304" pitchFamily="18" charset="0"/>
                        <a:cs typeface="Times New Roman" panose="02020603050405020304" pitchFamily="18" charset="0"/>
                      </a:endParaRPr>
                    </a:p>
                    <a:p>
                      <a:pPr>
                        <a:spcAft>
                          <a:spcPts val="0"/>
                        </a:spcAft>
                      </a:pPr>
                      <a:r>
                        <a:rPr lang="en-US" sz="1100" b="0" kern="100">
                          <a:effectLst/>
                          <a:latin typeface="Times New Roman" panose="02020603050405020304" pitchFamily="18" charset="0"/>
                          <a:cs typeface="Times New Roman" panose="02020603050405020304" pitchFamily="18" charset="0"/>
                        </a:rPr>
                        <a:t>Airline Ticket Purchasing System</a:t>
                      </a:r>
                      <a:endParaRPr lang="zh-TW" sz="1200" b="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a:txBody>
                    <a:bodyPr/>
                    <a:lstStyle/>
                    <a:p>
                      <a:pPr>
                        <a:spcAft>
                          <a:spcPts val="0"/>
                        </a:spcAft>
                      </a:pPr>
                      <a:r>
                        <a:rPr lang="en-US" sz="1100" kern="100" dirty="0">
                          <a:effectLst/>
                          <a:latin typeface="Times New Roman" panose="02020603050405020304" pitchFamily="18" charset="0"/>
                          <a:cs typeface="Times New Roman" panose="02020603050405020304" pitchFamily="18" charset="0"/>
                        </a:rPr>
                        <a:t>Versions: 1.09</a:t>
                      </a:r>
                      <a:endParaRPr lang="zh-TW" sz="120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r>
              <a:tr h="175071">
                <a:tc gridSpan="2">
                  <a:txBody>
                    <a:bodyPr/>
                    <a:lstStyle/>
                    <a:p>
                      <a:pPr>
                        <a:spcAft>
                          <a:spcPts val="0"/>
                        </a:spcAft>
                      </a:pPr>
                      <a:r>
                        <a:rPr lang="en-US" sz="1100" b="0" kern="100">
                          <a:effectLst/>
                          <a:latin typeface="Times New Roman" panose="02020603050405020304" pitchFamily="18" charset="0"/>
                          <a:cs typeface="Times New Roman" panose="02020603050405020304" pitchFamily="18" charset="0"/>
                        </a:rPr>
                        <a:t>Severity: Critical</a:t>
                      </a:r>
                      <a:endParaRPr lang="zh-TW" sz="1200" b="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a:txBody>
                    <a:bodyPr/>
                    <a:lstStyle/>
                    <a:p>
                      <a:pPr>
                        <a:spcAft>
                          <a:spcPts val="0"/>
                        </a:spcAft>
                      </a:pPr>
                      <a:r>
                        <a:rPr lang="en-US" sz="1100" kern="100">
                          <a:effectLst/>
                          <a:latin typeface="Times New Roman" panose="02020603050405020304" pitchFamily="18" charset="0"/>
                          <a:cs typeface="Times New Roman" panose="02020603050405020304" pitchFamily="18" charset="0"/>
                        </a:rPr>
                        <a:t>Update: 1/10/2014</a:t>
                      </a:r>
                      <a:endParaRPr lang="zh-TW"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r>
              <a:tr h="350141">
                <a:tc gridSpan="2">
                  <a:txBody>
                    <a:bodyPr/>
                    <a:lstStyle/>
                    <a:p>
                      <a:pPr>
                        <a:spcAft>
                          <a:spcPts val="0"/>
                        </a:spcAft>
                      </a:pPr>
                      <a:r>
                        <a:rPr lang="en-US" sz="1100" b="0" kern="100" dirty="0">
                          <a:effectLst/>
                          <a:latin typeface="Times New Roman" panose="02020603050405020304" pitchFamily="18" charset="0"/>
                          <a:cs typeface="Times New Roman" panose="02020603050405020304" pitchFamily="18" charset="0"/>
                        </a:rPr>
                        <a:t>Status: Outstanding</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a:txBody>
                    <a:bodyPr/>
                    <a:lstStyle/>
                    <a:p>
                      <a:pPr>
                        <a:spcAft>
                          <a:spcPts val="0"/>
                        </a:spcAft>
                      </a:pPr>
                      <a:r>
                        <a:rPr lang="en-US" sz="1100" kern="100">
                          <a:effectLst/>
                          <a:latin typeface="Times New Roman" panose="02020603050405020304" pitchFamily="18" charset="0"/>
                          <a:cs typeface="Times New Roman" panose="02020603050405020304" pitchFamily="18" charset="0"/>
                        </a:rPr>
                        <a:t>Assigned to: </a:t>
                      </a:r>
                      <a:endParaRPr lang="zh-TW" sz="1200" kern="100">
                        <a:effectLst/>
                        <a:latin typeface="Times New Roman" panose="02020603050405020304" pitchFamily="18" charset="0"/>
                        <a:cs typeface="Times New Roman" panose="02020603050405020304" pitchFamily="18" charset="0"/>
                      </a:endParaRPr>
                    </a:p>
                    <a:p>
                      <a:pPr>
                        <a:spcAft>
                          <a:spcPts val="0"/>
                        </a:spcAft>
                      </a:pPr>
                      <a:r>
                        <a:rPr lang="en-US" sz="1100" kern="100">
                          <a:effectLst/>
                          <a:latin typeface="Times New Roman" panose="02020603050405020304" pitchFamily="18" charset="0"/>
                          <a:cs typeface="Times New Roman" panose="02020603050405020304" pitchFamily="18" charset="0"/>
                        </a:rPr>
                        <a:t>Nelson Wong Chung Man</a:t>
                      </a:r>
                      <a:endParaRPr lang="zh-TW"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r>
              <a:tr h="3151270">
                <a:tc gridSpan="3">
                  <a:txBody>
                    <a:bodyPr/>
                    <a:lstStyle/>
                    <a:p>
                      <a:pPr>
                        <a:spcAft>
                          <a:spcPts val="0"/>
                        </a:spcAft>
                      </a:pPr>
                      <a:r>
                        <a:rPr lang="en-US" sz="1100" kern="100" dirty="0">
                          <a:effectLst/>
                          <a:latin typeface="Times New Roman" panose="02020603050405020304" pitchFamily="18" charset="0"/>
                          <a:cs typeface="Times New Roman" panose="02020603050405020304" pitchFamily="18" charset="0"/>
                        </a:rPr>
                        <a:t>Problem:</a:t>
                      </a:r>
                      <a:endParaRPr lang="zh-TW" sz="120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The baggage fee calculator outputs an incorrect fee $400 which includes extra baggage fee when it is in following situations:</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Free baggage allowance is based on unit Piece.</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1 baggage and 1 sporting equipment is free for transfer.</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Extra fee $1000 must be paid for each extra baggage.</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Extra fee $400 must be paid if average baggage weight is 30 – 40 KG.</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Total baggage is 2 including a sporting equipment.</a:t>
                      </a:r>
                      <a:endParaRPr lang="zh-TW" sz="1200" b="0" kern="100" dirty="0">
                        <a:effectLst/>
                        <a:latin typeface="Times New Roman" panose="02020603050405020304" pitchFamily="18" charset="0"/>
                        <a:cs typeface="Times New Roman" panose="02020603050405020304" pitchFamily="18" charset="0"/>
                      </a:endParaRPr>
                    </a:p>
                    <a:p>
                      <a:pPr marL="342900" lvl="0" indent="-342900">
                        <a:spcAft>
                          <a:spcPts val="0"/>
                        </a:spcAft>
                        <a:buFont typeface="+mj-lt"/>
                        <a:buAutoNum type="arabicPeriod"/>
                      </a:pPr>
                      <a:r>
                        <a:rPr lang="en-US" sz="1100" b="0" kern="100" dirty="0">
                          <a:effectLst/>
                          <a:latin typeface="Times New Roman" panose="02020603050405020304" pitchFamily="18" charset="0"/>
                          <a:cs typeface="Times New Roman" panose="02020603050405020304" pitchFamily="18" charset="0"/>
                        </a:rPr>
                        <a:t>Total weight of 2 baggage is 40 KG and average weight is 20 KG.</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The formula should be as the following:</a:t>
                      </a:r>
                      <a:endParaRPr lang="zh-TW" sz="1200" b="0" kern="100" dirty="0">
                        <a:effectLst/>
                        <a:latin typeface="Times New Roman" panose="02020603050405020304" pitchFamily="18" charset="0"/>
                        <a:cs typeface="Times New Roman" panose="02020603050405020304" pitchFamily="18" charset="0"/>
                      </a:endParaRPr>
                    </a:p>
                    <a:p>
                      <a:pPr indent="69850">
                        <a:spcAft>
                          <a:spcPts val="0"/>
                        </a:spcAft>
                      </a:pPr>
                      <a:r>
                        <a:rPr lang="en-US" sz="1100" b="0" kern="100" dirty="0">
                          <a:effectLst/>
                          <a:latin typeface="Times New Roman" panose="02020603050405020304" pitchFamily="18" charset="0"/>
                          <a:cs typeface="Times New Roman" panose="02020603050405020304" pitchFamily="18" charset="0"/>
                        </a:rPr>
                        <a:t>($1000 fee x 2 baggage) </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($1000 free baggage + $1000 free sporting equipment transfer)</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$0 exceed average weight fee</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a:t>
                      </a:r>
                      <a:r>
                        <a:rPr lang="en-US" sz="1100" b="0" u="dbl" kern="100" dirty="0">
                          <a:effectLst/>
                          <a:latin typeface="Times New Roman" panose="02020603050405020304" pitchFamily="18" charset="0"/>
                          <a:cs typeface="Times New Roman" panose="02020603050405020304" pitchFamily="18" charset="0"/>
                        </a:rPr>
                        <a:t>$0</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 </a:t>
                      </a:r>
                      <a:endParaRPr lang="zh-TW" sz="1200" b="0" kern="100" dirty="0">
                        <a:effectLst/>
                        <a:latin typeface="Times New Roman" panose="02020603050405020304" pitchFamily="18" charset="0"/>
                        <a:cs typeface="Times New Roman" panose="02020603050405020304" pitchFamily="18" charset="0"/>
                      </a:endParaRPr>
                    </a:p>
                    <a:p>
                      <a:pPr>
                        <a:spcAft>
                          <a:spcPts val="0"/>
                        </a:spcAft>
                      </a:pPr>
                      <a:r>
                        <a:rPr lang="en-US" sz="1100" b="0" kern="100" dirty="0">
                          <a:effectLst/>
                          <a:latin typeface="Times New Roman" panose="02020603050405020304" pitchFamily="18" charset="0"/>
                          <a:cs typeface="Times New Roman" panose="02020603050405020304" pitchFamily="18" charset="0"/>
                        </a:rPr>
                        <a:t>According to the formula, we can see that the calculator incorrectly fulfill the condition of point 4. Thus, the final result is $400 incorrectly.</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r h="175071">
                <a:tc gridSpan="3">
                  <a:txBody>
                    <a:bodyPr/>
                    <a:lstStyle/>
                    <a:p>
                      <a:pPr algn="ctr">
                        <a:spcAft>
                          <a:spcPts val="0"/>
                        </a:spcAft>
                      </a:pPr>
                      <a:r>
                        <a:rPr lang="en-US" sz="1100" kern="100">
                          <a:effectLst/>
                          <a:latin typeface="Times New Roman" panose="02020603050405020304" pitchFamily="18" charset="0"/>
                          <a:cs typeface="Times New Roman" panose="02020603050405020304" pitchFamily="18" charset="0"/>
                        </a:rPr>
                        <a:t>Updated by Nelson Wong Chung Man on 12/10/2014</a:t>
                      </a:r>
                      <a:endParaRPr lang="zh-TW" sz="1200" kern="10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r h="525211">
                <a:tc gridSpan="3">
                  <a:txBody>
                    <a:bodyPr/>
                    <a:lstStyle/>
                    <a:p>
                      <a:pPr>
                        <a:spcAft>
                          <a:spcPts val="0"/>
                        </a:spcAft>
                      </a:pPr>
                      <a:r>
                        <a:rPr lang="en-US" sz="1100" b="0" kern="100" dirty="0">
                          <a:effectLst/>
                          <a:latin typeface="Times New Roman" panose="02020603050405020304" pitchFamily="18" charset="0"/>
                          <a:cs typeface="Times New Roman" panose="02020603050405020304" pitchFamily="18" charset="0"/>
                        </a:rPr>
                        <a:t>After Nelson checking, it is caused by the total baggage weight have not divided by amount of baggage. Thus, the fee is abnormally high and the weight cannot be shared by a group. Now, the incorrect formula already fixed and passed testing.</a:t>
                      </a:r>
                      <a:endParaRPr lang="zh-TW" sz="1200" b="0" kern="10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9127" marR="69127" marT="0" marB="0"/>
                </a:tc>
                <a:tc hMerge="1">
                  <a:txBody>
                    <a:bodyPr/>
                    <a:lstStyle/>
                    <a:p>
                      <a:endParaRPr lang="zh-HK" altLang="en-US"/>
                    </a:p>
                  </a:txBody>
                  <a:tcPr/>
                </a:tc>
                <a:tc hMerge="1">
                  <a:txBody>
                    <a:bodyPr/>
                    <a:lstStyle/>
                    <a:p>
                      <a:endParaRPr lang="zh-HK" altLang="en-US"/>
                    </a:p>
                  </a:txBody>
                  <a:tcPr/>
                </a:tc>
              </a:tr>
            </a:tbl>
          </a:graphicData>
        </a:graphic>
      </p:graphicFrame>
      <p:sp>
        <p:nvSpPr>
          <p:cNvPr id="3" name="Title 1"/>
          <p:cNvSpPr txBox="1">
            <a:spLocks/>
          </p:cNvSpPr>
          <p:nvPr/>
        </p:nvSpPr>
        <p:spPr>
          <a:xfrm>
            <a:off x="1022447" y="886599"/>
            <a:ext cx="4573135" cy="396292"/>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HK" sz="3600" dirty="0" smtClean="0"/>
              <a:t>Bug</a:t>
            </a:r>
            <a:r>
              <a:rPr lang="en-US" altLang="zh-HK" sz="2800" dirty="0" smtClean="0"/>
              <a:t> </a:t>
            </a:r>
            <a:r>
              <a:rPr lang="en-US" altLang="zh-HK" sz="3600" dirty="0" smtClean="0"/>
              <a:t>Report</a:t>
            </a:r>
            <a:endParaRPr lang="zh-HK" altLang="en-US" sz="2800" dirty="0"/>
          </a:p>
        </p:txBody>
      </p:sp>
      <p:sp>
        <p:nvSpPr>
          <p:cNvPr id="4" name="TextBox 3"/>
          <p:cNvSpPr txBox="1"/>
          <p:nvPr/>
        </p:nvSpPr>
        <p:spPr>
          <a:xfrm>
            <a:off x="1022446" y="2042547"/>
            <a:ext cx="4573135" cy="3450175"/>
          </a:xfrm>
          <a:prstGeom prst="rect">
            <a:avLst/>
          </a:prstGeom>
          <a:noFill/>
        </p:spPr>
        <p:txBody>
          <a:bodyPr wrap="square" rtlCol="0">
            <a:spAutoFit/>
          </a:bodyPr>
          <a:lstStyle/>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Title &amp; Brief Description</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Location of the Bugs</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Severity</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Responsibility</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Specific &amp; Reproducible</a:t>
            </a:r>
            <a:endParaRPr lang="en-US" altLang="zh-HK"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Actual &amp; Expected Results</a:t>
            </a:r>
          </a:p>
          <a:p>
            <a:pPr indent="-285750" defTabSz="457200">
              <a:spcBef>
                <a:spcPct val="20000"/>
              </a:spcBef>
              <a:spcAft>
                <a:spcPts val="600"/>
              </a:spcAft>
              <a:buClr>
                <a:schemeClr val="accent1"/>
              </a:buClr>
              <a:buSzPct val="115000"/>
              <a:buFont typeface="Arial"/>
              <a:buChar char="•"/>
            </a:pPr>
            <a:r>
              <a:rPr lang="en-US" altLang="zh-HK" sz="2000" dirty="0" smtClean="0">
                <a:solidFill>
                  <a:schemeClr val="tx1">
                    <a:lumMod val="85000"/>
                    <a:lumOff val="15000"/>
                  </a:schemeClr>
                </a:solidFill>
                <a:latin typeface="Times New Roman" panose="02020603050405020304" pitchFamily="18" charset="0"/>
                <a:cs typeface="Times New Roman" panose="02020603050405020304" pitchFamily="18" charset="0"/>
              </a:rPr>
              <a:t>Update</a:t>
            </a:r>
          </a:p>
          <a:p>
            <a:pPr indent="-285750" defTabSz="457200">
              <a:spcBef>
                <a:spcPct val="20000"/>
              </a:spcBef>
              <a:spcAft>
                <a:spcPts val="600"/>
              </a:spcAft>
              <a:buClr>
                <a:schemeClr val="accent1"/>
              </a:buClr>
              <a:buSzPct val="115000"/>
              <a:buFont typeface="Arial"/>
              <a:buChar char="•"/>
            </a:pPr>
            <a:endParaRPr lang="en-US" altLang="zh-HK" sz="1600" dirty="0" smtClean="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8998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1117"/>
            <a:ext cx="9601196" cy="607517"/>
          </a:xfrm>
        </p:spPr>
        <p:txBody>
          <a:bodyPr>
            <a:normAutofit fontScale="90000"/>
          </a:bodyPr>
          <a:lstStyle/>
          <a:p>
            <a:r>
              <a:rPr lang="en-US" altLang="zh-HK" dirty="0" smtClean="0"/>
              <a:t>Use Case</a:t>
            </a:r>
            <a:endParaRPr lang="zh-HK" altLang="en-US" dirty="0"/>
          </a:p>
        </p:txBody>
      </p:sp>
      <p:pic>
        <p:nvPicPr>
          <p:cNvPr id="15" name="圖片 1"/>
          <p:cNvPicPr>
            <a:picLocks noGrp="1"/>
          </p:cNvPicPr>
          <p:nvPr>
            <p:ph idx="1"/>
          </p:nvPr>
        </p:nvPicPr>
        <p:blipFill>
          <a:blip r:embed="rId3">
            <a:extLst>
              <a:ext uri="{28A0092B-C50C-407E-A947-70E740481C1C}">
                <a14:useLocalDpi xmlns:a14="http://schemas.microsoft.com/office/drawing/2010/main"/>
              </a:ext>
            </a:extLst>
          </a:blip>
          <a:srcRect l="-66459" r="-66459"/>
          <a:stretch>
            <a:fillRect/>
          </a:stretch>
        </p:blipFill>
        <p:spPr>
          <a:prstGeom prst="rect">
            <a:avLst/>
          </a:prstGeom>
        </p:spPr>
      </p:pic>
    </p:spTree>
    <p:extLst>
      <p:ext uri="{BB962C8B-B14F-4D97-AF65-F5344CB8AC3E}">
        <p14:creationId xmlns:p14="http://schemas.microsoft.com/office/powerpoint/2010/main" val="41200098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1117"/>
            <a:ext cx="9601196" cy="607517"/>
          </a:xfrm>
        </p:spPr>
        <p:txBody>
          <a:bodyPr>
            <a:normAutofit fontScale="90000"/>
          </a:bodyPr>
          <a:lstStyle/>
          <a:p>
            <a:r>
              <a:rPr lang="en-US" altLang="zh-HK" dirty="0" smtClean="0"/>
              <a:t>MVC</a:t>
            </a:r>
            <a:endParaRPr lang="zh-HK" altLang="en-US" dirty="0"/>
          </a:p>
        </p:txBody>
      </p:sp>
      <p:pic>
        <p:nvPicPr>
          <p:cNvPr id="6" name="Content Placeholder 5" descr="Analysis Diagram.jpg"/>
          <p:cNvPicPr>
            <a:picLocks noGrp="1" noChangeAspect="1"/>
          </p:cNvPicPr>
          <p:nvPr>
            <p:ph idx="1"/>
          </p:nvPr>
        </p:nvPicPr>
        <p:blipFill>
          <a:blip r:embed="rId3">
            <a:extLst>
              <a:ext uri="{28A0092B-C50C-407E-A947-70E740481C1C}">
                <a14:useLocalDpi xmlns:a14="http://schemas.microsoft.com/office/drawing/2010/main" val="0"/>
              </a:ext>
            </a:extLst>
          </a:blip>
          <a:srcRect l="-8263" r="-8263"/>
          <a:stretch>
            <a:fillRect/>
          </a:stretch>
        </p:blipFill>
        <p:spPr>
          <a:xfrm>
            <a:off x="98777" y="2609350"/>
            <a:ext cx="7605765" cy="3586633"/>
          </a:xfrm>
        </p:spPr>
      </p:pic>
      <p:pic>
        <p:nvPicPr>
          <p:cNvPr id="13" name="Picture 12" descr="Screen Shot 2014-12-05 at 7.27.2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0874" y="4727219"/>
            <a:ext cx="4720102" cy="1509797"/>
          </a:xfrm>
          <a:prstGeom prst="rect">
            <a:avLst/>
          </a:prstGeom>
        </p:spPr>
      </p:pic>
    </p:spTree>
    <p:extLst>
      <p:ext uri="{BB962C8B-B14F-4D97-AF65-F5344CB8AC3E}">
        <p14:creationId xmlns:p14="http://schemas.microsoft.com/office/powerpoint/2010/main" val="28988595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Pattern</a:t>
            </a:r>
          </a:p>
        </p:txBody>
      </p:sp>
      <p:pic>
        <p:nvPicPr>
          <p:cNvPr id="4" name="Content Placeholder 3" descr="Macintosh HD:Users:Leo:Desktop:Chain.jpg"/>
          <p:cNvPicPr>
            <a:picLocks noGrp="1"/>
          </p:cNvPicPr>
          <p:nvPr>
            <p:ph idx="1"/>
          </p:nvPr>
        </p:nvPicPr>
        <p:blipFill>
          <a:blip r:embed="rId2">
            <a:extLst>
              <a:ext uri="{28A0092B-C50C-407E-A947-70E740481C1C}">
                <a14:useLocalDpi xmlns:a14="http://schemas.microsoft.com/office/drawing/2010/main" val="0"/>
              </a:ext>
            </a:extLst>
          </a:blip>
          <a:srcRect l="2105" r="2105"/>
          <a:stretch>
            <a:fillRect/>
          </a:stretch>
        </p:blipFill>
        <p:spPr bwMode="auto">
          <a:xfrm>
            <a:off x="1295401" y="2556933"/>
            <a:ext cx="4764365" cy="3117226"/>
          </a:xfrm>
          <a:prstGeom prst="rect">
            <a:avLst/>
          </a:prstGeom>
          <a:noFill/>
          <a:ln>
            <a:noFill/>
          </a:ln>
        </p:spPr>
      </p:pic>
      <p:pic>
        <p:nvPicPr>
          <p:cNvPr id="5" name="Picture 4" descr="Macintosh HD:Users:Leo:Desktop:diagram:ChainClass.jpg"/>
          <p:cNvPicPr/>
          <p:nvPr/>
        </p:nvPicPr>
        <p:blipFill rotWithShape="1">
          <a:blip r:embed="rId3">
            <a:extLst>
              <a:ext uri="{28A0092B-C50C-407E-A947-70E740481C1C}">
                <a14:useLocalDpi xmlns:a14="http://schemas.microsoft.com/office/drawing/2010/main" val="0"/>
              </a:ext>
            </a:extLst>
          </a:blip>
          <a:srcRect b="13063"/>
          <a:stretch/>
        </p:blipFill>
        <p:spPr bwMode="auto">
          <a:xfrm>
            <a:off x="6730295" y="3050254"/>
            <a:ext cx="4114800" cy="2193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15221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Pattern</a:t>
            </a:r>
          </a:p>
        </p:txBody>
      </p:sp>
      <p:pic>
        <p:nvPicPr>
          <p:cNvPr id="4" name="Content Placeholder 3" descr="Macintosh HD:Users:Leo:Desktop:Session.jpg"/>
          <p:cNvPicPr>
            <a:picLocks noGrp="1"/>
          </p:cNvPicPr>
          <p:nvPr>
            <p:ph idx="1"/>
          </p:nvPr>
        </p:nvPicPr>
        <p:blipFill>
          <a:blip r:embed="rId2">
            <a:extLst>
              <a:ext uri="{28A0092B-C50C-407E-A947-70E740481C1C}">
                <a14:useLocalDpi xmlns:a14="http://schemas.microsoft.com/office/drawing/2010/main" val="0"/>
              </a:ext>
            </a:extLst>
          </a:blip>
          <a:srcRect l="-36255" r="-36255"/>
          <a:stretch>
            <a:fillRect/>
          </a:stretch>
        </p:blipFill>
        <p:spPr bwMode="auto">
          <a:prstGeom prst="rect">
            <a:avLst/>
          </a:prstGeom>
          <a:noFill/>
          <a:ln>
            <a:noFill/>
          </a:ln>
        </p:spPr>
      </p:pic>
    </p:spTree>
    <p:extLst>
      <p:ext uri="{BB962C8B-B14F-4D97-AF65-F5344CB8AC3E}">
        <p14:creationId xmlns:p14="http://schemas.microsoft.com/office/powerpoint/2010/main" val="2867086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1117"/>
            <a:ext cx="9601196" cy="607517"/>
          </a:xfrm>
        </p:spPr>
        <p:txBody>
          <a:bodyPr>
            <a:normAutofit fontScale="90000"/>
          </a:bodyPr>
          <a:lstStyle/>
          <a:p>
            <a:r>
              <a:rPr lang="en-US" altLang="zh-HK" dirty="0" smtClean="0"/>
              <a:t>MVC</a:t>
            </a:r>
            <a:endParaRPr lang="zh-HK" altLang="en-US" dirty="0"/>
          </a:p>
        </p:txBody>
      </p:sp>
      <p:pic>
        <p:nvPicPr>
          <p:cNvPr id="6" name="Content Placeholder 5" descr="Analysis Diagram.jpg"/>
          <p:cNvPicPr>
            <a:picLocks noGrp="1" noChangeAspect="1"/>
          </p:cNvPicPr>
          <p:nvPr>
            <p:ph idx="1"/>
          </p:nvPr>
        </p:nvPicPr>
        <p:blipFill>
          <a:blip r:embed="rId2">
            <a:extLst>
              <a:ext uri="{28A0092B-C50C-407E-A947-70E740481C1C}">
                <a14:useLocalDpi xmlns:a14="http://schemas.microsoft.com/office/drawing/2010/main" val="0"/>
              </a:ext>
            </a:extLst>
          </a:blip>
          <a:srcRect l="-8263" r="-8263"/>
          <a:stretch>
            <a:fillRect/>
          </a:stretch>
        </p:blipFill>
        <p:spPr>
          <a:xfrm>
            <a:off x="1295400" y="1377950"/>
            <a:ext cx="10106025" cy="4765675"/>
          </a:xfrm>
        </p:spPr>
      </p:pic>
    </p:spTree>
    <p:extLst>
      <p:ext uri="{BB962C8B-B14F-4D97-AF65-F5344CB8AC3E}">
        <p14:creationId xmlns:p14="http://schemas.microsoft.com/office/powerpoint/2010/main" val="17304252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1117"/>
            <a:ext cx="9601196" cy="607517"/>
          </a:xfrm>
        </p:spPr>
        <p:txBody>
          <a:bodyPr>
            <a:normAutofit fontScale="90000"/>
          </a:bodyPr>
          <a:lstStyle/>
          <a:p>
            <a:r>
              <a:rPr lang="en-US" altLang="zh-HK" dirty="0" smtClean="0"/>
              <a:t>Refactoring</a:t>
            </a:r>
            <a:endParaRPr lang="zh-HK" altLang="en-US" dirty="0"/>
          </a:p>
        </p:txBody>
      </p:sp>
      <p:sp>
        <p:nvSpPr>
          <p:cNvPr id="3" name="Content Placeholder 2"/>
          <p:cNvSpPr>
            <a:spLocks noGrp="1"/>
          </p:cNvSpPr>
          <p:nvPr>
            <p:ph idx="1"/>
          </p:nvPr>
        </p:nvSpPr>
        <p:spPr>
          <a:xfrm>
            <a:off x="1295402" y="1378634"/>
            <a:ext cx="9601196" cy="1125415"/>
          </a:xfrm>
        </p:spPr>
        <p:txBody>
          <a:bodyPr>
            <a:normAutofit fontScale="62500" lnSpcReduction="20000"/>
          </a:bodyPr>
          <a:lstStyle/>
          <a:p>
            <a:r>
              <a:rPr lang="en-US" altLang="zh-HK" sz="2900" dirty="0" smtClean="0"/>
              <a:t>Have a set of test cases</a:t>
            </a:r>
          </a:p>
          <a:p>
            <a:r>
              <a:rPr lang="en-US" altLang="zh-HK" sz="2900" dirty="0" smtClean="0"/>
              <a:t>Find code smells and make sure that passed all test cases (Debug if fail)</a:t>
            </a:r>
          </a:p>
          <a:p>
            <a:r>
              <a:rPr lang="en-US" altLang="zh-HK" sz="2900" dirty="0" smtClean="0"/>
              <a:t>Do refactoring and the test cases should be still passed</a:t>
            </a:r>
          </a:p>
          <a:p>
            <a:endParaRPr lang="en-US" altLang="zh-HK" dirty="0" smtClean="0"/>
          </a:p>
          <a:p>
            <a:endParaRPr lang="en-US" altLang="zh-HK"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6" y="2729285"/>
            <a:ext cx="5334000" cy="866775"/>
          </a:xfrm>
          <a:prstGeom prst="rect">
            <a:avLst/>
          </a:prstGeom>
          <a:ln>
            <a:solidFill>
              <a:schemeClr val="bg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126" y="4293854"/>
            <a:ext cx="4629150" cy="1771650"/>
          </a:xfrm>
          <a:prstGeom prst="rect">
            <a:avLst/>
          </a:prstGeom>
        </p:spPr>
      </p:pic>
      <p:cxnSp>
        <p:nvCxnSpPr>
          <p:cNvPr id="7" name="Straight Arrow Connector 6"/>
          <p:cNvCxnSpPr/>
          <p:nvPr/>
        </p:nvCxnSpPr>
        <p:spPr>
          <a:xfrm>
            <a:off x="3676084" y="3445565"/>
            <a:ext cx="0" cy="697794"/>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7018932" y="4293854"/>
            <a:ext cx="3353995" cy="1031180"/>
          </a:xfrm>
          <a:prstGeom prst="rect">
            <a:avLst/>
          </a:prstGeom>
          <a:noFill/>
        </p:spPr>
        <p:txBody>
          <a:bodyPr wrap="none" rtlCol="0">
            <a:spAutoFit/>
          </a:bodyPr>
          <a:lstStyle/>
          <a:p>
            <a:pPr defTabSz="457200">
              <a:lnSpc>
                <a:spcPct val="80000"/>
              </a:lnSpc>
              <a:spcBef>
                <a:spcPct val="20000"/>
              </a:spcBef>
              <a:spcAft>
                <a:spcPts val="600"/>
              </a:spcAft>
              <a:buClr>
                <a:schemeClr val="accent1"/>
              </a:buClr>
              <a:buSzPct val="115000"/>
            </a:pPr>
            <a:r>
              <a:rPr lang="en-US" altLang="zh-HK" b="1" dirty="0">
                <a:solidFill>
                  <a:schemeClr val="tx1">
                    <a:lumMod val="85000"/>
                    <a:lumOff val="15000"/>
                  </a:schemeClr>
                </a:solidFill>
              </a:rPr>
              <a:t>After: </a:t>
            </a:r>
          </a:p>
          <a:p>
            <a:pPr marL="285750" indent="-285750" defTabSz="457200">
              <a:lnSpc>
                <a:spcPct val="80000"/>
              </a:lnSpc>
              <a:spcBef>
                <a:spcPct val="20000"/>
              </a:spcBef>
              <a:spcAft>
                <a:spcPts val="600"/>
              </a:spcAft>
              <a:buClr>
                <a:schemeClr val="accent1"/>
              </a:buClr>
              <a:buSzPct val="115000"/>
              <a:buFont typeface="Arial"/>
              <a:buChar char="•"/>
            </a:pPr>
            <a:r>
              <a:rPr lang="en-US" altLang="zh-HK" dirty="0">
                <a:solidFill>
                  <a:schemeClr val="tx1">
                    <a:lumMod val="85000"/>
                    <a:lumOff val="15000"/>
                  </a:schemeClr>
                </a:solidFill>
              </a:rPr>
              <a:t>Dependency Inversion Principle</a:t>
            </a:r>
          </a:p>
          <a:p>
            <a:pPr marL="285750" indent="-285750" defTabSz="457200">
              <a:lnSpc>
                <a:spcPct val="80000"/>
              </a:lnSpc>
              <a:spcBef>
                <a:spcPct val="20000"/>
              </a:spcBef>
              <a:spcAft>
                <a:spcPts val="600"/>
              </a:spcAft>
              <a:buClr>
                <a:schemeClr val="accent1"/>
              </a:buClr>
              <a:buSzPct val="115000"/>
              <a:buFont typeface="Arial"/>
              <a:buChar char="•"/>
            </a:pPr>
            <a:r>
              <a:rPr lang="en-US" altLang="zh-HK" dirty="0">
                <a:solidFill>
                  <a:schemeClr val="tx1">
                    <a:lumMod val="85000"/>
                    <a:lumOff val="15000"/>
                  </a:schemeClr>
                </a:solidFill>
              </a:rPr>
              <a:t>Reduce Duplication</a:t>
            </a:r>
            <a:endParaRPr lang="zh-HK" altLang="en-US" dirty="0">
              <a:solidFill>
                <a:schemeClr val="tx1">
                  <a:lumMod val="85000"/>
                  <a:lumOff val="15000"/>
                </a:schemeClr>
              </a:solidFill>
            </a:endParaRPr>
          </a:p>
        </p:txBody>
      </p:sp>
      <p:sp>
        <p:nvSpPr>
          <p:cNvPr id="10" name="TextBox 9"/>
          <p:cNvSpPr txBox="1"/>
          <p:nvPr/>
        </p:nvSpPr>
        <p:spPr>
          <a:xfrm>
            <a:off x="7018932" y="2772644"/>
            <a:ext cx="3231590" cy="1021818"/>
          </a:xfrm>
          <a:prstGeom prst="rect">
            <a:avLst/>
          </a:prstGeom>
          <a:noFill/>
        </p:spPr>
        <p:txBody>
          <a:bodyPr wrap="none" rtlCol="0">
            <a:spAutoFit/>
          </a:bodyPr>
          <a:lstStyle/>
          <a:p>
            <a:pPr defTabSz="457200">
              <a:lnSpc>
                <a:spcPct val="80000"/>
              </a:lnSpc>
              <a:spcBef>
                <a:spcPct val="20000"/>
              </a:spcBef>
              <a:spcAft>
                <a:spcPts val="600"/>
              </a:spcAft>
              <a:buClr>
                <a:schemeClr val="accent1"/>
              </a:buClr>
              <a:buSzPct val="115000"/>
            </a:pPr>
            <a:r>
              <a:rPr lang="en-US" altLang="zh-HK" b="1" dirty="0" smtClean="0">
                <a:solidFill>
                  <a:schemeClr val="tx1">
                    <a:lumMod val="85000"/>
                    <a:lumOff val="15000"/>
                  </a:schemeClr>
                </a:solidFill>
              </a:rPr>
              <a:t>Before:</a:t>
            </a:r>
          </a:p>
          <a:p>
            <a:pPr marL="285750" indent="-285750" defTabSz="457200">
              <a:lnSpc>
                <a:spcPct val="80000"/>
              </a:lnSpc>
              <a:spcBef>
                <a:spcPct val="20000"/>
              </a:spcBef>
              <a:spcAft>
                <a:spcPts val="600"/>
              </a:spcAft>
              <a:buClr>
                <a:schemeClr val="accent1"/>
              </a:buClr>
              <a:buSzPct val="115000"/>
              <a:buFont typeface="Arial" panose="020B0604020202020204" pitchFamily="34" charset="0"/>
              <a:buChar char="•"/>
            </a:pPr>
            <a:r>
              <a:rPr lang="en-US" altLang="zh-HK" dirty="0" smtClean="0">
                <a:solidFill>
                  <a:schemeClr val="tx1">
                    <a:lumMod val="85000"/>
                    <a:lumOff val="15000"/>
                  </a:schemeClr>
                </a:solidFill>
              </a:rPr>
              <a:t>Depend on Calculator Directly</a:t>
            </a:r>
          </a:p>
          <a:p>
            <a:pPr marL="285750" indent="-285750" defTabSz="457200">
              <a:lnSpc>
                <a:spcPct val="80000"/>
              </a:lnSpc>
              <a:spcBef>
                <a:spcPct val="20000"/>
              </a:spcBef>
              <a:spcAft>
                <a:spcPts val="600"/>
              </a:spcAft>
              <a:buClr>
                <a:schemeClr val="accent1"/>
              </a:buClr>
              <a:buSzPct val="115000"/>
              <a:buFont typeface="Arial" panose="020B0604020202020204" pitchFamily="34" charset="0"/>
              <a:buChar char="•"/>
            </a:pPr>
            <a:r>
              <a:rPr lang="en-US" altLang="zh-HK" dirty="0" smtClean="0">
                <a:solidFill>
                  <a:schemeClr val="tx1">
                    <a:lumMod val="85000"/>
                    <a:lumOff val="15000"/>
                  </a:schemeClr>
                </a:solidFill>
              </a:rPr>
              <a:t>Many Duplicate Codes</a:t>
            </a:r>
            <a:endParaRPr lang="en-US" altLang="zh-HK" dirty="0">
              <a:solidFill>
                <a:schemeClr val="tx1">
                  <a:lumMod val="85000"/>
                  <a:lumOff val="15000"/>
                </a:schemeClr>
              </a:solidFill>
            </a:endParaRPr>
          </a:p>
        </p:txBody>
      </p:sp>
    </p:spTree>
    <p:extLst>
      <p:ext uri="{BB962C8B-B14F-4D97-AF65-F5344CB8AC3E}">
        <p14:creationId xmlns:p14="http://schemas.microsoft.com/office/powerpoint/2010/main" val="31409871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2825" y="451554"/>
            <a:ext cx="9601196" cy="1303867"/>
          </a:xfrm>
        </p:spPr>
        <p:txBody>
          <a:bodyPr>
            <a:normAutofit/>
          </a:bodyPr>
          <a:lstStyle/>
          <a:p>
            <a:r>
              <a:rPr lang="en-US" altLang="zh-HK" dirty="0" smtClean="0"/>
              <a:t>Sequence diagram</a:t>
            </a:r>
            <a:r>
              <a:rPr lang="en-US" altLang="zh-HK" dirty="0"/>
              <a:t> - Baggage Calculator</a:t>
            </a:r>
            <a:endParaRPr lang="zh-HK"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613" y="1654354"/>
            <a:ext cx="10442254" cy="4683756"/>
          </a:xfrm>
        </p:spPr>
      </p:pic>
    </p:spTree>
    <p:extLst>
      <p:ext uri="{BB962C8B-B14F-4D97-AF65-F5344CB8AC3E}">
        <p14:creationId xmlns:p14="http://schemas.microsoft.com/office/powerpoint/2010/main" val="427965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Project Background</a:t>
            </a:r>
            <a:endParaRPr lang="zh-HK" altLang="en-US" dirty="0"/>
          </a:p>
        </p:txBody>
      </p:sp>
      <p:sp>
        <p:nvSpPr>
          <p:cNvPr id="3" name="Content Placeholder 2"/>
          <p:cNvSpPr>
            <a:spLocks noGrp="1"/>
          </p:cNvSpPr>
          <p:nvPr>
            <p:ph idx="1"/>
          </p:nvPr>
        </p:nvSpPr>
        <p:spPr>
          <a:xfrm>
            <a:off x="1295401" y="2556932"/>
            <a:ext cx="9601196" cy="3638128"/>
          </a:xfrm>
        </p:spPr>
        <p:txBody>
          <a:bodyPr>
            <a:normAutofit lnSpcReduction="10000"/>
          </a:bodyPr>
          <a:lstStyle/>
          <a:p>
            <a:r>
              <a:rPr lang="en-US" altLang="zh-HK" dirty="0" smtClean="0"/>
              <a:t>Topic: Airline Ticket Ordering System</a:t>
            </a:r>
          </a:p>
          <a:p>
            <a:r>
              <a:rPr lang="en-US" altLang="zh-HK" dirty="0" smtClean="0"/>
              <a:t>Implementation:</a:t>
            </a:r>
          </a:p>
          <a:p>
            <a:pPr lvl="1"/>
            <a:r>
              <a:rPr lang="en-US" altLang="zh-HK" dirty="0" smtClean="0"/>
              <a:t>To purchase the airline ticket</a:t>
            </a:r>
          </a:p>
          <a:p>
            <a:r>
              <a:rPr lang="en-US" altLang="zh-HK" dirty="0" smtClean="0"/>
              <a:t>Extension functions</a:t>
            </a:r>
          </a:p>
          <a:p>
            <a:pPr lvl="1"/>
            <a:r>
              <a:rPr lang="en-US" altLang="zh-HK" dirty="0" smtClean="0"/>
              <a:t>Path finding for different routes of the flights</a:t>
            </a:r>
          </a:p>
          <a:p>
            <a:pPr lvl="1"/>
            <a:r>
              <a:rPr lang="en-US" altLang="zh-HK" dirty="0" smtClean="0"/>
              <a:t>Flyer miles calculation</a:t>
            </a:r>
          </a:p>
          <a:p>
            <a:pPr lvl="1"/>
            <a:r>
              <a:rPr lang="en-US" altLang="zh-HK" dirty="0" smtClean="0"/>
              <a:t>Additional baggage fees calculation</a:t>
            </a:r>
          </a:p>
          <a:p>
            <a:pPr lvl="1"/>
            <a:r>
              <a:rPr lang="en-US" altLang="zh-HK" dirty="0" smtClean="0"/>
              <a:t>Credit card discount for different airline company</a:t>
            </a:r>
          </a:p>
          <a:p>
            <a:pPr lvl="1"/>
            <a:endParaRPr lang="en-US" altLang="zh-HK" dirty="0" smtClean="0"/>
          </a:p>
        </p:txBody>
      </p:sp>
    </p:spTree>
    <p:extLst>
      <p:ext uri="{BB962C8B-B14F-4D97-AF65-F5344CB8AC3E}">
        <p14:creationId xmlns:p14="http://schemas.microsoft.com/office/powerpoint/2010/main" val="32261932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HK" dirty="0"/>
              <a:t>Sequence diagram </a:t>
            </a:r>
            <a:r>
              <a:rPr lang="en-US" altLang="zh-HK" dirty="0" smtClean="0"/>
              <a:t>– Enter Destination</a:t>
            </a:r>
            <a:endParaRPr lang="zh-HK" altLang="en-US" dirty="0"/>
          </a:p>
        </p:txBody>
      </p:sp>
      <p:pic>
        <p:nvPicPr>
          <p:cNvPr id="4" name="內容版面配置區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 b="27797"/>
          <a:stretch/>
        </p:blipFill>
        <p:spPr>
          <a:xfrm>
            <a:off x="1727042" y="2139774"/>
            <a:ext cx="8737916" cy="4046537"/>
          </a:xfrm>
        </p:spPr>
      </p:pic>
    </p:spTree>
    <p:extLst>
      <p:ext uri="{BB962C8B-B14F-4D97-AF65-F5344CB8AC3E}">
        <p14:creationId xmlns:p14="http://schemas.microsoft.com/office/powerpoint/2010/main" val="339974766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383821"/>
            <a:ext cx="9601196" cy="1303867"/>
          </a:xfrm>
        </p:spPr>
        <p:txBody>
          <a:bodyPr/>
          <a:lstStyle/>
          <a:p>
            <a:r>
              <a:rPr lang="en-US" altLang="zh-HK" dirty="0"/>
              <a:t>Sequence diagram </a:t>
            </a:r>
            <a:r>
              <a:rPr lang="en-US" altLang="zh-HK" dirty="0" smtClean="0"/>
              <a:t>– Route Selection</a:t>
            </a:r>
            <a:endParaRPr lang="zh-HK" altLang="en-US" dirty="0"/>
          </a:p>
        </p:txBody>
      </p:sp>
      <p:pic>
        <p:nvPicPr>
          <p:cNvPr id="7" name="內容版面配置區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9926" y="1364905"/>
            <a:ext cx="6450400" cy="5407321"/>
          </a:xfrm>
        </p:spPr>
      </p:pic>
    </p:spTree>
    <p:extLst>
      <p:ext uri="{BB962C8B-B14F-4D97-AF65-F5344CB8AC3E}">
        <p14:creationId xmlns:p14="http://schemas.microsoft.com/office/powerpoint/2010/main" val="32363594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Agile Development Methodologies</a:t>
            </a:r>
            <a:endParaRPr lang="zh-HK" altLang="en-US" dirty="0"/>
          </a:p>
        </p:txBody>
      </p:sp>
      <p:sp>
        <p:nvSpPr>
          <p:cNvPr id="4" name="內容版面配置區 3"/>
          <p:cNvSpPr>
            <a:spLocks noGrp="1"/>
          </p:cNvSpPr>
          <p:nvPr>
            <p:ph idx="1"/>
          </p:nvPr>
        </p:nvSpPr>
        <p:spPr/>
        <p:txBody>
          <a:bodyPr/>
          <a:lstStyle/>
          <a:p>
            <a:r>
              <a:rPr lang="en-US" altLang="zh-TW" dirty="0"/>
              <a:t>The key of agile software development methodology </a:t>
            </a:r>
          </a:p>
          <a:p>
            <a:pPr lvl="1"/>
            <a:r>
              <a:rPr lang="en-US" altLang="zh-TW" dirty="0" smtClean="0"/>
              <a:t>“</a:t>
            </a:r>
            <a:r>
              <a:rPr lang="en-US" altLang="zh-TW" dirty="0"/>
              <a:t>iteration” and “incremental”</a:t>
            </a:r>
            <a:r>
              <a:rPr lang="zh-TW" altLang="zh-TW" dirty="0"/>
              <a:t> </a:t>
            </a:r>
            <a:endParaRPr lang="en-US" altLang="zh-TW" dirty="0" smtClean="0"/>
          </a:p>
          <a:p>
            <a:r>
              <a:rPr kumimoji="1" lang="en-US" altLang="zh-TW" dirty="0" smtClean="0"/>
              <a:t>Deliver few functions only in one sprint</a:t>
            </a:r>
          </a:p>
          <a:p>
            <a:r>
              <a:rPr kumimoji="1" lang="en-US" altLang="zh-TW" dirty="0" smtClean="0"/>
              <a:t>Increase the communication with our client</a:t>
            </a:r>
          </a:p>
          <a:p>
            <a:r>
              <a:rPr kumimoji="1" lang="en-US" altLang="zh-TW" dirty="0" smtClean="0"/>
              <a:t>Continuously improvement and faster response</a:t>
            </a:r>
            <a:endParaRPr kumimoji="1" lang="zh-TW" altLang="en-US" dirty="0"/>
          </a:p>
        </p:txBody>
      </p:sp>
      <p:pic>
        <p:nvPicPr>
          <p:cNvPr id="5" name="圖片 4"/>
          <p:cNvPicPr>
            <a:picLocks noChangeAspect="1"/>
          </p:cNvPicPr>
          <p:nvPr/>
        </p:nvPicPr>
        <p:blipFill>
          <a:blip r:embed="rId2"/>
          <a:stretch>
            <a:fillRect/>
          </a:stretch>
        </p:blipFill>
        <p:spPr>
          <a:xfrm>
            <a:off x="7371105" y="3097115"/>
            <a:ext cx="4013010" cy="2991217"/>
          </a:xfrm>
          <a:prstGeom prst="rect">
            <a:avLst/>
          </a:prstGeom>
        </p:spPr>
      </p:pic>
    </p:spTree>
    <p:extLst>
      <p:ext uri="{BB962C8B-B14F-4D97-AF65-F5344CB8AC3E}">
        <p14:creationId xmlns:p14="http://schemas.microsoft.com/office/powerpoint/2010/main" val="26671991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Scrum</a:t>
            </a:r>
            <a:endParaRPr lang="zh-HK" altLang="en-US" dirty="0"/>
          </a:p>
        </p:txBody>
      </p:sp>
      <p:sp>
        <p:nvSpPr>
          <p:cNvPr id="4" name="內容版面配置區 3"/>
          <p:cNvSpPr>
            <a:spLocks noGrp="1"/>
          </p:cNvSpPr>
          <p:nvPr>
            <p:ph idx="1"/>
          </p:nvPr>
        </p:nvSpPr>
        <p:spPr/>
        <p:txBody>
          <a:bodyPr>
            <a:normAutofit fontScale="77500" lnSpcReduction="20000"/>
          </a:bodyPr>
          <a:lstStyle/>
          <a:p>
            <a:r>
              <a:rPr kumimoji="1" lang="en-US" altLang="zh-TW" dirty="0" smtClean="0"/>
              <a:t>Daily stand up meeting</a:t>
            </a:r>
          </a:p>
          <a:p>
            <a:pPr lvl="1"/>
            <a:r>
              <a:rPr kumimoji="1" lang="en-US" altLang="zh-TW" dirty="0" smtClean="0"/>
              <a:t>What we did yesterday</a:t>
            </a:r>
          </a:p>
          <a:p>
            <a:pPr lvl="1"/>
            <a:r>
              <a:rPr kumimoji="1" lang="en-US" altLang="zh-TW" dirty="0" smtClean="0"/>
              <a:t>What we need to do today</a:t>
            </a:r>
          </a:p>
          <a:p>
            <a:pPr lvl="1"/>
            <a:r>
              <a:rPr kumimoji="1" lang="en-US" altLang="zh-TW" dirty="0" smtClean="0"/>
              <a:t>Any blockers that you face</a:t>
            </a:r>
          </a:p>
          <a:p>
            <a:r>
              <a:rPr kumimoji="1" lang="en-US" altLang="zh-TW" dirty="0" smtClean="0"/>
              <a:t>Sprint planning meeting</a:t>
            </a:r>
          </a:p>
          <a:p>
            <a:pPr lvl="1"/>
            <a:r>
              <a:rPr kumimoji="1" lang="en-US" altLang="zh-TW" dirty="0" smtClean="0"/>
              <a:t>Sprint goal</a:t>
            </a:r>
          </a:p>
          <a:p>
            <a:pPr lvl="1"/>
            <a:r>
              <a:rPr kumimoji="1" lang="en-US" altLang="zh-TW" dirty="0" smtClean="0"/>
              <a:t>Sprint backlog (Few product backlog)</a:t>
            </a:r>
          </a:p>
          <a:p>
            <a:r>
              <a:rPr kumimoji="1" lang="en-US" altLang="zh-TW" dirty="0" smtClean="0"/>
              <a:t>Sprint Retrospective meeting</a:t>
            </a:r>
          </a:p>
          <a:p>
            <a:pPr lvl="1"/>
            <a:r>
              <a:rPr kumimoji="1" lang="en-US" altLang="zh-TW" dirty="0" smtClean="0"/>
              <a:t>Review the last sprint</a:t>
            </a:r>
          </a:p>
          <a:p>
            <a:pPr lvl="1"/>
            <a:r>
              <a:rPr kumimoji="1" lang="en-US" altLang="zh-TW" dirty="0" smtClean="0"/>
              <a:t>Take action items for any blockers</a:t>
            </a:r>
            <a:endParaRPr kumimoji="1" lang="zh-TW" altLang="en-US" dirty="0"/>
          </a:p>
        </p:txBody>
      </p:sp>
      <p:sp>
        <p:nvSpPr>
          <p:cNvPr id="3" name="矩形 2"/>
          <p:cNvSpPr/>
          <p:nvPr/>
        </p:nvSpPr>
        <p:spPr>
          <a:xfrm>
            <a:off x="7095033" y="3064874"/>
            <a:ext cx="3795981" cy="24712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2400" b="1" dirty="0" smtClean="0"/>
              <a:t>Sprint duration: 1 week</a:t>
            </a:r>
            <a:endParaRPr kumimoji="1" lang="zh-TW" altLang="en-US" sz="2400" b="1" dirty="0"/>
          </a:p>
        </p:txBody>
      </p:sp>
    </p:spTree>
    <p:extLst>
      <p:ext uri="{BB962C8B-B14F-4D97-AF65-F5344CB8AC3E}">
        <p14:creationId xmlns:p14="http://schemas.microsoft.com/office/powerpoint/2010/main" val="12431682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Team and Roles</a:t>
            </a:r>
            <a:endParaRPr lang="zh-HK"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4250826471"/>
              </p:ext>
            </p:extLst>
          </p:nvPr>
        </p:nvGraphicFramePr>
        <p:xfrm>
          <a:off x="1295400" y="2557463"/>
          <a:ext cx="9601200" cy="3631038"/>
        </p:xfrm>
        <a:graphic>
          <a:graphicData uri="http://schemas.openxmlformats.org/drawingml/2006/table">
            <a:tbl>
              <a:tblPr firstRow="1" bandRow="1">
                <a:tableStyleId>{5C22544A-7EE6-4342-B048-85BDC9FD1C3A}</a:tableStyleId>
              </a:tblPr>
              <a:tblGrid>
                <a:gridCol w="4800600"/>
                <a:gridCol w="4800600"/>
              </a:tblGrid>
              <a:tr h="498493">
                <a:tc>
                  <a:txBody>
                    <a:bodyPr/>
                    <a:lstStyle/>
                    <a:p>
                      <a:r>
                        <a:rPr lang="en-US" altLang="zh-TW" dirty="0" smtClean="0"/>
                        <a:t>Roles</a:t>
                      </a:r>
                      <a:endParaRPr lang="zh-TW" altLang="en-US" dirty="0"/>
                    </a:p>
                  </a:txBody>
                  <a:tcPr/>
                </a:tc>
                <a:tc>
                  <a:txBody>
                    <a:bodyPr/>
                    <a:lstStyle/>
                    <a:p>
                      <a:r>
                        <a:rPr lang="en-US" altLang="zh-TW" dirty="0" smtClean="0"/>
                        <a:t>Name</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Project Manager, 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SO, Chun </a:t>
                      </a:r>
                      <a:r>
                        <a:rPr lang="en-US" altLang="zh-TW" sz="1800" b="1" kern="1200" dirty="0" err="1" smtClean="0">
                          <a:solidFill>
                            <a:schemeClr val="dk1"/>
                          </a:solidFill>
                          <a:effectLst/>
                          <a:latin typeface="+mn-lt"/>
                          <a:ea typeface="+mn-ea"/>
                          <a:cs typeface="+mn-cs"/>
                        </a:rPr>
                        <a:t>Hei</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Assistant Manager, Project Planning, 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WONG, Chung Man</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Scrum Master, 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HO, </a:t>
                      </a:r>
                      <a:r>
                        <a:rPr lang="en-US" altLang="zh-TW" sz="1800" b="1" kern="1200" dirty="0" err="1" smtClean="0">
                          <a:solidFill>
                            <a:schemeClr val="dk1"/>
                          </a:solidFill>
                          <a:effectLst/>
                          <a:latin typeface="+mn-lt"/>
                          <a:ea typeface="+mn-ea"/>
                          <a:cs typeface="+mn-cs"/>
                        </a:rPr>
                        <a:t>Wai</a:t>
                      </a:r>
                      <a:r>
                        <a:rPr lang="en-US" altLang="zh-TW" sz="1800" b="1" kern="1200" dirty="0" smtClean="0">
                          <a:solidFill>
                            <a:schemeClr val="dk1"/>
                          </a:solidFill>
                          <a:effectLst/>
                          <a:latin typeface="+mn-lt"/>
                          <a:ea typeface="+mn-ea"/>
                          <a:cs typeface="+mn-cs"/>
                        </a:rPr>
                        <a:t> Kit</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Configuration Manager, 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YIU, </a:t>
                      </a:r>
                      <a:r>
                        <a:rPr lang="en-US" altLang="zh-TW" sz="1800" b="1" kern="1200" dirty="0" err="1" smtClean="0">
                          <a:solidFill>
                            <a:schemeClr val="dk1"/>
                          </a:solidFill>
                          <a:effectLst/>
                          <a:latin typeface="+mn-lt"/>
                          <a:ea typeface="+mn-ea"/>
                          <a:cs typeface="+mn-cs"/>
                        </a:rPr>
                        <a:t>Yiu</a:t>
                      </a:r>
                      <a:r>
                        <a:rPr lang="en-US" altLang="zh-TW" sz="1800" b="1" kern="1200" dirty="0" smtClean="0">
                          <a:solidFill>
                            <a:schemeClr val="dk1"/>
                          </a:solidFill>
                          <a:effectLst/>
                          <a:latin typeface="+mn-lt"/>
                          <a:ea typeface="+mn-ea"/>
                          <a:cs typeface="+mn-cs"/>
                        </a:rPr>
                        <a:t> </a:t>
                      </a:r>
                      <a:r>
                        <a:rPr lang="en-US" altLang="zh-TW" sz="1800" b="1" kern="1200" dirty="0" err="1" smtClean="0">
                          <a:solidFill>
                            <a:schemeClr val="dk1"/>
                          </a:solidFill>
                          <a:effectLst/>
                          <a:latin typeface="+mn-lt"/>
                          <a:ea typeface="+mn-ea"/>
                          <a:cs typeface="+mn-cs"/>
                        </a:rPr>
                        <a:t>Yeung</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Development Team</a:t>
                      </a:r>
                      <a:endParaRPr lang="zh-TW" altLang="en-US" dirty="0"/>
                    </a:p>
                  </a:txBody>
                  <a:tcPr/>
                </a:tc>
                <a:tc>
                  <a:txBody>
                    <a:bodyPr/>
                    <a:lstStyle/>
                    <a:p>
                      <a:r>
                        <a:rPr lang="en-US" altLang="zh-TW" sz="1800" b="1" kern="1200" dirty="0" smtClean="0">
                          <a:solidFill>
                            <a:schemeClr val="dk1"/>
                          </a:solidFill>
                          <a:effectLst/>
                          <a:latin typeface="+mn-lt"/>
                          <a:ea typeface="+mn-ea"/>
                          <a:cs typeface="+mn-cs"/>
                        </a:rPr>
                        <a:t>KONG, </a:t>
                      </a:r>
                      <a:r>
                        <a:rPr lang="en-US" altLang="zh-TW" sz="1800" b="1" kern="1200" dirty="0" err="1" smtClean="0">
                          <a:solidFill>
                            <a:schemeClr val="dk1"/>
                          </a:solidFill>
                          <a:effectLst/>
                          <a:latin typeface="+mn-lt"/>
                          <a:ea typeface="+mn-ea"/>
                          <a:cs typeface="+mn-cs"/>
                        </a:rPr>
                        <a:t>Tsz</a:t>
                      </a:r>
                      <a:r>
                        <a:rPr lang="en-US" altLang="zh-TW" sz="1800" b="1" kern="1200" dirty="0" smtClean="0">
                          <a:solidFill>
                            <a:schemeClr val="dk1"/>
                          </a:solidFill>
                          <a:effectLst/>
                          <a:latin typeface="+mn-lt"/>
                          <a:ea typeface="+mn-ea"/>
                          <a:cs typeface="+mn-cs"/>
                        </a:rPr>
                        <a:t> Kit</a:t>
                      </a:r>
                      <a:r>
                        <a:rPr lang="zh-TW" altLang="zh-TW" dirty="0" smtClean="0">
                          <a:effectLst/>
                        </a:rPr>
                        <a:t> </a:t>
                      </a:r>
                      <a:endParaRPr lang="zh-TW" altLang="en-US" dirty="0"/>
                    </a:p>
                  </a:txBody>
                  <a:tcPr/>
                </a:tc>
              </a:tr>
              <a:tr h="498493">
                <a:tc>
                  <a:txBody>
                    <a:bodyPr/>
                    <a:lstStyle/>
                    <a:p>
                      <a:r>
                        <a:rPr lang="en-US" altLang="zh-TW" sz="1800" kern="1200" dirty="0" smtClean="0">
                          <a:solidFill>
                            <a:schemeClr val="dk1"/>
                          </a:solidFill>
                          <a:effectLst/>
                          <a:latin typeface="+mn-lt"/>
                          <a:ea typeface="+mn-ea"/>
                          <a:cs typeface="+mn-cs"/>
                        </a:rPr>
                        <a:t>Development Team </a:t>
                      </a:r>
                      <a:endParaRPr lang="zh-TW" altLang="en-US" dirty="0"/>
                    </a:p>
                  </a:txBody>
                  <a:tcPr/>
                </a:tc>
                <a:tc>
                  <a:txBody>
                    <a:bodyPr/>
                    <a:lstStyle/>
                    <a:p>
                      <a:r>
                        <a:rPr lang="en-US" altLang="zh-TW" sz="1800" b="1" kern="1200" dirty="0" smtClean="0">
                          <a:solidFill>
                            <a:schemeClr val="dk1"/>
                          </a:solidFill>
                          <a:effectLst/>
                          <a:latin typeface="+mn-lt"/>
                          <a:ea typeface="+mn-ea"/>
                          <a:cs typeface="+mn-cs"/>
                        </a:rPr>
                        <a:t>LAU, </a:t>
                      </a:r>
                      <a:r>
                        <a:rPr lang="en-US" altLang="zh-TW" sz="1800" b="1" kern="1200" dirty="0" err="1" smtClean="0">
                          <a:solidFill>
                            <a:schemeClr val="dk1"/>
                          </a:solidFill>
                          <a:effectLst/>
                          <a:latin typeface="+mn-lt"/>
                          <a:ea typeface="+mn-ea"/>
                          <a:cs typeface="+mn-cs"/>
                        </a:rPr>
                        <a:t>Kam</a:t>
                      </a:r>
                      <a:r>
                        <a:rPr lang="en-US" altLang="zh-TW" sz="1800" b="1" kern="1200" dirty="0" smtClean="0">
                          <a:solidFill>
                            <a:schemeClr val="dk1"/>
                          </a:solidFill>
                          <a:effectLst/>
                          <a:latin typeface="+mn-lt"/>
                          <a:ea typeface="+mn-ea"/>
                          <a:cs typeface="+mn-cs"/>
                        </a:rPr>
                        <a:t> Yu</a:t>
                      </a:r>
                      <a:r>
                        <a:rPr lang="zh-TW" altLang="zh-TW" dirty="0" smtClean="0">
                          <a:effectLst/>
                        </a:rPr>
                        <a:t> </a:t>
                      </a:r>
                      <a:endParaRPr lang="zh-TW" altLang="en-US" dirty="0"/>
                    </a:p>
                  </a:txBody>
                  <a:tcPr/>
                </a:tc>
              </a:tr>
            </a:tbl>
          </a:graphicData>
        </a:graphic>
      </p:graphicFrame>
    </p:spTree>
    <p:extLst>
      <p:ext uri="{BB962C8B-B14F-4D97-AF65-F5344CB8AC3E}">
        <p14:creationId xmlns:p14="http://schemas.microsoft.com/office/powerpoint/2010/main" val="29283874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Test Driven Approach</a:t>
            </a:r>
            <a:endParaRPr kumimoji="1" lang="zh-TW" altLang="en-US" dirty="0"/>
          </a:p>
        </p:txBody>
      </p:sp>
      <p:sp>
        <p:nvSpPr>
          <p:cNvPr id="3" name="內容版面配置區 2"/>
          <p:cNvSpPr>
            <a:spLocks noGrp="1"/>
          </p:cNvSpPr>
          <p:nvPr>
            <p:ph idx="1"/>
          </p:nvPr>
        </p:nvSpPr>
        <p:spPr/>
        <p:txBody>
          <a:bodyPr/>
          <a:lstStyle/>
          <a:p>
            <a:r>
              <a:rPr kumimoji="1" lang="en-US" altLang="zh-TW" dirty="0" smtClean="0"/>
              <a:t>Write the test before coding</a:t>
            </a:r>
          </a:p>
          <a:p>
            <a:r>
              <a:rPr kumimoji="1" lang="en-US" altLang="zh-TW" dirty="0" smtClean="0"/>
              <a:t>Fit the functions only</a:t>
            </a:r>
          </a:p>
          <a:p>
            <a:r>
              <a:rPr kumimoji="1" lang="en-US" altLang="zh-TW" dirty="0" smtClean="0"/>
              <a:t>Make sure all the tests can be passed no matter any tests and codes added</a:t>
            </a:r>
          </a:p>
          <a:p>
            <a:r>
              <a:rPr kumimoji="1" lang="en-US" altLang="zh-TW" dirty="0" smtClean="0"/>
              <a:t>Reduce the risk in the early stage</a:t>
            </a:r>
          </a:p>
          <a:p>
            <a:endParaRPr kumimoji="1" lang="en-US" altLang="zh-TW" dirty="0" smtClean="0"/>
          </a:p>
          <a:p>
            <a:endParaRPr kumimoji="1" lang="zh-TW" altLang="en-US" dirty="0"/>
          </a:p>
        </p:txBody>
      </p:sp>
      <p:pic>
        <p:nvPicPr>
          <p:cNvPr id="4" name="圖片 3"/>
          <p:cNvPicPr>
            <a:picLocks noChangeAspect="1"/>
          </p:cNvPicPr>
          <p:nvPr/>
        </p:nvPicPr>
        <p:blipFill>
          <a:blip r:embed="rId2"/>
          <a:stretch>
            <a:fillRect/>
          </a:stretch>
        </p:blipFill>
        <p:spPr>
          <a:xfrm>
            <a:off x="7544670" y="4134358"/>
            <a:ext cx="3608612" cy="2144741"/>
          </a:xfrm>
          <a:prstGeom prst="rect">
            <a:avLst/>
          </a:prstGeom>
        </p:spPr>
      </p:pic>
    </p:spTree>
    <p:extLst>
      <p:ext uri="{BB962C8B-B14F-4D97-AF65-F5344CB8AC3E}">
        <p14:creationId xmlns:p14="http://schemas.microsoft.com/office/powerpoint/2010/main" val="14453189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Pair Programming</a:t>
            </a:r>
            <a:endParaRPr kumimoji="1" lang="zh-TW" altLang="en-US" dirty="0"/>
          </a:p>
        </p:txBody>
      </p:sp>
      <p:sp>
        <p:nvSpPr>
          <p:cNvPr id="3" name="內容版面配置區 2"/>
          <p:cNvSpPr>
            <a:spLocks noGrp="1"/>
          </p:cNvSpPr>
          <p:nvPr>
            <p:ph idx="1"/>
          </p:nvPr>
        </p:nvSpPr>
        <p:spPr/>
        <p:txBody>
          <a:bodyPr/>
          <a:lstStyle/>
          <a:p>
            <a:r>
              <a:rPr kumimoji="1" lang="en-US" altLang="zh-TW" dirty="0" smtClean="0"/>
              <a:t>One will be code writer, another one to be the observer</a:t>
            </a:r>
          </a:p>
          <a:p>
            <a:r>
              <a:rPr kumimoji="1" lang="en-US" altLang="zh-TW" dirty="0" smtClean="0"/>
              <a:t>Switch the role frequently</a:t>
            </a:r>
          </a:p>
          <a:p>
            <a:r>
              <a:rPr kumimoji="1" lang="en-US" altLang="zh-TW" dirty="0" smtClean="0"/>
              <a:t>Increase the communication chance to share the common problems and experience</a:t>
            </a:r>
          </a:p>
          <a:p>
            <a:r>
              <a:rPr kumimoji="1" lang="en-US" altLang="zh-TW" dirty="0" smtClean="0"/>
              <a:t>Learning with each other</a:t>
            </a:r>
          </a:p>
          <a:p>
            <a:r>
              <a:rPr kumimoji="1" lang="en-US" altLang="zh-TW" dirty="0" smtClean="0"/>
              <a:t>Reduce bugs and increase the quality</a:t>
            </a:r>
          </a:p>
          <a:p>
            <a:endParaRPr kumimoji="1" lang="en-US" altLang="zh-TW" dirty="0" smtClean="0"/>
          </a:p>
          <a:p>
            <a:endParaRPr kumimoji="1" lang="zh-TW" altLang="en-US" dirty="0"/>
          </a:p>
        </p:txBody>
      </p:sp>
    </p:spTree>
    <p:extLst>
      <p:ext uri="{BB962C8B-B14F-4D97-AF65-F5344CB8AC3E}">
        <p14:creationId xmlns:p14="http://schemas.microsoft.com/office/powerpoint/2010/main" val="39507155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Development Tools</a:t>
            </a:r>
            <a:endParaRPr lang="zh-HK" altLang="en-US" dirty="0"/>
          </a:p>
        </p:txBody>
      </p:sp>
      <p:sp>
        <p:nvSpPr>
          <p:cNvPr id="3" name="Content Placeholder 2"/>
          <p:cNvSpPr>
            <a:spLocks noGrp="1"/>
          </p:cNvSpPr>
          <p:nvPr>
            <p:ph idx="1"/>
          </p:nvPr>
        </p:nvSpPr>
        <p:spPr>
          <a:xfrm>
            <a:off x="1295401" y="2556932"/>
            <a:ext cx="9601196" cy="3638128"/>
          </a:xfrm>
        </p:spPr>
        <p:txBody>
          <a:bodyPr>
            <a:normAutofit lnSpcReduction="10000"/>
          </a:bodyPr>
          <a:lstStyle/>
          <a:p>
            <a:r>
              <a:rPr lang="en-US" altLang="zh-HK" dirty="0" smtClean="0"/>
              <a:t>Eclipse</a:t>
            </a:r>
            <a:endParaRPr lang="en-US" altLang="zh-HK" dirty="0"/>
          </a:p>
          <a:p>
            <a:pPr lvl="1"/>
            <a:r>
              <a:rPr lang="en-US" altLang="zh-HK" dirty="0" smtClean="0"/>
              <a:t>Integrated development environment with many plugins</a:t>
            </a:r>
          </a:p>
          <a:p>
            <a:r>
              <a:rPr lang="en-US" altLang="zh-HK" dirty="0" smtClean="0"/>
              <a:t>GitHub</a:t>
            </a:r>
          </a:p>
          <a:p>
            <a:pPr lvl="1"/>
            <a:r>
              <a:rPr lang="en-US" altLang="zh-HK" dirty="0" smtClean="0"/>
              <a:t>A distributed version control system and source code management system</a:t>
            </a:r>
          </a:p>
          <a:p>
            <a:r>
              <a:rPr lang="en-US" altLang="zh-HK" dirty="0" err="1" smtClean="0"/>
              <a:t>JUnit</a:t>
            </a:r>
            <a:r>
              <a:rPr lang="en-US" altLang="zh-HK" dirty="0" smtClean="0"/>
              <a:t> </a:t>
            </a:r>
          </a:p>
          <a:p>
            <a:pPr lvl="1"/>
            <a:r>
              <a:rPr lang="en-US" altLang="zh-HK" dirty="0" smtClean="0"/>
              <a:t>A framework to write repeatable tests</a:t>
            </a:r>
          </a:p>
          <a:p>
            <a:r>
              <a:rPr lang="en-US" altLang="zh-HK" dirty="0" err="1" smtClean="0"/>
              <a:t>Mockito</a:t>
            </a:r>
            <a:endParaRPr lang="en-US" altLang="zh-HK" dirty="0" smtClean="0"/>
          </a:p>
          <a:p>
            <a:pPr lvl="1"/>
            <a:r>
              <a:rPr lang="en-US" altLang="zh-HK" dirty="0" smtClean="0"/>
              <a:t>A framework to mock components in test phase</a:t>
            </a:r>
          </a:p>
        </p:txBody>
      </p:sp>
    </p:spTree>
    <p:extLst>
      <p:ext uri="{BB962C8B-B14F-4D97-AF65-F5344CB8AC3E}">
        <p14:creationId xmlns:p14="http://schemas.microsoft.com/office/powerpoint/2010/main" val="42824322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Configuration Management Approach</a:t>
            </a:r>
            <a:endParaRPr lang="zh-HK" altLang="en-US" dirty="0"/>
          </a:p>
        </p:txBody>
      </p:sp>
      <p:sp>
        <p:nvSpPr>
          <p:cNvPr id="3" name="Content Placeholder 2"/>
          <p:cNvSpPr>
            <a:spLocks noGrp="1"/>
          </p:cNvSpPr>
          <p:nvPr>
            <p:ph idx="1"/>
          </p:nvPr>
        </p:nvSpPr>
        <p:spPr/>
        <p:txBody>
          <a:bodyPr/>
          <a:lstStyle/>
          <a:p>
            <a:r>
              <a:rPr lang="en-US" altLang="zh-HK" dirty="0" err="1" smtClean="0"/>
              <a:t>Git</a:t>
            </a:r>
            <a:endParaRPr lang="en-US" altLang="zh-HK" dirty="0" smtClean="0"/>
          </a:p>
          <a:p>
            <a:pPr lvl="1"/>
            <a:r>
              <a:rPr lang="en-US" altLang="zh-HK" dirty="0" smtClean="0"/>
              <a:t>Provided by GitHub ( a third-party system who provides </a:t>
            </a:r>
            <a:r>
              <a:rPr lang="en-US" altLang="zh-HK" dirty="0" err="1" smtClean="0"/>
              <a:t>Git’s</a:t>
            </a:r>
            <a:r>
              <a:rPr lang="en-US" altLang="zh-HK" dirty="0" smtClean="0"/>
              <a:t> services )</a:t>
            </a:r>
          </a:p>
          <a:p>
            <a:pPr lvl="1"/>
            <a:r>
              <a:rPr lang="en-US" altLang="zh-HK" dirty="0" err="1" smtClean="0"/>
              <a:t>Git</a:t>
            </a:r>
            <a:r>
              <a:rPr lang="en-US" altLang="zh-HK" dirty="0" smtClean="0"/>
              <a:t> User Account</a:t>
            </a:r>
          </a:p>
          <a:p>
            <a:pPr lvl="1"/>
            <a:r>
              <a:rPr lang="en-US" altLang="zh-HK" dirty="0" smtClean="0"/>
              <a:t>Basic Flow of Commit and Retrieve</a:t>
            </a:r>
          </a:p>
          <a:p>
            <a:pPr lvl="1"/>
            <a:r>
              <a:rPr lang="en-US" altLang="zh-HK" dirty="0" smtClean="0"/>
              <a:t>Review Before Committing</a:t>
            </a:r>
          </a:p>
          <a:p>
            <a:pPr lvl="1"/>
            <a:r>
              <a:rPr lang="en-US" altLang="zh-HK" dirty="0" smtClean="0"/>
              <a:t>Further Functions of </a:t>
            </a:r>
            <a:r>
              <a:rPr lang="en-US" altLang="zh-HK" dirty="0" err="1" smtClean="0"/>
              <a:t>Git</a:t>
            </a:r>
            <a:r>
              <a:rPr lang="en-US" altLang="zh-HK" dirty="0" smtClean="0"/>
              <a:t> and GitHub </a:t>
            </a:r>
          </a:p>
          <a:p>
            <a:pPr lvl="1"/>
            <a:endParaRPr lang="zh-HK" altLang="en-US" dirty="0"/>
          </a:p>
        </p:txBody>
      </p:sp>
    </p:spTree>
    <p:extLst>
      <p:ext uri="{BB962C8B-B14F-4D97-AF65-F5344CB8AC3E}">
        <p14:creationId xmlns:p14="http://schemas.microsoft.com/office/powerpoint/2010/main" val="157423897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59</TotalTime>
  <Words>728</Words>
  <Application>Microsoft Macintosh PowerPoint</Application>
  <PresentationFormat>自訂</PresentationFormat>
  <Paragraphs>146</Paragraphs>
  <Slides>21</Slides>
  <Notes>2</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Organic</vt:lpstr>
      <vt:lpstr>CS3343 Software Engineering Practice</vt:lpstr>
      <vt:lpstr>Project Background</vt:lpstr>
      <vt:lpstr>Agile Development Methodologies</vt:lpstr>
      <vt:lpstr>Scrum</vt:lpstr>
      <vt:lpstr>Team and Roles</vt:lpstr>
      <vt:lpstr>Test Driven Approach</vt:lpstr>
      <vt:lpstr>Pair Programming</vt:lpstr>
      <vt:lpstr>Development Tools</vt:lpstr>
      <vt:lpstr>Configuration Management Approach</vt:lpstr>
      <vt:lpstr>System Workflow</vt:lpstr>
      <vt:lpstr>Project Demonstration</vt:lpstr>
      <vt:lpstr>PowerPoint 簡報</vt:lpstr>
      <vt:lpstr>Use Case</vt:lpstr>
      <vt:lpstr>MVC</vt:lpstr>
      <vt:lpstr>Chain Pattern</vt:lpstr>
      <vt:lpstr>Singleton Pattern</vt:lpstr>
      <vt:lpstr>MVC</vt:lpstr>
      <vt:lpstr>Refactoring</vt:lpstr>
      <vt:lpstr>Sequence diagram - Baggage Calculator</vt:lpstr>
      <vt:lpstr>Sequence diagram – Enter Destination</vt:lpstr>
      <vt:lpstr>Sequence diagram – Route Selection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CS3343 Software Engineering Practice</dc:title>
  <dc:creator>Nelson</dc:creator>
  <cp:lastModifiedBy>WAI KIT HO</cp:lastModifiedBy>
  <cp:revision>21</cp:revision>
  <dcterms:created xsi:type="dcterms:W3CDTF">2014-12-03T15:39:29Z</dcterms:created>
  <dcterms:modified xsi:type="dcterms:W3CDTF">2014-12-05T02:47:33Z</dcterms:modified>
</cp:coreProperties>
</file>