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62" r:id="rId6"/>
    <p:sldId id="282" r:id="rId7"/>
    <p:sldId id="283" r:id="rId8"/>
    <p:sldId id="281" r:id="rId9"/>
    <p:sldId id="284" r:id="rId10"/>
    <p:sldId id="261" r:id="rId11"/>
    <p:sldId id="285" r:id="rId12"/>
    <p:sldId id="28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13151-C916-DD4A-9DC3-724CDAAFA52A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A949-6222-2E4B-BA77-3DE93736A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동국대 조윤오 교수님으로 </a:t>
            </a:r>
            <a:r>
              <a:rPr lang="ko-KR" altLang="en-US" dirty="0" err="1" smtClean="0"/>
              <a:t>부터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DA48EE-923E-4017-B8BF-3039B674CF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6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2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8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5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1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2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3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0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8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34836"/>
            <a:ext cx="7886700" cy="504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33C7-20CF-434F-94BF-3952911F5823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071C-2044-495D-ADDE-967CE3625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V&amp;V </a:t>
            </a:r>
            <a:r>
              <a:rPr lang="ko-KR" altLang="en-US" dirty="0" smtClean="0"/>
              <a:t>시험 상담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범죄 패턴 예측 엔진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포항공과대학교</a:t>
            </a:r>
            <a:endParaRPr lang="en-US" altLang="ko-KR" dirty="0" smtClean="0"/>
          </a:p>
          <a:p>
            <a:r>
              <a:rPr lang="ko-KR" altLang="en-US" dirty="0" smtClean="0"/>
              <a:t>방승환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576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평가방법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0784" y="1603666"/>
            <a:ext cx="2199503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 데이터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정의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0783" y="2592647"/>
            <a:ext cx="2199503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반복수의 결정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0782" y="3581628"/>
            <a:ext cx="2199503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시험 실시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0782" y="4570609"/>
            <a:ext cx="2199503" cy="716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결과값 정리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15" y="1603666"/>
            <a:ext cx="601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범죄패턴 예측 모델 학습에 활용된 데이터 중 일부분을 랜덤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전체의 </a:t>
            </a:r>
            <a:r>
              <a:rPr lang="en-US" altLang="ko-KR" sz="1400" dirty="0" smtClean="0"/>
              <a:t>60%)</a:t>
            </a:r>
            <a:r>
              <a:rPr lang="ko-KR" altLang="en-US" sz="1400" dirty="0" smtClean="0"/>
              <a:t>으로 테스트 데이터로 선정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5</a:t>
            </a:r>
            <a:r>
              <a:rPr lang="ko-KR" altLang="en-US" sz="1400" dirty="0" smtClean="0"/>
              <a:t>대 범죄 유형별 비율에 맞추어 테스트 데이터 셋 선정 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폭행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절도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강도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성폭력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살인 </a:t>
            </a:r>
            <a:r>
              <a:rPr lang="en-US" altLang="ko-KR" sz="1400" dirty="0" smtClean="0"/>
              <a:t>= 620/733/74/143/19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615" y="2592647"/>
            <a:ext cx="601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 데이터 중 무작위 추출된 </a:t>
            </a:r>
            <a:r>
              <a:rPr lang="en-US" altLang="ko-KR" sz="1400" dirty="0" smtClean="0"/>
              <a:t>100</a:t>
            </a:r>
            <a:r>
              <a:rPr lang="ko-KR" altLang="en-US" sz="1400" dirty="0" smtClean="0"/>
              <a:t>개의 데이터 셋을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개 생성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10</a:t>
            </a:r>
            <a:r>
              <a:rPr lang="ko-KR" altLang="en-US" sz="1400" dirty="0" smtClean="0"/>
              <a:t>회 </a:t>
            </a:r>
            <a:r>
              <a:rPr lang="ko-KR" altLang="en-US" sz="1400" dirty="0"/>
              <a:t>반복 </a:t>
            </a:r>
            <a:r>
              <a:rPr lang="ko-KR" altLang="en-US" sz="1400" dirty="0" smtClean="0"/>
              <a:t>실험</a:t>
            </a:r>
            <a:r>
              <a:rPr lang="ko-KR" altLang="en-US" sz="1400" dirty="0" smtClean="0"/>
              <a:t>을 통하여 엔진의 평균 및 최소 성능을 평가함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5615" y="3581628"/>
            <a:ext cx="6013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테스트하고자 </a:t>
            </a:r>
            <a:r>
              <a:rPr lang="ko-KR" altLang="en-US" sz="1400" dirty="0" smtClean="0"/>
              <a:t>하는 입력 </a:t>
            </a:r>
            <a:r>
              <a:rPr lang="ko-KR" altLang="en-US" sz="1400" dirty="0" smtClean="0"/>
              <a:t>파</a:t>
            </a:r>
            <a:r>
              <a:rPr lang="ko-KR" altLang="en-US" sz="1400" dirty="0" smtClean="0"/>
              <a:t>일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e.g. test1.txt, test2.txt,</a:t>
            </a:r>
            <a:r>
              <a:rPr lang="mr-IN" altLang="ko-KR" sz="1400" dirty="0" smtClean="0"/>
              <a:t>…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테스트의 답안으로 사용할 파일 </a:t>
            </a:r>
            <a:r>
              <a:rPr lang="en-US" altLang="ko-KR" sz="1400" dirty="0" smtClean="0"/>
              <a:t>(e.g. target1.txt, target2.txt,</a:t>
            </a:r>
            <a:r>
              <a:rPr lang="mr-IN" altLang="ko-KR" sz="1400" dirty="0" smtClean="0"/>
              <a:t>…</a:t>
            </a:r>
            <a:r>
              <a:rPr lang="en-US" altLang="ko-KR" sz="1400" dirty="0" smtClean="0"/>
              <a:t>)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저장하고자 </a:t>
            </a:r>
            <a:r>
              <a:rPr lang="ko-KR" altLang="en-US" sz="1400" dirty="0" smtClean="0"/>
              <a:t>하는 출력 </a:t>
            </a:r>
            <a:r>
              <a:rPr lang="ko-KR" altLang="en-US" sz="1400" dirty="0" smtClean="0"/>
              <a:t>파일</a:t>
            </a:r>
            <a:r>
              <a:rPr lang="en-US" altLang="ko-KR" sz="1400" dirty="0" smtClean="0"/>
              <a:t> (e.g. result1.txt, result2.txt,</a:t>
            </a:r>
            <a:r>
              <a:rPr lang="mr-IN" altLang="ko-KR" sz="1400" dirty="0" smtClean="0"/>
              <a:t>…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cxnSp>
        <p:nvCxnSpPr>
          <p:cNvPr id="13" name="직선 화살표 연결선 12"/>
          <p:cNvCxnSpPr>
            <a:stCxn id="4" idx="2"/>
            <a:endCxn id="5" idx="0"/>
          </p:cNvCxnSpPr>
          <p:nvPr/>
        </p:nvCxnSpPr>
        <p:spPr>
          <a:xfrm flipH="1">
            <a:off x="1640535" y="2320358"/>
            <a:ext cx="1" cy="27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 flipH="1">
            <a:off x="1640534" y="3309339"/>
            <a:ext cx="1" cy="27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2"/>
            <a:endCxn id="7" idx="0"/>
          </p:cNvCxnSpPr>
          <p:nvPr/>
        </p:nvCxnSpPr>
        <p:spPr>
          <a:xfrm>
            <a:off x="1640534" y="4298320"/>
            <a:ext cx="0" cy="27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5615" y="4570609"/>
            <a:ext cx="601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엔진 </a:t>
            </a:r>
            <a:r>
              <a:rPr lang="ko-KR" altLang="en-US" sz="1400" dirty="0" smtClean="0"/>
              <a:t>정확도 </a:t>
            </a:r>
            <a:r>
              <a:rPr lang="en-US" altLang="ko-KR" sz="1400" dirty="0" smtClean="0"/>
              <a:t>=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count(</a:t>
            </a:r>
            <a:r>
              <a:rPr lang="en-US" altLang="ko-KR" sz="1400" dirty="0" err="1" smtClean="0"/>
              <a:t>correct_classified</a:t>
            </a:r>
            <a:r>
              <a:rPr lang="en-US" altLang="ko-KR" sz="1400" dirty="0" smtClean="0"/>
              <a:t>) / </a:t>
            </a:r>
            <a:r>
              <a:rPr lang="en-US" altLang="ko-KR" sz="1400" dirty="0" err="1" smtClean="0"/>
              <a:t>test_set_size</a:t>
            </a:r>
            <a:r>
              <a:rPr lang="en-US" altLang="ko-KR" sz="1400" dirty="0" smtClean="0"/>
              <a:t>(=100)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평균 정확도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최소 정확도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593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 결과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95373"/>
              </p:ext>
            </p:extLst>
          </p:nvPr>
        </p:nvGraphicFramePr>
        <p:xfrm>
          <a:off x="628650" y="2638455"/>
          <a:ext cx="7886698" cy="1983706"/>
        </p:xfrm>
        <a:graphic>
          <a:graphicData uri="http://schemas.openxmlformats.org/drawingml/2006/table">
            <a:tbl>
              <a:tblPr/>
              <a:tblGrid>
                <a:gridCol w="602408"/>
                <a:gridCol w="602408"/>
                <a:gridCol w="602408"/>
                <a:gridCol w="602408"/>
                <a:gridCol w="602408"/>
                <a:gridCol w="602408"/>
                <a:gridCol w="602408"/>
                <a:gridCol w="602408"/>
                <a:gridCol w="602408"/>
                <a:gridCol w="602408"/>
                <a:gridCol w="602408"/>
                <a:gridCol w="55394"/>
                <a:gridCol w="602408"/>
                <a:gridCol w="602408"/>
              </a:tblGrid>
              <a:tr h="157549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sample1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sample2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sample3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sample4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sample5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sample6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sample7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sample8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sample9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sample10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set_min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set_avg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set1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86.0%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87.0%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86.0%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86.0%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89.6%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set2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94.0%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87.0%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85.0%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80.0%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89.3%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set3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95.0%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86.0%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87.0%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94.0%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86.0%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90.7%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set4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95.0%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90.5%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set5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89.8%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set6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91.3%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set7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84.0%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94.0%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97.0%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84.0%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90.7%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set8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85.0%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96.0%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85.0%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85.0%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89.7%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set9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93.0%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94.0%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90.3%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set10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89.0%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88.0%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92.0%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87.0%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91.0%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87.0%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70"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2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  <a:p>
                      <a:pPr algn="ctr" fontAlgn="ctr"/>
                      <a:r>
                        <a:rPr lang="sk-S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gridSpan="10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total_min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80.0%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0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sk-SK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900" b="0" i="0" u="none" strike="noStrike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 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total_avg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9268" marR="9268" marT="926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90.2%</a:t>
                      </a:r>
                    </a:p>
                  </a:txBody>
                  <a:tcPr marL="9268" marR="9268" marT="92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</a:rPr>
              <a:t>실시간 정보에 따른 범죄 유형 추출 알고리즘과 범죄 위험도 예측 알고리즘을 활용하여 </a:t>
            </a:r>
            <a:r>
              <a:rPr lang="ko-KR" altLang="en-US" dirty="0" smtClean="0">
                <a:latin typeface="맑은 고딕" pitchFamily="50" charset="-127"/>
              </a:rPr>
              <a:t>범죄 위험도를 예측함</a:t>
            </a:r>
            <a:endParaRPr lang="ko-KR" altLang="en-US" dirty="0"/>
          </a:p>
        </p:txBody>
      </p:sp>
      <p:sp>
        <p:nvSpPr>
          <p:cNvPr id="5" name="AutoShape 215"/>
          <p:cNvSpPr>
            <a:spLocks noChangeArrowheads="1"/>
          </p:cNvSpPr>
          <p:nvPr/>
        </p:nvSpPr>
        <p:spPr bwMode="auto">
          <a:xfrm>
            <a:off x="1453903" y="2188338"/>
            <a:ext cx="2094624" cy="374853"/>
          </a:xfrm>
          <a:prstGeom prst="roundRect">
            <a:avLst>
              <a:gd name="adj" fmla="val 16667"/>
            </a:avLst>
          </a:prstGeom>
          <a:solidFill>
            <a:srgbClr val="2C49A4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범죄 유형 추출 모델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AutoShape 215"/>
          <p:cNvSpPr>
            <a:spLocks noChangeArrowheads="1"/>
          </p:cNvSpPr>
          <p:nvPr/>
        </p:nvSpPr>
        <p:spPr bwMode="auto">
          <a:xfrm>
            <a:off x="4334223" y="2188338"/>
            <a:ext cx="2094624" cy="374853"/>
          </a:xfrm>
          <a:prstGeom prst="roundRect">
            <a:avLst>
              <a:gd name="adj" fmla="val 16667"/>
            </a:avLst>
          </a:prstGeom>
          <a:solidFill>
            <a:srgbClr val="2C49A4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범죄 위험도 예측 모델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9088" y="2811912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1960" y="3300362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6414" y="3300362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68261" y="3952476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10"/>
          <p:cNvCxnSpPr>
            <a:stCxn id="7" idx="2"/>
            <a:endCxn id="8" idx="0"/>
          </p:cNvCxnSpPr>
          <p:nvPr/>
        </p:nvCxnSpPr>
        <p:spPr>
          <a:xfrm rot="5400000">
            <a:off x="1989151" y="2828786"/>
            <a:ext cx="216024" cy="72712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2"/>
            <a:endCxn id="9" idx="0"/>
          </p:cNvCxnSpPr>
          <p:nvPr/>
        </p:nvCxnSpPr>
        <p:spPr>
          <a:xfrm rot="16200000" flipH="1">
            <a:off x="2706378" y="2838687"/>
            <a:ext cx="216024" cy="7073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2"/>
            <a:endCxn id="19" idx="0"/>
          </p:cNvCxnSpPr>
          <p:nvPr/>
        </p:nvCxnSpPr>
        <p:spPr>
          <a:xfrm rot="5400000">
            <a:off x="1399380" y="3618257"/>
            <a:ext cx="379688" cy="2887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2"/>
            <a:endCxn id="20" idx="0"/>
          </p:cNvCxnSpPr>
          <p:nvPr/>
        </p:nvCxnSpPr>
        <p:spPr>
          <a:xfrm rot="16200000" flipH="1">
            <a:off x="1715554" y="3590833"/>
            <a:ext cx="375646" cy="3395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2"/>
            <a:endCxn id="10" idx="0"/>
          </p:cNvCxnSpPr>
          <p:nvPr/>
        </p:nvCxnSpPr>
        <p:spPr>
          <a:xfrm rot="5400000">
            <a:off x="2799133" y="3583556"/>
            <a:ext cx="379688" cy="358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9" idx="2"/>
            <a:endCxn id="21" idx="0"/>
          </p:cNvCxnSpPr>
          <p:nvPr/>
        </p:nvCxnSpPr>
        <p:spPr>
          <a:xfrm rot="16200000" flipH="1">
            <a:off x="3151518" y="3589323"/>
            <a:ext cx="384132" cy="3510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2"/>
            <a:endCxn id="23" idx="0"/>
          </p:cNvCxnSpPr>
          <p:nvPr/>
        </p:nvCxnSpPr>
        <p:spPr>
          <a:xfrm rot="5400000">
            <a:off x="2543263" y="4336071"/>
            <a:ext cx="377806" cy="155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0" idx="2"/>
            <a:endCxn id="22" idx="0"/>
          </p:cNvCxnSpPr>
          <p:nvPr/>
        </p:nvCxnSpPr>
        <p:spPr>
          <a:xfrm rot="16200000" flipH="1">
            <a:off x="2961729" y="4073072"/>
            <a:ext cx="371604" cy="6752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203209" y="3952476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31516" y="3948434"/>
            <a:ext cx="483277" cy="27242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77476" y="3956920"/>
            <a:ext cx="483277" cy="2724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43524" y="4596506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12793" y="4602708"/>
            <a:ext cx="483278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215"/>
          <p:cNvSpPr>
            <a:spLocks noChangeArrowheads="1"/>
          </p:cNvSpPr>
          <p:nvPr/>
        </p:nvSpPr>
        <p:spPr bwMode="auto">
          <a:xfrm>
            <a:off x="7103763" y="2188338"/>
            <a:ext cx="1525857" cy="3748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상황 위험도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AutoShape 215"/>
          <p:cNvSpPr>
            <a:spLocks noChangeArrowheads="1"/>
          </p:cNvSpPr>
          <p:nvPr/>
        </p:nvSpPr>
        <p:spPr bwMode="auto">
          <a:xfrm>
            <a:off x="313069" y="2188338"/>
            <a:ext cx="571162" cy="3748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실시간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정보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직선 화살표 연결선 25"/>
          <p:cNvCxnSpPr>
            <a:stCxn id="25" idx="3"/>
            <a:endCxn id="5" idx="1"/>
          </p:cNvCxnSpPr>
          <p:nvPr/>
        </p:nvCxnSpPr>
        <p:spPr>
          <a:xfrm>
            <a:off x="884231" y="2375765"/>
            <a:ext cx="569672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3"/>
            <a:endCxn id="6" idx="1"/>
          </p:cNvCxnSpPr>
          <p:nvPr/>
        </p:nvCxnSpPr>
        <p:spPr>
          <a:xfrm>
            <a:off x="3548527" y="2375765"/>
            <a:ext cx="785696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6" idx="3"/>
            <a:endCxn id="24" idx="1"/>
          </p:cNvCxnSpPr>
          <p:nvPr/>
        </p:nvCxnSpPr>
        <p:spPr>
          <a:xfrm>
            <a:off x="6428847" y="2375765"/>
            <a:ext cx="674916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314066" y="2791090"/>
            <a:ext cx="571162" cy="2153170"/>
            <a:chOff x="392954" y="3573016"/>
            <a:chExt cx="571162" cy="2153170"/>
          </a:xfrm>
        </p:grpSpPr>
        <p:sp>
          <p:nvSpPr>
            <p:cNvPr id="30" name="AutoShape 215"/>
            <p:cNvSpPr>
              <a:spLocks noChangeArrowheads="1"/>
            </p:cNvSpPr>
            <p:nvPr/>
          </p:nvSpPr>
          <p:spPr bwMode="auto">
            <a:xfrm>
              <a:off x="392954" y="3573016"/>
              <a:ext cx="571162" cy="3748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영상</a:t>
              </a:r>
              <a:r>
                <a:rPr lang="en-US" altLang="ko-KR" sz="1000" b="1" dirty="0" smtClean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생체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215"/>
            <p:cNvSpPr>
              <a:spLocks noChangeArrowheads="1"/>
            </p:cNvSpPr>
            <p:nvPr/>
          </p:nvSpPr>
          <p:spPr bwMode="auto">
            <a:xfrm>
              <a:off x="392954" y="4167454"/>
              <a:ext cx="571162" cy="3748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환경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215"/>
            <p:cNvSpPr>
              <a:spLocks noChangeArrowheads="1"/>
            </p:cNvSpPr>
            <p:nvPr/>
          </p:nvSpPr>
          <p:spPr bwMode="auto">
            <a:xfrm>
              <a:off x="392954" y="4761893"/>
              <a:ext cx="571162" cy="3748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범죄심리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215"/>
            <p:cNvSpPr>
              <a:spLocks noChangeArrowheads="1"/>
            </p:cNvSpPr>
            <p:nvPr/>
          </p:nvSpPr>
          <p:spPr bwMode="auto">
            <a:xfrm>
              <a:off x="392954" y="5351333"/>
              <a:ext cx="571162" cy="374853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범죄유형</a:t>
              </a:r>
              <a:endParaRPr lang="en-US" altLang="ko-KR" sz="10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defRPr/>
              </a:pPr>
              <a:r>
                <a:rPr lang="ko-KR" altLang="en-US" sz="1000" b="1" dirty="0" smtClean="0">
                  <a:latin typeface="맑은 고딕" pitchFamily="50" charset="-127"/>
                  <a:ea typeface="맑은 고딕" pitchFamily="50" charset="-127"/>
                </a:rPr>
                <a:t>정보</a:t>
              </a:r>
              <a:endParaRPr lang="ko-KR" altLang="en-US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5633300" y="4277381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778330" y="3726903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242671" y="3721887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95581" y="3721887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42863" y="3137116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/>
          <p:cNvCxnSpPr>
            <a:stCxn id="56" idx="2"/>
            <a:endCxn id="53" idx="0"/>
          </p:cNvCxnSpPr>
          <p:nvPr/>
        </p:nvCxnSpPr>
        <p:spPr>
          <a:xfrm>
            <a:off x="5623637" y="3293756"/>
            <a:ext cx="256617" cy="43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2"/>
            <a:endCxn id="54" idx="0"/>
          </p:cNvCxnSpPr>
          <p:nvPr/>
        </p:nvCxnSpPr>
        <p:spPr>
          <a:xfrm>
            <a:off x="5623637" y="3293756"/>
            <a:ext cx="720959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2"/>
            <a:endCxn id="55" idx="0"/>
          </p:cNvCxnSpPr>
          <p:nvPr/>
        </p:nvCxnSpPr>
        <p:spPr>
          <a:xfrm>
            <a:off x="5623637" y="3293756"/>
            <a:ext cx="1173869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7" idx="4"/>
            <a:endCxn id="52" idx="0"/>
          </p:cNvCxnSpPr>
          <p:nvPr/>
        </p:nvCxnSpPr>
        <p:spPr>
          <a:xfrm>
            <a:off x="5427346" y="3922661"/>
            <a:ext cx="307879" cy="354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3" idx="4"/>
            <a:endCxn id="52" idx="0"/>
          </p:cNvCxnSpPr>
          <p:nvPr/>
        </p:nvCxnSpPr>
        <p:spPr>
          <a:xfrm flipH="1">
            <a:off x="5735225" y="3924560"/>
            <a:ext cx="145030" cy="35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4" idx="4"/>
            <a:endCxn id="52" idx="0"/>
          </p:cNvCxnSpPr>
          <p:nvPr/>
        </p:nvCxnSpPr>
        <p:spPr>
          <a:xfrm flipH="1">
            <a:off x="5735225" y="3919544"/>
            <a:ext cx="609371" cy="35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55" idx="4"/>
            <a:endCxn id="52" idx="0"/>
          </p:cNvCxnSpPr>
          <p:nvPr/>
        </p:nvCxnSpPr>
        <p:spPr>
          <a:xfrm flipH="1">
            <a:off x="5735225" y="3919544"/>
            <a:ext cx="1062281" cy="35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5201252" y="2917397"/>
            <a:ext cx="2252340" cy="1687622"/>
          </a:xfrm>
          <a:prstGeom prst="roundRect">
            <a:avLst>
              <a:gd name="adj" fmla="val 1178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519909" y="3137116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029173" y="3137406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5325421" y="3725004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/>
          <p:cNvCxnSpPr>
            <a:endCxn id="67" idx="0"/>
          </p:cNvCxnSpPr>
          <p:nvPr/>
        </p:nvCxnSpPr>
        <p:spPr>
          <a:xfrm flipH="1">
            <a:off x="5427346" y="3295655"/>
            <a:ext cx="682602" cy="42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5" idx="2"/>
            <a:endCxn id="53" idx="0"/>
          </p:cNvCxnSpPr>
          <p:nvPr/>
        </p:nvCxnSpPr>
        <p:spPr>
          <a:xfrm flipH="1">
            <a:off x="5880255" y="3293756"/>
            <a:ext cx="720428" cy="43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6" idx="2"/>
            <a:endCxn id="54" idx="0"/>
          </p:cNvCxnSpPr>
          <p:nvPr/>
        </p:nvCxnSpPr>
        <p:spPr>
          <a:xfrm>
            <a:off x="6109947" y="3294046"/>
            <a:ext cx="234649" cy="427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5" idx="2"/>
            <a:endCxn id="55" idx="0"/>
          </p:cNvCxnSpPr>
          <p:nvPr/>
        </p:nvCxnSpPr>
        <p:spPr>
          <a:xfrm>
            <a:off x="6600683" y="3293756"/>
            <a:ext cx="196824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7148491" y="3717884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018644" y="3133921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직선 연결선 73"/>
          <p:cNvCxnSpPr>
            <a:stCxn id="73" idx="2"/>
            <a:endCxn id="53" idx="0"/>
          </p:cNvCxnSpPr>
          <p:nvPr/>
        </p:nvCxnSpPr>
        <p:spPr>
          <a:xfrm flipH="1">
            <a:off x="5880255" y="3290560"/>
            <a:ext cx="1219164" cy="436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endCxn id="55" idx="0"/>
          </p:cNvCxnSpPr>
          <p:nvPr/>
        </p:nvCxnSpPr>
        <p:spPr>
          <a:xfrm flipH="1">
            <a:off x="6797506" y="3298772"/>
            <a:ext cx="320461" cy="423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72" idx="7"/>
          </p:cNvCxnSpPr>
          <p:nvPr/>
        </p:nvCxnSpPr>
        <p:spPr>
          <a:xfrm>
            <a:off x="6109947" y="3294046"/>
            <a:ext cx="1212541" cy="45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2" idx="4"/>
            <a:endCxn id="52" idx="0"/>
          </p:cNvCxnSpPr>
          <p:nvPr/>
        </p:nvCxnSpPr>
        <p:spPr>
          <a:xfrm flipH="1">
            <a:off x="5735225" y="3915541"/>
            <a:ext cx="1515191" cy="36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6243819" y="4275679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869610" y="4274566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/>
          <p:cNvCxnSpPr>
            <a:stCxn id="67" idx="4"/>
            <a:endCxn id="78" idx="0"/>
          </p:cNvCxnSpPr>
          <p:nvPr/>
        </p:nvCxnSpPr>
        <p:spPr>
          <a:xfrm>
            <a:off x="5427346" y="3922661"/>
            <a:ext cx="918399" cy="35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67" idx="4"/>
            <a:endCxn id="79" idx="0"/>
          </p:cNvCxnSpPr>
          <p:nvPr/>
        </p:nvCxnSpPr>
        <p:spPr>
          <a:xfrm>
            <a:off x="5427346" y="3922661"/>
            <a:ext cx="1544189" cy="3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3" idx="4"/>
            <a:endCxn id="78" idx="0"/>
          </p:cNvCxnSpPr>
          <p:nvPr/>
        </p:nvCxnSpPr>
        <p:spPr>
          <a:xfrm>
            <a:off x="5880255" y="3924560"/>
            <a:ext cx="465490" cy="35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53" idx="4"/>
            <a:endCxn id="79" idx="0"/>
          </p:cNvCxnSpPr>
          <p:nvPr/>
        </p:nvCxnSpPr>
        <p:spPr>
          <a:xfrm>
            <a:off x="5880255" y="3924560"/>
            <a:ext cx="1091280" cy="35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54" idx="4"/>
            <a:endCxn id="78" idx="0"/>
          </p:cNvCxnSpPr>
          <p:nvPr/>
        </p:nvCxnSpPr>
        <p:spPr>
          <a:xfrm>
            <a:off x="6344596" y="3919544"/>
            <a:ext cx="1148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4" idx="4"/>
            <a:endCxn id="79" idx="7"/>
          </p:cNvCxnSpPr>
          <p:nvPr/>
        </p:nvCxnSpPr>
        <p:spPr>
          <a:xfrm>
            <a:off x="6344596" y="3919544"/>
            <a:ext cx="699011" cy="383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78" idx="0"/>
          </p:cNvCxnSpPr>
          <p:nvPr/>
        </p:nvCxnSpPr>
        <p:spPr>
          <a:xfrm flipH="1">
            <a:off x="6345744" y="3922661"/>
            <a:ext cx="451762" cy="35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5" idx="4"/>
            <a:endCxn id="79" idx="0"/>
          </p:cNvCxnSpPr>
          <p:nvPr/>
        </p:nvCxnSpPr>
        <p:spPr>
          <a:xfrm>
            <a:off x="6797506" y="3919544"/>
            <a:ext cx="174029" cy="355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72" idx="4"/>
            <a:endCxn id="78" idx="0"/>
          </p:cNvCxnSpPr>
          <p:nvPr/>
        </p:nvCxnSpPr>
        <p:spPr>
          <a:xfrm flipH="1">
            <a:off x="6345744" y="3915541"/>
            <a:ext cx="904672" cy="3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2" idx="4"/>
            <a:endCxn id="79" idx="0"/>
          </p:cNvCxnSpPr>
          <p:nvPr/>
        </p:nvCxnSpPr>
        <p:spPr>
          <a:xfrm flipH="1">
            <a:off x="6971535" y="3915541"/>
            <a:ext cx="278881" cy="359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027714" y="2786080"/>
            <a:ext cx="599416" cy="2592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60991" y="3052047"/>
            <a:ext cx="3365169" cy="296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60991" y="3640109"/>
            <a:ext cx="3365169" cy="2962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60991" y="4206748"/>
            <a:ext cx="3365169" cy="296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54574" y="3076892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정보 입력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9690" y="365616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변수별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연산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9690" y="422112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유형별 위험도 산출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7879510" y="3428689"/>
            <a:ext cx="290348" cy="136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아래쪽 화살표 42"/>
          <p:cNvSpPr/>
          <p:nvPr/>
        </p:nvSpPr>
        <p:spPr>
          <a:xfrm>
            <a:off x="7881907" y="4000948"/>
            <a:ext cx="290348" cy="136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5622796" y="4653237"/>
            <a:ext cx="1450664" cy="133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5"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849231" y="2652289"/>
            <a:ext cx="4844936" cy="371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2" name="직사각형 91"/>
          <p:cNvSpPr/>
          <p:nvPr/>
        </p:nvSpPr>
        <p:spPr>
          <a:xfrm>
            <a:off x="922527" y="5299564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582848" y="5299564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215468" y="5307005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849226" y="5302708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85742" y="4600804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1650" y="4600804"/>
            <a:ext cx="483277" cy="27242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꺾인 연결선 97"/>
          <p:cNvCxnSpPr>
            <a:stCxn id="19" idx="2"/>
            <a:endCxn id="96" idx="0"/>
          </p:cNvCxnSpPr>
          <p:nvPr/>
        </p:nvCxnSpPr>
        <p:spPr>
          <a:xfrm rot="5400000">
            <a:off x="1198164" y="4354120"/>
            <a:ext cx="375902" cy="1174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9" idx="2"/>
            <a:endCxn id="97" idx="0"/>
          </p:cNvCxnSpPr>
          <p:nvPr/>
        </p:nvCxnSpPr>
        <p:spPr>
          <a:xfrm rot="16200000" flipH="1">
            <a:off x="1501117" y="4168632"/>
            <a:ext cx="375902" cy="488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6" idx="2"/>
            <a:endCxn id="92" idx="0"/>
          </p:cNvCxnSpPr>
          <p:nvPr/>
        </p:nvCxnSpPr>
        <p:spPr>
          <a:xfrm rot="5400000">
            <a:off x="1032607" y="5004790"/>
            <a:ext cx="426334" cy="1632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96" idx="2"/>
            <a:endCxn id="93" idx="0"/>
          </p:cNvCxnSpPr>
          <p:nvPr/>
        </p:nvCxnSpPr>
        <p:spPr>
          <a:xfrm rot="16200000" flipH="1">
            <a:off x="1362767" y="4837844"/>
            <a:ext cx="426334" cy="4971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23" idx="2"/>
            <a:endCxn id="94" idx="0"/>
          </p:cNvCxnSpPr>
          <p:nvPr/>
        </p:nvCxnSpPr>
        <p:spPr>
          <a:xfrm rot="5400000">
            <a:off x="2339835" y="4992407"/>
            <a:ext cx="431871" cy="197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23" idx="2"/>
            <a:endCxn id="95" idx="0"/>
          </p:cNvCxnSpPr>
          <p:nvPr/>
        </p:nvCxnSpPr>
        <p:spPr>
          <a:xfrm rot="16200000" flipH="1">
            <a:off x="2658861" y="4870704"/>
            <a:ext cx="427574" cy="4364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3189674" y="3834082"/>
            <a:ext cx="657905" cy="518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8" name="AutoShape 75"/>
          <p:cNvSpPr>
            <a:spLocks noChangeArrowheads="1"/>
          </p:cNvSpPr>
          <p:nvPr/>
        </p:nvSpPr>
        <p:spPr bwMode="ltGray">
          <a:xfrm>
            <a:off x="4034273" y="3859594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mr-IN" altLang="ko-KR" sz="10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AutoShape 75"/>
          <p:cNvSpPr>
            <a:spLocks noChangeArrowheads="1"/>
          </p:cNvSpPr>
          <p:nvPr/>
        </p:nvSpPr>
        <p:spPr bwMode="ltGray">
          <a:xfrm>
            <a:off x="4034273" y="3613066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AutoShape 75"/>
          <p:cNvSpPr>
            <a:spLocks noChangeArrowheads="1"/>
          </p:cNvSpPr>
          <p:nvPr/>
        </p:nvSpPr>
        <p:spPr bwMode="ltGray">
          <a:xfrm>
            <a:off x="4034273" y="3343026"/>
            <a:ext cx="691349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75"/>
          <p:cNvSpPr>
            <a:spLocks noChangeArrowheads="1"/>
          </p:cNvSpPr>
          <p:nvPr/>
        </p:nvSpPr>
        <p:spPr bwMode="ltGray">
          <a:xfrm>
            <a:off x="4244800" y="3084255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>
              <a:lumMod val="85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AutoShape 75"/>
          <p:cNvSpPr>
            <a:spLocks noChangeArrowheads="1"/>
          </p:cNvSpPr>
          <p:nvPr/>
        </p:nvSpPr>
        <p:spPr bwMode="ltGray">
          <a:xfrm>
            <a:off x="4034273" y="2803812"/>
            <a:ext cx="691350" cy="376937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3" name="직선 화살표 연결선 112"/>
          <p:cNvCxnSpPr>
            <a:stCxn id="104" idx="6"/>
            <a:endCxn id="111" idx="2"/>
          </p:cNvCxnSpPr>
          <p:nvPr/>
        </p:nvCxnSpPr>
        <p:spPr>
          <a:xfrm flipV="1">
            <a:off x="3847579" y="3272724"/>
            <a:ext cx="397221" cy="820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1" idx="4"/>
          </p:cNvCxnSpPr>
          <p:nvPr/>
        </p:nvCxnSpPr>
        <p:spPr>
          <a:xfrm flipV="1">
            <a:off x="4936150" y="3270950"/>
            <a:ext cx="259129" cy="1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77496"/>
              </p:ext>
            </p:extLst>
          </p:nvPr>
        </p:nvGraphicFramePr>
        <p:xfrm>
          <a:off x="4806662" y="4896833"/>
          <a:ext cx="3041520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8304"/>
                <a:gridCol w="608304"/>
                <a:gridCol w="608304"/>
                <a:gridCol w="608304"/>
                <a:gridCol w="608304"/>
              </a:tblGrid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살인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0.51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0.79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0.02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0.00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7" name="아래쪽 화살표 44"/>
          <p:cNvSpPr/>
          <p:nvPr/>
        </p:nvSpPr>
        <p:spPr>
          <a:xfrm>
            <a:off x="5602090" y="5475801"/>
            <a:ext cx="1450664" cy="133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top_k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48223"/>
              </p:ext>
            </p:extLst>
          </p:nvPr>
        </p:nvGraphicFramePr>
        <p:xfrm>
          <a:off x="4806662" y="5748748"/>
          <a:ext cx="3041520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8304"/>
                <a:gridCol w="608304"/>
                <a:gridCol w="608304"/>
                <a:gridCol w="608304"/>
                <a:gridCol w="608304"/>
              </a:tblGrid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폭행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살인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 패턴 예측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Entropy-Filtering Engine</a:t>
            </a:r>
          </a:p>
          <a:p>
            <a:pPr lvl="1"/>
            <a:r>
              <a:rPr lang="ko-KR" altLang="en-US" dirty="0" smtClean="0"/>
              <a:t>하나의 </a:t>
            </a:r>
            <a:r>
              <a:rPr lang="ko-KR" altLang="en-US" dirty="0"/>
              <a:t>범죄 사건과 관련된 정보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폭행 여부 등</a:t>
            </a:r>
            <a:r>
              <a:rPr lang="en-US" altLang="ko-KR" dirty="0"/>
              <a:t>)</a:t>
            </a:r>
            <a:r>
              <a:rPr lang="ko-KR" altLang="en-US" dirty="0"/>
              <a:t>이 입력으로 들어왔을 때</a:t>
            </a:r>
            <a:r>
              <a:rPr lang="en-US" altLang="ko-KR" dirty="0"/>
              <a:t>, </a:t>
            </a:r>
            <a:r>
              <a:rPr lang="ko-KR" altLang="en-US" dirty="0"/>
              <a:t>예상 범죄 </a:t>
            </a:r>
            <a:r>
              <a:rPr lang="ko-KR" altLang="en-US" dirty="0" smtClean="0"/>
              <a:t>패턴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예측하는 </a:t>
            </a:r>
            <a:r>
              <a:rPr lang="ko-KR" altLang="en-US" dirty="0" smtClean="0"/>
              <a:t>모델</a:t>
            </a:r>
            <a:r>
              <a:rPr lang="ko-KR" altLang="en-US" dirty="0" smtClean="0"/>
              <a:t>을 생성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비선형 </a:t>
            </a:r>
            <a:r>
              <a:rPr lang="en-US" altLang="ko-KR" dirty="0" smtClean="0"/>
              <a:t>classifier</a:t>
            </a:r>
            <a:r>
              <a:rPr lang="ko-KR" altLang="en-US" dirty="0" smtClean="0"/>
              <a:t>가 불가피한 경우 모델을 바탕으로 </a:t>
            </a:r>
            <a:r>
              <a:rPr lang="en-US" altLang="ko-KR" dirty="0" smtClean="0"/>
              <a:t>NN</a:t>
            </a:r>
            <a:r>
              <a:rPr lang="ko-KR" altLang="en-US" dirty="0" smtClean="0"/>
              <a:t>을 수행함</a:t>
            </a:r>
            <a:endParaRPr lang="en-US" altLang="ko-KR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076121" y="2671586"/>
            <a:ext cx="5511332" cy="3729436"/>
            <a:chOff x="1672857" y="2371478"/>
            <a:chExt cx="5511332" cy="3729436"/>
          </a:xfrm>
        </p:grpSpPr>
        <p:sp>
          <p:nvSpPr>
            <p:cNvPr id="7" name="직사각형 6"/>
            <p:cNvSpPr/>
            <p:nvPr/>
          </p:nvSpPr>
          <p:spPr>
            <a:xfrm>
              <a:off x="2969418" y="3333395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242290" y="3821845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76744" y="3821845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18591" y="4473959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" name="꺾인 연결선 10"/>
            <p:cNvCxnSpPr>
              <a:stCxn id="7" idx="2"/>
              <a:endCxn id="8" idx="0"/>
            </p:cNvCxnSpPr>
            <p:nvPr/>
          </p:nvCxnSpPr>
          <p:spPr>
            <a:xfrm rot="5400000">
              <a:off x="2739481" y="3350269"/>
              <a:ext cx="216024" cy="727128"/>
            </a:xfrm>
            <a:prstGeom prst="bentConnector3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7" idx="2"/>
              <a:endCxn id="9" idx="0"/>
            </p:cNvCxnSpPr>
            <p:nvPr/>
          </p:nvCxnSpPr>
          <p:spPr>
            <a:xfrm rot="16200000" flipH="1">
              <a:off x="3456708" y="3360170"/>
              <a:ext cx="216024" cy="70732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stCxn id="8" idx="2"/>
              <a:endCxn id="19" idx="0"/>
            </p:cNvCxnSpPr>
            <p:nvPr/>
          </p:nvCxnSpPr>
          <p:spPr>
            <a:xfrm rot="5400000">
              <a:off x="2149710" y="4139740"/>
              <a:ext cx="379688" cy="28875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8" idx="2"/>
              <a:endCxn id="20" idx="0"/>
            </p:cNvCxnSpPr>
            <p:nvPr/>
          </p:nvCxnSpPr>
          <p:spPr>
            <a:xfrm rot="16200000" flipH="1">
              <a:off x="2465884" y="4112316"/>
              <a:ext cx="375646" cy="339556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9" idx="2"/>
              <a:endCxn id="10" idx="0"/>
            </p:cNvCxnSpPr>
            <p:nvPr/>
          </p:nvCxnSpPr>
          <p:spPr>
            <a:xfrm rot="5400000">
              <a:off x="3549463" y="4105039"/>
              <a:ext cx="379688" cy="35815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9" idx="2"/>
              <a:endCxn id="21" idx="0"/>
            </p:cNvCxnSpPr>
            <p:nvPr/>
          </p:nvCxnSpPr>
          <p:spPr>
            <a:xfrm rot="16200000" flipH="1">
              <a:off x="3901848" y="4110806"/>
              <a:ext cx="384132" cy="3510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0" idx="2"/>
              <a:endCxn id="23" idx="0"/>
            </p:cNvCxnSpPr>
            <p:nvPr/>
          </p:nvCxnSpPr>
          <p:spPr>
            <a:xfrm rot="5400000">
              <a:off x="3293593" y="4857554"/>
              <a:ext cx="377806" cy="1554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0" idx="2"/>
              <a:endCxn id="22" idx="0"/>
            </p:cNvCxnSpPr>
            <p:nvPr/>
          </p:nvCxnSpPr>
          <p:spPr>
            <a:xfrm rot="16200000" flipH="1">
              <a:off x="3712059" y="4594555"/>
              <a:ext cx="371604" cy="6752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1953539" y="4473959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81846" y="4469917"/>
              <a:ext cx="483277" cy="2724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27806" y="4478403"/>
              <a:ext cx="483277" cy="27242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93854" y="5117989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163123" y="5124191"/>
              <a:ext cx="483278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672857" y="5821047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333178" y="5821047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965798" y="5828488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599556" y="5824191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36072" y="5122287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441980" y="5122287"/>
              <a:ext cx="483277" cy="27242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8" name="꺾인 연결선 97"/>
            <p:cNvCxnSpPr>
              <a:stCxn id="19" idx="2"/>
              <a:endCxn id="96" idx="0"/>
            </p:cNvCxnSpPr>
            <p:nvPr/>
          </p:nvCxnSpPr>
          <p:spPr>
            <a:xfrm rot="5400000">
              <a:off x="1948494" y="4875603"/>
              <a:ext cx="375902" cy="1174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꺾인 연결선 98"/>
            <p:cNvCxnSpPr>
              <a:stCxn id="19" idx="2"/>
              <a:endCxn id="97" idx="0"/>
            </p:cNvCxnSpPr>
            <p:nvPr/>
          </p:nvCxnSpPr>
          <p:spPr>
            <a:xfrm rot="16200000" flipH="1">
              <a:off x="2251447" y="4690115"/>
              <a:ext cx="375902" cy="4884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꺾인 연결선 99"/>
            <p:cNvCxnSpPr>
              <a:stCxn id="96" idx="2"/>
              <a:endCxn id="92" idx="0"/>
            </p:cNvCxnSpPr>
            <p:nvPr/>
          </p:nvCxnSpPr>
          <p:spPr>
            <a:xfrm rot="5400000">
              <a:off x="1782937" y="5526273"/>
              <a:ext cx="426334" cy="1632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100"/>
            <p:cNvCxnSpPr>
              <a:stCxn id="96" idx="2"/>
              <a:endCxn id="93" idx="0"/>
            </p:cNvCxnSpPr>
            <p:nvPr/>
          </p:nvCxnSpPr>
          <p:spPr>
            <a:xfrm rot="16200000" flipH="1">
              <a:off x="2113097" y="5359327"/>
              <a:ext cx="426334" cy="4971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stCxn id="23" idx="2"/>
              <a:endCxn id="94" idx="0"/>
            </p:cNvCxnSpPr>
            <p:nvPr/>
          </p:nvCxnSpPr>
          <p:spPr>
            <a:xfrm rot="5400000">
              <a:off x="3090165" y="5513890"/>
              <a:ext cx="431871" cy="1973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꺾인 연결선 102"/>
            <p:cNvCxnSpPr>
              <a:stCxn id="23" idx="2"/>
              <a:endCxn id="95" idx="0"/>
            </p:cNvCxnSpPr>
            <p:nvPr/>
          </p:nvCxnSpPr>
          <p:spPr>
            <a:xfrm rot="16200000" flipH="1">
              <a:off x="3409191" y="5392187"/>
              <a:ext cx="427574" cy="4364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3940004" y="4355565"/>
              <a:ext cx="657905" cy="5181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511572" y="237147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 </a:t>
              </a:r>
              <a:r>
                <a:rPr lang="ko-KR" altLang="en-US" dirty="0" smtClean="0"/>
                <a:t>데이터</a:t>
              </a:r>
              <a:endParaRPr lang="ko-KR" altLang="en-US" dirty="0"/>
            </a:p>
          </p:txBody>
        </p:sp>
        <p:sp>
          <p:nvSpPr>
            <p:cNvPr id="90" name="아래쪽 화살표 89"/>
            <p:cNvSpPr/>
            <p:nvPr/>
          </p:nvSpPr>
          <p:spPr>
            <a:xfrm>
              <a:off x="3015553" y="2774965"/>
              <a:ext cx="339638" cy="479779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06100" y="2806270"/>
              <a:ext cx="2169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성별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나이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시간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폭행 여부 등</a:t>
              </a:r>
              <a:endParaRPr lang="ko-KR" altLang="en-US" sz="1200" dirty="0"/>
            </a:p>
          </p:txBody>
        </p:sp>
        <p:sp>
          <p:nvSpPr>
            <p:cNvPr id="117" name="오른쪽 화살표 116"/>
            <p:cNvSpPr/>
            <p:nvPr/>
          </p:nvSpPr>
          <p:spPr>
            <a:xfrm>
              <a:off x="4720820" y="4412492"/>
              <a:ext cx="457200" cy="38679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175306" y="4381497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모델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패턴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2 </a:t>
              </a:r>
              <a:r>
                <a:rPr lang="ko-KR" altLang="en-US" dirty="0" smtClean="0"/>
                <a:t>도출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범죄 패턴 예측 엔진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모델은 다시 필요에 따라 학습된 결과를 호출함</a:t>
            </a:r>
          </a:p>
          <a:p>
            <a:pPr lvl="1"/>
            <a:r>
              <a:rPr lang="ko-KR" altLang="en-US" dirty="0" smtClean="0"/>
              <a:t>모든 모델은 </a:t>
            </a:r>
            <a:r>
              <a:rPr lang="en-US" altLang="ko-KR" dirty="0"/>
              <a:t>1-D-array</a:t>
            </a:r>
            <a:r>
              <a:rPr lang="ko-KR" altLang="en-US" dirty="0"/>
              <a:t>를 </a:t>
            </a:r>
            <a:r>
              <a:rPr lang="ko-KR" altLang="en-US" dirty="0" smtClean="0"/>
              <a:t>반환</a:t>
            </a:r>
            <a:r>
              <a:rPr lang="ko-KR" altLang="en-US" dirty="0" smtClean="0"/>
              <a:t>함</a:t>
            </a:r>
          </a:p>
          <a:p>
            <a:pPr lvl="1"/>
            <a:r>
              <a:rPr lang="ko-KR" altLang="en-US" dirty="0" smtClean="0"/>
              <a:t>반환되는 값을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과 비교하며 </a:t>
            </a:r>
            <a:r>
              <a:rPr lang="en-US" altLang="ko-KR" dirty="0" smtClean="0"/>
              <a:t>cross-entropy</a:t>
            </a:r>
            <a:r>
              <a:rPr lang="ko-KR" altLang="en-US" dirty="0" smtClean="0"/>
              <a:t>가 최소가 되도록 가중치 최적화를 진행함 </a:t>
            </a:r>
          </a:p>
          <a:p>
            <a:pPr lvl="1"/>
            <a:r>
              <a:rPr lang="ko-KR" altLang="en-US" dirty="0" smtClean="0"/>
              <a:t>최종적으로 가장 높은 위험도의 범죄 유형이 선택됨</a:t>
            </a:r>
          </a:p>
          <a:p>
            <a:pPr lvl="1"/>
            <a:endParaRPr lang="en-US" altLang="ko-KR" dirty="0" smtClean="0"/>
          </a:p>
        </p:txBody>
      </p:sp>
      <p:sp>
        <p:nvSpPr>
          <p:cNvPr id="193" name="타원 51"/>
          <p:cNvSpPr/>
          <p:nvPr/>
        </p:nvSpPr>
        <p:spPr>
          <a:xfrm>
            <a:off x="3698174" y="4515270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타원 52"/>
          <p:cNvSpPr/>
          <p:nvPr/>
        </p:nvSpPr>
        <p:spPr>
          <a:xfrm>
            <a:off x="3843204" y="3964792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타원 53"/>
          <p:cNvSpPr/>
          <p:nvPr/>
        </p:nvSpPr>
        <p:spPr>
          <a:xfrm>
            <a:off x="4307545" y="3959776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타원 54"/>
          <p:cNvSpPr/>
          <p:nvPr/>
        </p:nvSpPr>
        <p:spPr>
          <a:xfrm>
            <a:off x="4760455" y="3959776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직사각형 55"/>
          <p:cNvSpPr/>
          <p:nvPr/>
        </p:nvSpPr>
        <p:spPr>
          <a:xfrm>
            <a:off x="3607737" y="3375005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연결선 56"/>
          <p:cNvCxnSpPr>
            <a:endCxn id="244" idx="0"/>
          </p:cNvCxnSpPr>
          <p:nvPr/>
        </p:nvCxnSpPr>
        <p:spPr>
          <a:xfrm>
            <a:off x="3688511" y="3531645"/>
            <a:ext cx="256617" cy="43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57"/>
          <p:cNvCxnSpPr>
            <a:endCxn id="245" idx="0"/>
          </p:cNvCxnSpPr>
          <p:nvPr/>
        </p:nvCxnSpPr>
        <p:spPr>
          <a:xfrm>
            <a:off x="3688511" y="3531645"/>
            <a:ext cx="720959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58"/>
          <p:cNvCxnSpPr>
            <a:endCxn id="246" idx="0"/>
          </p:cNvCxnSpPr>
          <p:nvPr/>
        </p:nvCxnSpPr>
        <p:spPr>
          <a:xfrm>
            <a:off x="3688511" y="3531645"/>
            <a:ext cx="1173869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59"/>
          <p:cNvCxnSpPr>
            <a:endCxn id="243" idx="0"/>
          </p:cNvCxnSpPr>
          <p:nvPr/>
        </p:nvCxnSpPr>
        <p:spPr>
          <a:xfrm>
            <a:off x="3492220" y="4160550"/>
            <a:ext cx="307879" cy="354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60"/>
          <p:cNvCxnSpPr>
            <a:stCxn id="244" idx="4"/>
            <a:endCxn id="243" idx="0"/>
          </p:cNvCxnSpPr>
          <p:nvPr/>
        </p:nvCxnSpPr>
        <p:spPr>
          <a:xfrm flipH="1">
            <a:off x="3800099" y="4162449"/>
            <a:ext cx="145030" cy="352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61"/>
          <p:cNvCxnSpPr>
            <a:stCxn id="245" idx="4"/>
            <a:endCxn id="243" idx="0"/>
          </p:cNvCxnSpPr>
          <p:nvPr/>
        </p:nvCxnSpPr>
        <p:spPr>
          <a:xfrm flipH="1">
            <a:off x="3800099" y="4157433"/>
            <a:ext cx="609371" cy="35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62"/>
          <p:cNvCxnSpPr>
            <a:stCxn id="246" idx="4"/>
            <a:endCxn id="243" idx="0"/>
          </p:cNvCxnSpPr>
          <p:nvPr/>
        </p:nvCxnSpPr>
        <p:spPr>
          <a:xfrm flipH="1">
            <a:off x="3800099" y="4157433"/>
            <a:ext cx="1062281" cy="357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63"/>
          <p:cNvSpPr/>
          <p:nvPr/>
        </p:nvSpPr>
        <p:spPr>
          <a:xfrm>
            <a:off x="3266126" y="3155286"/>
            <a:ext cx="2252340" cy="1687622"/>
          </a:xfrm>
          <a:prstGeom prst="roundRect">
            <a:avLst>
              <a:gd name="adj" fmla="val 1178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6" name="직사각형 64"/>
          <p:cNvSpPr/>
          <p:nvPr/>
        </p:nvSpPr>
        <p:spPr>
          <a:xfrm>
            <a:off x="4584783" y="3375005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직사각형 65"/>
          <p:cNvSpPr/>
          <p:nvPr/>
        </p:nvSpPr>
        <p:spPr>
          <a:xfrm>
            <a:off x="4094047" y="3375295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타원 66"/>
          <p:cNvSpPr/>
          <p:nvPr/>
        </p:nvSpPr>
        <p:spPr>
          <a:xfrm>
            <a:off x="3390295" y="3962893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9" name="직선 연결선 67"/>
          <p:cNvCxnSpPr/>
          <p:nvPr/>
        </p:nvCxnSpPr>
        <p:spPr>
          <a:xfrm flipH="1">
            <a:off x="3492220" y="3533544"/>
            <a:ext cx="682602" cy="429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68"/>
          <p:cNvCxnSpPr>
            <a:endCxn id="244" idx="0"/>
          </p:cNvCxnSpPr>
          <p:nvPr/>
        </p:nvCxnSpPr>
        <p:spPr>
          <a:xfrm flipH="1">
            <a:off x="3945129" y="3531645"/>
            <a:ext cx="720428" cy="433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69"/>
          <p:cNvCxnSpPr>
            <a:endCxn id="245" idx="0"/>
          </p:cNvCxnSpPr>
          <p:nvPr/>
        </p:nvCxnSpPr>
        <p:spPr>
          <a:xfrm>
            <a:off x="4174821" y="3531935"/>
            <a:ext cx="234649" cy="427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70"/>
          <p:cNvCxnSpPr>
            <a:endCxn id="246" idx="0"/>
          </p:cNvCxnSpPr>
          <p:nvPr/>
        </p:nvCxnSpPr>
        <p:spPr>
          <a:xfrm>
            <a:off x="4665557" y="3531645"/>
            <a:ext cx="196824" cy="428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타원 71"/>
          <p:cNvSpPr/>
          <p:nvPr/>
        </p:nvSpPr>
        <p:spPr>
          <a:xfrm>
            <a:off x="5213365" y="3955773"/>
            <a:ext cx="203850" cy="19765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72"/>
          <p:cNvSpPr/>
          <p:nvPr/>
        </p:nvSpPr>
        <p:spPr>
          <a:xfrm>
            <a:off x="5083518" y="3371810"/>
            <a:ext cx="161548" cy="156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5" name="직선 연결선 73"/>
          <p:cNvCxnSpPr>
            <a:endCxn id="244" idx="0"/>
          </p:cNvCxnSpPr>
          <p:nvPr/>
        </p:nvCxnSpPr>
        <p:spPr>
          <a:xfrm flipH="1">
            <a:off x="3945129" y="3528449"/>
            <a:ext cx="1219164" cy="436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74"/>
          <p:cNvCxnSpPr>
            <a:endCxn id="246" idx="0"/>
          </p:cNvCxnSpPr>
          <p:nvPr/>
        </p:nvCxnSpPr>
        <p:spPr>
          <a:xfrm flipH="1">
            <a:off x="4862380" y="3536661"/>
            <a:ext cx="320461" cy="423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75"/>
          <p:cNvCxnSpPr/>
          <p:nvPr/>
        </p:nvCxnSpPr>
        <p:spPr>
          <a:xfrm>
            <a:off x="4174821" y="3531935"/>
            <a:ext cx="1212541" cy="452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76"/>
          <p:cNvCxnSpPr>
            <a:endCxn id="243" idx="0"/>
          </p:cNvCxnSpPr>
          <p:nvPr/>
        </p:nvCxnSpPr>
        <p:spPr>
          <a:xfrm flipH="1">
            <a:off x="3800099" y="4153430"/>
            <a:ext cx="1515191" cy="36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타원 77"/>
          <p:cNvSpPr/>
          <p:nvPr/>
        </p:nvSpPr>
        <p:spPr>
          <a:xfrm>
            <a:off x="4308693" y="4513568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타원 78"/>
          <p:cNvSpPr/>
          <p:nvPr/>
        </p:nvSpPr>
        <p:spPr>
          <a:xfrm>
            <a:off x="4934484" y="4512455"/>
            <a:ext cx="203850" cy="19765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1" name="직선 연결선 79"/>
          <p:cNvCxnSpPr/>
          <p:nvPr/>
        </p:nvCxnSpPr>
        <p:spPr>
          <a:xfrm>
            <a:off x="3492220" y="4160550"/>
            <a:ext cx="918399" cy="35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80"/>
          <p:cNvCxnSpPr/>
          <p:nvPr/>
        </p:nvCxnSpPr>
        <p:spPr>
          <a:xfrm>
            <a:off x="3492220" y="4160550"/>
            <a:ext cx="1544189" cy="3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81"/>
          <p:cNvCxnSpPr>
            <a:stCxn id="244" idx="4"/>
          </p:cNvCxnSpPr>
          <p:nvPr/>
        </p:nvCxnSpPr>
        <p:spPr>
          <a:xfrm>
            <a:off x="3945129" y="4162449"/>
            <a:ext cx="465490" cy="35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82"/>
          <p:cNvCxnSpPr>
            <a:stCxn id="244" idx="4"/>
          </p:cNvCxnSpPr>
          <p:nvPr/>
        </p:nvCxnSpPr>
        <p:spPr>
          <a:xfrm>
            <a:off x="3945129" y="4162449"/>
            <a:ext cx="1091280" cy="35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83"/>
          <p:cNvCxnSpPr>
            <a:stCxn id="245" idx="4"/>
          </p:cNvCxnSpPr>
          <p:nvPr/>
        </p:nvCxnSpPr>
        <p:spPr>
          <a:xfrm>
            <a:off x="4409470" y="4157433"/>
            <a:ext cx="1148" cy="35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84"/>
          <p:cNvCxnSpPr>
            <a:stCxn id="245" idx="4"/>
          </p:cNvCxnSpPr>
          <p:nvPr/>
        </p:nvCxnSpPr>
        <p:spPr>
          <a:xfrm>
            <a:off x="4409470" y="4157433"/>
            <a:ext cx="699011" cy="383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85"/>
          <p:cNvCxnSpPr/>
          <p:nvPr/>
        </p:nvCxnSpPr>
        <p:spPr>
          <a:xfrm flipH="1">
            <a:off x="4410618" y="4160550"/>
            <a:ext cx="451762" cy="353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86"/>
          <p:cNvCxnSpPr>
            <a:stCxn id="246" idx="4"/>
          </p:cNvCxnSpPr>
          <p:nvPr/>
        </p:nvCxnSpPr>
        <p:spPr>
          <a:xfrm>
            <a:off x="4862380" y="4157433"/>
            <a:ext cx="174029" cy="355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87"/>
          <p:cNvCxnSpPr/>
          <p:nvPr/>
        </p:nvCxnSpPr>
        <p:spPr>
          <a:xfrm flipH="1">
            <a:off x="4410618" y="4153430"/>
            <a:ext cx="904672" cy="360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88"/>
          <p:cNvCxnSpPr/>
          <p:nvPr/>
        </p:nvCxnSpPr>
        <p:spPr>
          <a:xfrm flipH="1">
            <a:off x="5036409" y="4153430"/>
            <a:ext cx="278881" cy="359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직사각형 50"/>
          <p:cNvSpPr/>
          <p:nvPr/>
        </p:nvSpPr>
        <p:spPr>
          <a:xfrm>
            <a:off x="4092588" y="3023969"/>
            <a:ext cx="599416" cy="2592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직사각형 35"/>
          <p:cNvSpPr/>
          <p:nvPr/>
        </p:nvSpPr>
        <p:spPr>
          <a:xfrm>
            <a:off x="3325865" y="3289936"/>
            <a:ext cx="3365169" cy="296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3" name="직사각형 36"/>
          <p:cNvSpPr/>
          <p:nvPr/>
        </p:nvSpPr>
        <p:spPr>
          <a:xfrm>
            <a:off x="3325865" y="3877998"/>
            <a:ext cx="3365169" cy="2962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4" name="직사각형 37"/>
          <p:cNvSpPr/>
          <p:nvPr/>
        </p:nvSpPr>
        <p:spPr>
          <a:xfrm>
            <a:off x="3325865" y="4444637"/>
            <a:ext cx="3365169" cy="296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519448" y="3314781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정보 입력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083518" y="3841019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변수별 가중치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(Complex layered structure)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474564" y="445901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유형별 위험도 산출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8" name="아래쪽 화살표 41"/>
          <p:cNvSpPr/>
          <p:nvPr/>
        </p:nvSpPr>
        <p:spPr>
          <a:xfrm>
            <a:off x="5944384" y="3666578"/>
            <a:ext cx="290348" cy="136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9" name="아래쪽 화살표 42"/>
          <p:cNvSpPr/>
          <p:nvPr/>
        </p:nvSpPr>
        <p:spPr>
          <a:xfrm>
            <a:off x="5946781" y="4238837"/>
            <a:ext cx="290348" cy="1362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0" name="아래쪽 화살표 44"/>
          <p:cNvSpPr/>
          <p:nvPr/>
        </p:nvSpPr>
        <p:spPr>
          <a:xfrm>
            <a:off x="3687670" y="4891126"/>
            <a:ext cx="1450664" cy="133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5"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위험도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직사각형 90"/>
          <p:cNvSpPr/>
          <p:nvPr/>
        </p:nvSpPr>
        <p:spPr>
          <a:xfrm>
            <a:off x="1914105" y="2890178"/>
            <a:ext cx="4844936" cy="37121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2" name="AutoShape 75"/>
          <p:cNvSpPr>
            <a:spLocks noChangeArrowheads="1"/>
          </p:cNvSpPr>
          <p:nvPr/>
        </p:nvSpPr>
        <p:spPr bwMode="ltGray">
          <a:xfrm>
            <a:off x="2099147" y="4097483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mr-IN" altLang="ko-KR" sz="1000" dirty="0" smtClean="0"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3" name="AutoShape 75"/>
          <p:cNvSpPr>
            <a:spLocks noChangeArrowheads="1"/>
          </p:cNvSpPr>
          <p:nvPr/>
        </p:nvSpPr>
        <p:spPr bwMode="ltGray">
          <a:xfrm>
            <a:off x="2099147" y="3850955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AutoShape 75"/>
          <p:cNvSpPr>
            <a:spLocks noChangeArrowheads="1"/>
          </p:cNvSpPr>
          <p:nvPr/>
        </p:nvSpPr>
        <p:spPr bwMode="ltGray">
          <a:xfrm>
            <a:off x="2099147" y="3580915"/>
            <a:ext cx="691349" cy="376938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AutoShape 75"/>
          <p:cNvSpPr>
            <a:spLocks noChangeArrowheads="1"/>
          </p:cNvSpPr>
          <p:nvPr/>
        </p:nvSpPr>
        <p:spPr bwMode="ltGray">
          <a:xfrm>
            <a:off x="2309674" y="3322144"/>
            <a:ext cx="691350" cy="376938"/>
          </a:xfrm>
          <a:prstGeom prst="can">
            <a:avLst>
              <a:gd name="adj" fmla="val 28356"/>
            </a:avLst>
          </a:prstGeom>
          <a:solidFill>
            <a:schemeClr val="bg1">
              <a:lumMod val="85000"/>
            </a:schemeClr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6" name="AutoShape 75"/>
          <p:cNvSpPr>
            <a:spLocks noChangeArrowheads="1"/>
          </p:cNvSpPr>
          <p:nvPr/>
        </p:nvSpPr>
        <p:spPr bwMode="ltGray">
          <a:xfrm>
            <a:off x="2099147" y="3041701"/>
            <a:ext cx="691350" cy="376937"/>
          </a:xfrm>
          <a:prstGeom prst="can">
            <a:avLst>
              <a:gd name="adj" fmla="val 28356"/>
            </a:avLst>
          </a:prstGeom>
          <a:solidFill>
            <a:schemeClr val="bg1"/>
          </a:solidFill>
          <a:ln w="2540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0" tIns="118800" r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0" latinLnBrk="1" hangingPunct="0"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모델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8" name="직선 화살표 연결선 113"/>
          <p:cNvCxnSpPr/>
          <p:nvPr/>
        </p:nvCxnSpPr>
        <p:spPr>
          <a:xfrm flipV="1">
            <a:off x="3001024" y="3508839"/>
            <a:ext cx="259129" cy="1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9" name="Table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13020"/>
              </p:ext>
            </p:extLst>
          </p:nvPr>
        </p:nvGraphicFramePr>
        <p:xfrm>
          <a:off x="2871536" y="5134722"/>
          <a:ext cx="3041520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8304"/>
                <a:gridCol w="608304"/>
                <a:gridCol w="608304"/>
                <a:gridCol w="608304"/>
                <a:gridCol w="608304"/>
              </a:tblGrid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살인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0.51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0.79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0.02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0.00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0" name="아래쪽 화살표 44"/>
          <p:cNvSpPr/>
          <p:nvPr/>
        </p:nvSpPr>
        <p:spPr>
          <a:xfrm>
            <a:off x="3666964" y="5713690"/>
            <a:ext cx="1450664" cy="13386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top_k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17872"/>
              </p:ext>
            </p:extLst>
          </p:nvPr>
        </p:nvGraphicFramePr>
        <p:xfrm>
          <a:off x="2871536" y="5986637"/>
          <a:ext cx="3041520" cy="45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08304"/>
                <a:gridCol w="608304"/>
                <a:gridCol w="608304"/>
                <a:gridCol w="608304"/>
                <a:gridCol w="608304"/>
              </a:tblGrid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절도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폭행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강도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성폭행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살인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93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True</a:t>
                      </a:r>
                      <a:endParaRPr lang="en-US" sz="9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False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2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시험항목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범죄패턴 </a:t>
            </a:r>
            <a:r>
              <a:rPr lang="ko-KR" altLang="en-US" dirty="0" err="1" smtClean="0"/>
              <a:t>예측률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 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지식베이스의 </a:t>
            </a:r>
            <a:r>
              <a:rPr lang="en-US" altLang="ko-KR" dirty="0" smtClean="0"/>
              <a:t>Knowledge</a:t>
            </a:r>
            <a:r>
              <a:rPr lang="ko-KR" altLang="en-US" dirty="0" smtClean="0"/>
              <a:t>를 이용하여 유형별 정성적 범죄인자를 추출 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 데이터를 정량적 범죄인자로 변형한 후 엔트로피 엔진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범죄 패턴 예측 엔진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입력으로 인가 하였을 때 나오는 범죄 유형의 </a:t>
            </a:r>
            <a:r>
              <a:rPr lang="ko-KR" altLang="en-US" dirty="0" smtClean="0"/>
              <a:t>정확도 측정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절도 상황 </a:t>
            </a:r>
            <a:r>
              <a:rPr lang="ko-KR" altLang="en-US" dirty="0" smtClean="0">
                <a:sym typeface="Wingdings"/>
              </a:rPr>
              <a:t> 절도 예측 </a:t>
            </a:r>
            <a:r>
              <a:rPr lang="en-US" altLang="ko-KR" dirty="0" smtClean="0">
                <a:sym typeface="Wingdings"/>
              </a:rPr>
              <a:t>(</a:t>
            </a:r>
            <a:r>
              <a:rPr lang="ko-KR" altLang="en-US" dirty="0" smtClean="0">
                <a:sym typeface="Wingdings"/>
              </a:rPr>
              <a:t>정답</a:t>
            </a:r>
            <a:r>
              <a:rPr lang="en-US" altLang="ko-KR" dirty="0" smtClean="0">
                <a:sym typeface="Wingdings"/>
              </a:rPr>
              <a:t>);</a:t>
            </a:r>
            <a:r>
              <a:rPr lang="ko-KR" altLang="en-US" dirty="0" smtClean="0">
                <a:sym typeface="Wingdings"/>
              </a:rPr>
              <a:t>  절도 상황  폭행 예측 </a:t>
            </a:r>
            <a:r>
              <a:rPr lang="en-US" altLang="ko-KR" dirty="0" smtClean="0">
                <a:sym typeface="Wingdings"/>
              </a:rPr>
              <a:t>(</a:t>
            </a:r>
            <a:r>
              <a:rPr lang="ko-KR" altLang="en-US" dirty="0" smtClean="0">
                <a:sym typeface="Wingdings"/>
              </a:rPr>
              <a:t>오답</a:t>
            </a:r>
            <a:r>
              <a:rPr lang="en-US" altLang="ko-KR" dirty="0" smtClean="0">
                <a:sym typeface="Wingdings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 환경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과제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지식 베이스의 </a:t>
            </a:r>
            <a:r>
              <a:rPr lang="en-US" altLang="ko-KR" dirty="0" smtClean="0"/>
              <a:t>Knowledge </a:t>
            </a:r>
            <a:r>
              <a:rPr lang="ko-KR" altLang="en-US" dirty="0" smtClean="0"/>
              <a:t>정보</a:t>
            </a:r>
            <a:r>
              <a:rPr lang="ko-KR" altLang="en-US" dirty="0" smtClean="0"/>
              <a:t>를 바탕으로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임의 선택을 통해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셋을 생성하고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Entropy </a:t>
            </a:r>
            <a:r>
              <a:rPr lang="en-US" altLang="ko-KR" dirty="0" smtClean="0"/>
              <a:t>filtering</a:t>
            </a:r>
            <a:r>
              <a:rPr lang="ko-KR" altLang="en-US" dirty="0" smtClean="0"/>
              <a:t>에서 </a:t>
            </a:r>
            <a:r>
              <a:rPr lang="ko-KR" altLang="en-US" dirty="0" smtClean="0"/>
              <a:t>생성</a:t>
            </a:r>
            <a:r>
              <a:rPr lang="ko-KR" altLang="en-US" dirty="0" smtClean="0"/>
              <a:t>된 </a:t>
            </a:r>
            <a:r>
              <a:rPr lang="ko-KR" altLang="en-US" dirty="0" smtClean="0"/>
              <a:t>데이터 셋을 활용하여 시뮬레이션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활용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초기 학습 모델로 </a:t>
            </a:r>
            <a:r>
              <a:rPr lang="ko-KR" altLang="en-US" dirty="0" smtClean="0"/>
              <a:t>범죄패턴 </a:t>
            </a:r>
            <a:r>
              <a:rPr lang="ko-KR" altLang="en-US" dirty="0" smtClean="0"/>
              <a:t>예측에 학습에 활용된 </a:t>
            </a:r>
            <a:r>
              <a:rPr lang="en-US" altLang="ko-KR" dirty="0" smtClean="0"/>
              <a:t>1589</a:t>
            </a:r>
            <a:r>
              <a:rPr lang="ko-KR" altLang="en-US" dirty="0" smtClean="0"/>
              <a:t>개의 범죄사건 </a:t>
            </a:r>
            <a:r>
              <a:rPr lang="ko-KR" altLang="en-US" dirty="0" smtClean="0"/>
              <a:t>기록 활용</a:t>
            </a:r>
          </a:p>
          <a:p>
            <a:pPr lvl="2"/>
            <a:r>
              <a:rPr lang="ko-KR" altLang="en-US" dirty="0" smtClean="0"/>
              <a:t>살인과 같은 건 수가 적은 데이터는 가중치 부여</a:t>
            </a:r>
            <a:endParaRPr lang="en-US" altLang="ko-KR" dirty="0"/>
          </a:p>
          <a:p>
            <a:pPr lvl="2"/>
            <a:r>
              <a:rPr lang="ko-KR" altLang="en-US" dirty="0"/>
              <a:t>학습에 활용된 데이터 항목</a:t>
            </a:r>
            <a:r>
              <a:rPr lang="en-US" altLang="ko-KR" dirty="0"/>
              <a:t>: </a:t>
            </a:r>
            <a:r>
              <a:rPr lang="ko-KR" altLang="en-US" dirty="0" err="1"/>
              <a:t>나이대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범죄발생장소</a:t>
            </a:r>
            <a:r>
              <a:rPr lang="en-US" altLang="ko-KR" dirty="0"/>
              <a:t>/</a:t>
            </a:r>
            <a:r>
              <a:rPr lang="ko-KR" altLang="en-US" dirty="0" err="1"/>
              <a:t>범행시간대</a:t>
            </a:r>
            <a:r>
              <a:rPr lang="en-US" altLang="ko-KR" dirty="0"/>
              <a:t>/</a:t>
            </a:r>
            <a:r>
              <a:rPr lang="ko-KR" altLang="en-US" dirty="0"/>
              <a:t>가해자음주여부</a:t>
            </a:r>
            <a:r>
              <a:rPr lang="en-US" altLang="ko-KR" dirty="0"/>
              <a:t>/</a:t>
            </a:r>
            <a:r>
              <a:rPr lang="ko-KR" altLang="en-US" dirty="0"/>
              <a:t>피해자음주여부</a:t>
            </a:r>
            <a:r>
              <a:rPr lang="en-US" altLang="ko-KR" dirty="0"/>
              <a:t>/</a:t>
            </a:r>
            <a:r>
              <a:rPr lang="ko-KR" altLang="en-US" dirty="0"/>
              <a:t>접근미행여부</a:t>
            </a:r>
            <a:r>
              <a:rPr lang="en-US" altLang="ko-KR" dirty="0"/>
              <a:t>/</a:t>
            </a:r>
            <a:r>
              <a:rPr lang="ko-KR" altLang="en-US" dirty="0"/>
              <a:t>범행도구</a:t>
            </a:r>
            <a:r>
              <a:rPr lang="en-US" altLang="ko-KR" dirty="0"/>
              <a:t>/</a:t>
            </a:r>
            <a:r>
              <a:rPr lang="ko-KR" altLang="en-US" dirty="0"/>
              <a:t>폭행특성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도보</a:t>
            </a:r>
            <a:r>
              <a:rPr lang="ko-KR" altLang="en-US" dirty="0" smtClean="0"/>
              <a:t>폭행</a:t>
            </a:r>
            <a:r>
              <a:rPr lang="en-US" altLang="ko-KR" dirty="0"/>
              <a:t>/</a:t>
            </a:r>
            <a:r>
              <a:rPr lang="ko-KR" altLang="en-US" dirty="0"/>
              <a:t>피해자성별</a:t>
            </a:r>
            <a:r>
              <a:rPr lang="en-US" altLang="ko-KR" dirty="0"/>
              <a:t>/</a:t>
            </a:r>
            <a:r>
              <a:rPr lang="ko-KR" altLang="en-US" dirty="0"/>
              <a:t>멱살잡음</a:t>
            </a:r>
            <a:r>
              <a:rPr lang="en-US" altLang="ko-KR" dirty="0"/>
              <a:t>/</a:t>
            </a:r>
            <a:r>
              <a:rPr lang="ko-KR" altLang="en-US" dirty="0"/>
              <a:t>몸싸움여부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65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</a:t>
            </a:r>
            <a:r>
              <a:rPr lang="ko-KR" altLang="en-US" dirty="0" smtClean="0"/>
              <a:t>데이터 </a:t>
            </a:r>
            <a:r>
              <a:rPr lang="ko-KR" altLang="en-US" dirty="0" smtClean="0"/>
              <a:t>수집 및 가공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서울 </a:t>
            </a:r>
            <a:r>
              <a:rPr lang="ko-KR" altLang="en-US" dirty="0"/>
              <a:t>보호관찰소에서 </a:t>
            </a:r>
            <a:r>
              <a:rPr lang="ko-KR" altLang="en-US" dirty="0" smtClean="0"/>
              <a:t>수집된 사건데이터를 가공</a:t>
            </a:r>
            <a:endParaRPr lang="en-US" altLang="ko-KR" dirty="0" smtClean="0"/>
          </a:p>
          <a:p>
            <a:r>
              <a:rPr lang="ko-KR" altLang="en-US" dirty="0" smtClean="0"/>
              <a:t>활용 데이터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1589</a:t>
            </a:r>
            <a:r>
              <a:rPr lang="ko-KR" altLang="en-US" dirty="0" smtClean="0"/>
              <a:t>개의 사건 데이터</a:t>
            </a:r>
            <a:r>
              <a:rPr lang="en-US" altLang="ko-KR" dirty="0" smtClean="0"/>
              <a:t>, 13</a:t>
            </a:r>
            <a:r>
              <a:rPr lang="ko-KR" altLang="en-US" dirty="0" smtClean="0"/>
              <a:t>개의 변수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1624</a:t>
            </a:r>
            <a:r>
              <a:rPr lang="ko-KR" altLang="en-US" dirty="0"/>
              <a:t>건의 데이터 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데이터 값이 부분적으로 존재하지 않는 </a:t>
            </a:r>
            <a:r>
              <a:rPr lang="en-US" altLang="ko-KR" dirty="0" smtClean="0"/>
              <a:t>35</a:t>
            </a:r>
            <a:r>
              <a:rPr lang="ko-KR" altLang="en-US" dirty="0" smtClean="0"/>
              <a:t>개를 </a:t>
            </a:r>
            <a:r>
              <a:rPr lang="ko-KR" altLang="en-US" dirty="0"/>
              <a:t>제외한  </a:t>
            </a:r>
            <a:r>
              <a:rPr lang="en-US" altLang="ko-KR" dirty="0"/>
              <a:t>1589</a:t>
            </a:r>
            <a:r>
              <a:rPr lang="ko-KR" altLang="en-US" dirty="0"/>
              <a:t>개의 </a:t>
            </a:r>
            <a:r>
              <a:rPr lang="ko-KR" altLang="en-US" dirty="0" smtClean="0"/>
              <a:t>데이터를 활용함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65</a:t>
            </a:r>
            <a:r>
              <a:rPr lang="ko-KR" altLang="en-US" dirty="0" smtClean="0"/>
              <a:t>개의 변수 중 실시간으로 수집 가능한 변수 </a:t>
            </a:r>
            <a:r>
              <a:rPr lang="en-US" altLang="ko-KR" dirty="0" smtClean="0"/>
              <a:t>13</a:t>
            </a:r>
            <a:r>
              <a:rPr lang="ko-KR" altLang="en-US" dirty="0" smtClean="0"/>
              <a:t>개를 활용함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12</a:t>
            </a:r>
            <a:r>
              <a:rPr lang="ko-KR" altLang="en-US" dirty="0" smtClean="0"/>
              <a:t>개의 독립변수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개의 종속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   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범죄 유형 </a:t>
            </a:r>
            <a:r>
              <a:rPr lang="en-US" altLang="ko-KR" dirty="0" smtClean="0"/>
              <a:t>=</a:t>
            </a:r>
            <a:r>
              <a:rPr lang="ko-KR" altLang="en-US" dirty="0" smtClean="0"/>
              <a:t> 절도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폭행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성폭행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살인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84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데이터 수집 및 가공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96159"/>
              </p:ext>
            </p:extLst>
          </p:nvPr>
        </p:nvGraphicFramePr>
        <p:xfrm>
          <a:off x="5283530" y="1638499"/>
          <a:ext cx="2345937" cy="4209406"/>
        </p:xfrm>
        <a:graphic>
          <a:graphicData uri="http://schemas.openxmlformats.org/drawingml/2006/table">
            <a:tbl>
              <a:tblPr/>
              <a:tblGrid>
                <a:gridCol w="734765"/>
                <a:gridCol w="460335"/>
                <a:gridCol w="619681"/>
                <a:gridCol w="531156"/>
              </a:tblGrid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만남에서 이동방법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고함욕설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사건번호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범죄발생장소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흉기로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건물내외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출생연도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범행시간대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납치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범죄장소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봉사시간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사전식사음주유무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위협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멱살 잡음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사전놀이유무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기다렸다 덮치기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몸싸움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보호관찰기간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사전대화유무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길을 걷다 폭행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탈의 정도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실거주지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가해자음주여부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음주놀이 등 유인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혼인관계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실거주지동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피해자음주여부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주머니 속에 절취물건 숨김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가해자 자녀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접근미행여부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심신미약의 피해자 도와줌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경고장 횟수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범행도구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도구로 열려고 함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전과 횟수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보호관찰경력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발생날짜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 전과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3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죄명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공범간 가해자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가담정도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구금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범죄지역구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공범과의 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임시해제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범죄지역구동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가택침입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구인장 발부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최초만남장소구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폭행특성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사전장애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최초만남장소동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손으로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성별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최종범죄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횟수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6505"/>
              </p:ext>
            </p:extLst>
          </p:nvPr>
        </p:nvGraphicFramePr>
        <p:xfrm>
          <a:off x="1518880" y="1638499"/>
          <a:ext cx="2345937" cy="4209406"/>
        </p:xfrm>
        <a:graphic>
          <a:graphicData uri="http://schemas.openxmlformats.org/drawingml/2006/table">
            <a:tbl>
              <a:tblPr/>
              <a:tblGrid>
                <a:gridCol w="734765"/>
                <a:gridCol w="460335"/>
                <a:gridCol w="619681"/>
                <a:gridCol w="531156"/>
              </a:tblGrid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만남에서 이동방법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고함욕설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사건번호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범죄발생장소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흉기로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건물내외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출생연도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범행시간대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납치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범죄장소 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봉사시간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사전식사음주유무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위협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멱살 잡음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사전놀이유무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기다렸다 덮치기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몸싸움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보호관찰기간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사전대화유무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길을 걷다 폭행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탈의 정도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실거주지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가해자음주여부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음주놀이 등 유인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혼인관계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실거주지동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피해자음주여부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주머니 속에 절취물건 숨김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가해자 자녀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접근미행여부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심신미약의 피해자 도와줌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경고장 횟수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범행도구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도구로 열려고 함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전과 횟수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보호관찰경력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발생날짜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동종 전과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53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죄명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공범간 가해자 가담정도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구금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범죄지역구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공범과의 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피해자관계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임시해제</a:t>
                      </a:r>
                      <a:b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2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범죄지역구동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가택침입 여부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피해자수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구인장 발부 유무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최초만남장소구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폭행특성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사전장애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중복여부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최초만남장소동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손으로 때림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피해자 성별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최종범죄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6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범행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횟수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6640" marR="6640" marT="66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4325419" y="2599365"/>
            <a:ext cx="497509" cy="2453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28650" y="1134836"/>
            <a:ext cx="7886700" cy="504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영상 정보 등 </a:t>
            </a:r>
            <a:r>
              <a:rPr lang="ko-KR" altLang="en-US" dirty="0" smtClean="0"/>
              <a:t>실시간으로 </a:t>
            </a:r>
            <a:r>
              <a:rPr lang="ko-KR" altLang="en-US" dirty="0" smtClean="0"/>
              <a:t>수집 가능한 </a:t>
            </a:r>
            <a:r>
              <a:rPr lang="ko-KR" altLang="en-US" dirty="0" smtClean="0"/>
              <a:t>변수</a:t>
            </a:r>
            <a:r>
              <a:rPr lang="ko-KR" altLang="en-US" dirty="0" smtClean="0"/>
              <a:t>만</a:t>
            </a:r>
            <a:r>
              <a:rPr lang="ko-KR" altLang="en-US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7551506" y="862703"/>
            <a:ext cx="308225" cy="1905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1506" y="1175836"/>
            <a:ext cx="308225" cy="1905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59732" y="803857"/>
            <a:ext cx="15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독립변수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9731" y="1122854"/>
            <a:ext cx="157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종속변수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9384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데이터 셋 예시 </a:t>
            </a:r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1589</a:t>
            </a:r>
            <a:r>
              <a:rPr lang="ko-KR" altLang="en-US" dirty="0" smtClean="0"/>
              <a:t> 건 데이터 중 임의로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데이터를 선택하여 </a:t>
            </a:r>
            <a:br>
              <a:rPr lang="ko-KR" altLang="en-US" dirty="0" smtClean="0"/>
            </a:br>
            <a:r>
              <a:rPr lang="ko-KR" altLang="en-US" dirty="0" smtClean="0"/>
              <a:t>하나의 데이터 셋으로 생성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42405"/>
              </p:ext>
            </p:extLst>
          </p:nvPr>
        </p:nvGraphicFramePr>
        <p:xfrm>
          <a:off x="423628" y="2535630"/>
          <a:ext cx="4974710" cy="2495750"/>
        </p:xfrm>
        <a:graphic>
          <a:graphicData uri="http://schemas.openxmlformats.org/drawingml/2006/table">
            <a:tbl>
              <a:tblPr/>
              <a:tblGrid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  <a:gridCol w="382670"/>
              </a:tblGrid>
              <a:tr h="255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virtualID</a:t>
                      </a:r>
                      <a:endParaRPr lang="en-US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연령대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범행장소특성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범행시간대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가해자음주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피해자음주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미행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도구사용여부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폭행특성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도보폭행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성별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멱살잡이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몸싸움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mr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70404"/>
              </p:ext>
            </p:extLst>
          </p:nvPr>
        </p:nvGraphicFramePr>
        <p:xfrm>
          <a:off x="5823638" y="2535630"/>
          <a:ext cx="998132" cy="2495750"/>
        </p:xfrm>
        <a:graphic>
          <a:graphicData uri="http://schemas.openxmlformats.org/drawingml/2006/table">
            <a:tbl>
              <a:tblPr/>
              <a:tblGrid>
                <a:gridCol w="499066"/>
                <a:gridCol w="499066"/>
              </a:tblGrid>
              <a:tr h="255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virtualID</a:t>
                      </a:r>
                      <a:endParaRPr lang="en-US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범죄유형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53376" y="5236251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est(</a:t>
            </a:r>
            <a:r>
              <a:rPr lang="en-US" dirty="0" err="1" smtClean="0"/>
              <a:t>i</a:t>
            </a:r>
            <a:r>
              <a:rPr lang="en-US" dirty="0" smtClean="0"/>
              <a:t>).txt</a:t>
            </a:r>
          </a:p>
          <a:p>
            <a:pPr algn="ctr"/>
            <a:r>
              <a:rPr lang="ko-KR" altLang="en-US" dirty="0" smtClean="0"/>
              <a:t>예측에 활용할 변수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4143" y="520632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target(</a:t>
            </a:r>
            <a:r>
              <a:rPr lang="en-US" dirty="0" err="1" smtClean="0"/>
              <a:t>i</a:t>
            </a:r>
            <a:r>
              <a:rPr lang="en-US" dirty="0" smtClean="0"/>
              <a:t>).txt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평가에 활용할 답안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33259"/>
              </p:ext>
            </p:extLst>
          </p:nvPr>
        </p:nvGraphicFramePr>
        <p:xfrm>
          <a:off x="7722240" y="2535630"/>
          <a:ext cx="998132" cy="2495750"/>
        </p:xfrm>
        <a:graphic>
          <a:graphicData uri="http://schemas.openxmlformats.org/drawingml/2006/table">
            <a:tbl>
              <a:tblPr/>
              <a:tblGrid>
                <a:gridCol w="499066"/>
                <a:gridCol w="499066"/>
              </a:tblGrid>
              <a:tr h="255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virtualID</a:t>
                      </a:r>
                      <a:endParaRPr lang="en-US" sz="800" b="0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범죄유형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is-I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charset="0"/>
                        </a:rPr>
                        <a:t>15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333" marR="9333" marT="93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70432" y="5206322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result(</a:t>
            </a:r>
            <a:r>
              <a:rPr lang="en-US" dirty="0" err="1" smtClean="0"/>
              <a:t>i</a:t>
            </a:r>
            <a:r>
              <a:rPr lang="en-US" dirty="0" smtClean="0"/>
              <a:t>).txt</a:t>
            </a:r>
            <a:endParaRPr lang="ko-KR" altLang="en-US" dirty="0" smtClean="0"/>
          </a:p>
          <a:p>
            <a:pPr algn="ctr"/>
            <a:r>
              <a:rPr lang="ko-KR" altLang="en-US" dirty="0" smtClean="0"/>
              <a:t>엔진 예측 결과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데이터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최종 데이터 셋 예시 </a:t>
            </a:r>
          </a:p>
          <a:p>
            <a:pPr lvl="1"/>
            <a:r>
              <a:rPr lang="ko-KR" altLang="en-US" dirty="0" smtClean="0"/>
              <a:t>전체 </a:t>
            </a:r>
            <a:r>
              <a:rPr lang="en-US" altLang="ko-KR" dirty="0" smtClean="0"/>
              <a:t>1589</a:t>
            </a:r>
            <a:r>
              <a:rPr lang="ko-KR" altLang="en-US" dirty="0" smtClean="0"/>
              <a:t> 건 데이터 중 임의로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데이터를 선택하여 </a:t>
            </a:r>
            <a:br>
              <a:rPr lang="ko-KR" altLang="en-US" dirty="0" smtClean="0"/>
            </a:br>
            <a:r>
              <a:rPr lang="ko-KR" altLang="en-US" dirty="0" smtClean="0"/>
              <a:t>하나의 데이터 셋으로 생성</a:t>
            </a:r>
          </a:p>
          <a:p>
            <a:pPr lvl="1"/>
            <a:r>
              <a:rPr lang="ko-KR" altLang="en-US" dirty="0" smtClean="0"/>
              <a:t>동일 방법으로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데이터 셋을 생성하여 하나의 실험을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방법으로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회 실험을 반복하여 정량 평가함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23" y="3279706"/>
            <a:ext cx="3407544" cy="177747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26" y="3279706"/>
            <a:ext cx="693648" cy="176013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805" y="3281429"/>
            <a:ext cx="693648" cy="17601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8" y="3323004"/>
            <a:ext cx="3407544" cy="177747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81" y="3400973"/>
            <a:ext cx="3407544" cy="17774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54" y="3436412"/>
            <a:ext cx="3407544" cy="177747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2" y="3493118"/>
            <a:ext cx="3407544" cy="17774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29" y="3400973"/>
            <a:ext cx="693648" cy="17601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37" y="3493118"/>
            <a:ext cx="693648" cy="17601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45" y="3598332"/>
            <a:ext cx="693648" cy="17601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150" y="3402696"/>
            <a:ext cx="693648" cy="17601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95" y="3503512"/>
            <a:ext cx="693648" cy="17601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493" y="3591385"/>
            <a:ext cx="693648" cy="176013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40563" y="5311734"/>
            <a:ext cx="1079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test1.txt </a:t>
            </a:r>
            <a:endParaRPr lang="ko-KR" altLang="en-US" dirty="0" smtClean="0"/>
          </a:p>
          <a:p>
            <a:pPr algn="ctr"/>
            <a:r>
              <a:rPr lang="en-US" dirty="0" smtClean="0"/>
              <a:t>test2.txt</a:t>
            </a:r>
            <a:endParaRPr lang="ko-KR" altLang="en-US" dirty="0" smtClean="0"/>
          </a:p>
          <a:p>
            <a:pPr algn="ctr"/>
            <a:r>
              <a:rPr lang="mr-IN" dirty="0" smtClean="0"/>
              <a:t>…</a:t>
            </a:r>
            <a:endParaRPr lang="ko-KR" altLang="en-US" dirty="0" smtClean="0"/>
          </a:p>
          <a:p>
            <a:pPr algn="ctr"/>
            <a:r>
              <a:rPr lang="en-US" dirty="0" smtClean="0"/>
              <a:t>test10.txt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08350" y="2945223"/>
            <a:ext cx="8506046" cy="370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97392" y="2776278"/>
            <a:ext cx="32832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ko-KR" altLang="en-US" dirty="0" smtClean="0"/>
              <a:t>회 평가에 사용되는 데이터 셋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2725" y="5311734"/>
            <a:ext cx="1259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result</a:t>
            </a:r>
            <a:r>
              <a:rPr lang="en-US" dirty="0" smtClean="0"/>
              <a:t>1.txt </a:t>
            </a:r>
            <a:endParaRPr lang="ko-KR" altLang="en-US" dirty="0" smtClean="0"/>
          </a:p>
          <a:p>
            <a:pPr algn="ctr"/>
            <a:r>
              <a:rPr lang="en-US" dirty="0" smtClean="0"/>
              <a:t>result2.txt</a:t>
            </a:r>
            <a:endParaRPr lang="ko-KR" altLang="en-US" dirty="0" smtClean="0"/>
          </a:p>
          <a:p>
            <a:pPr algn="ctr"/>
            <a:r>
              <a:rPr lang="mr-IN" dirty="0" smtClean="0"/>
              <a:t>…</a:t>
            </a:r>
            <a:endParaRPr lang="ko-KR" altLang="en-US" dirty="0" smtClean="0"/>
          </a:p>
          <a:p>
            <a:pPr algn="ctr"/>
            <a:r>
              <a:rPr lang="en-US" dirty="0" smtClean="0"/>
              <a:t>result10.txt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318546" y="5311734"/>
            <a:ext cx="1285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target</a:t>
            </a:r>
            <a:r>
              <a:rPr lang="en-US" dirty="0" smtClean="0"/>
              <a:t>1.txt </a:t>
            </a:r>
            <a:endParaRPr lang="ko-KR" altLang="en-US" dirty="0" smtClean="0"/>
          </a:p>
          <a:p>
            <a:pPr algn="ctr"/>
            <a:r>
              <a:rPr lang="en-US" dirty="0" smtClean="0"/>
              <a:t>target2.txt</a:t>
            </a:r>
            <a:endParaRPr lang="ko-KR" altLang="en-US" dirty="0" smtClean="0"/>
          </a:p>
          <a:p>
            <a:pPr algn="ctr"/>
            <a:r>
              <a:rPr lang="mr-IN" dirty="0" smtClean="0"/>
              <a:t>…</a:t>
            </a:r>
            <a:endParaRPr lang="ko-KR" altLang="en-US" dirty="0" smtClean="0"/>
          </a:p>
          <a:p>
            <a:pPr algn="ctr"/>
            <a:r>
              <a:rPr lang="en-US" dirty="0" smtClean="0"/>
              <a:t>target10.txt</a:t>
            </a:r>
            <a:endParaRPr lang="en-US" dirty="0"/>
          </a:p>
        </p:txBody>
      </p:sp>
      <p:sp>
        <p:nvSpPr>
          <p:cNvPr id="48" name="오른쪽 화살표 6"/>
          <p:cNvSpPr/>
          <p:nvPr/>
        </p:nvSpPr>
        <p:spPr>
          <a:xfrm>
            <a:off x="3042994" y="5466152"/>
            <a:ext cx="1366763" cy="805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예측</a:t>
            </a:r>
            <a:endParaRPr lang="ko-KR" altLang="en-US" b="1" dirty="0"/>
          </a:p>
        </p:txBody>
      </p:sp>
      <p:sp>
        <p:nvSpPr>
          <p:cNvPr id="50" name="Left-Right Arrow 49"/>
          <p:cNvSpPr/>
          <p:nvPr/>
        </p:nvSpPr>
        <p:spPr>
          <a:xfrm>
            <a:off x="5891980" y="5478257"/>
            <a:ext cx="1426566" cy="8050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b="1" dirty="0" smtClean="0"/>
              <a:t>비교</a:t>
            </a:r>
            <a:r>
              <a:rPr lang="en-US" altLang="ko-KR" b="1" dirty="0" smtClean="0"/>
              <a:t>&amp;</a:t>
            </a:r>
            <a:r>
              <a:rPr lang="ko-KR" altLang="en-US" b="1" dirty="0" smtClean="0"/>
              <a:t>평가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627506" y="4289709"/>
            <a:ext cx="1428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7437" y="4283689"/>
            <a:ext cx="1428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 Set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2693" y="4203732"/>
            <a:ext cx="1428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Target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5075</TotalTime>
  <Words>1455</Words>
  <Application>Microsoft Macintosh PowerPoint</Application>
  <PresentationFormat>On-screen Show (4:3)</PresentationFormat>
  <Paragraphs>770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맑은 고딕</vt:lpstr>
      <vt:lpstr>함초롬바탕</vt:lpstr>
      <vt:lpstr>Calibri</vt:lpstr>
      <vt:lpstr>Calibri Light</vt:lpstr>
      <vt:lpstr>Mangal</vt:lpstr>
      <vt:lpstr>Nanum Gothic</vt:lpstr>
      <vt:lpstr>Wingdings</vt:lpstr>
      <vt:lpstr>Arial</vt:lpstr>
      <vt:lpstr>Office 테마</vt:lpstr>
      <vt:lpstr>V&amp;V 시험 상담 (범죄 패턴 예측 엔진)</vt:lpstr>
      <vt:lpstr>과제내용</vt:lpstr>
      <vt:lpstr>범죄 패턴 예측 엔진</vt:lpstr>
      <vt:lpstr>범죄 패턴 예측 엔진</vt:lpstr>
      <vt:lpstr>시험항목</vt:lpstr>
      <vt:lpstr>활용 데이터 수집 및 가공</vt:lpstr>
      <vt:lpstr>활용 데이터 수집 및 가공</vt:lpstr>
      <vt:lpstr>활용 데이터 설명</vt:lpstr>
      <vt:lpstr>활용 데이터 설명</vt:lpstr>
      <vt:lpstr>평가방법</vt:lpstr>
      <vt:lpstr>자체 평가 결과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V&amp;V 시험 상담 (범죄 패턴 예측 엔진)</dc:title>
  <dc:creator>Seunghwanb</dc:creator>
  <cp:lastModifiedBy>Microsoft Office User</cp:lastModifiedBy>
  <cp:revision>65</cp:revision>
  <dcterms:created xsi:type="dcterms:W3CDTF">2016-06-16T13:53:54Z</dcterms:created>
  <dcterms:modified xsi:type="dcterms:W3CDTF">2016-11-01T06:04:01Z</dcterms:modified>
</cp:coreProperties>
</file>