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7" r:id="rId4"/>
    <p:sldId id="271" r:id="rId5"/>
    <p:sldId id="265" r:id="rId6"/>
    <p:sldId id="258" r:id="rId7"/>
    <p:sldId id="259" r:id="rId8"/>
    <p:sldId id="260" r:id="rId9"/>
    <p:sldId id="268" r:id="rId10"/>
    <p:sldId id="261" r:id="rId11"/>
    <p:sldId id="262" r:id="rId12"/>
    <p:sldId id="273" r:id="rId13"/>
    <p:sldId id="263" r:id="rId14"/>
    <p:sldId id="267" r:id="rId15"/>
    <p:sldId id="266" r:id="rId16"/>
    <p:sldId id="274" r:id="rId17"/>
    <p:sldId id="275" r:id="rId18"/>
    <p:sldId id="276"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C06C3-BB86-4A6F-B0E6-8C0B4B3C74DC}" type="datetimeFigureOut">
              <a:rPr lang="en-US" smtClean="0">
                <a:solidFill>
                  <a:prstClr val="black">
                    <a:tint val="75000"/>
                  </a:prstClr>
                </a:solidFill>
              </a:rPr>
              <a:pPr/>
              <a:t>7/23/2016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5987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C06C3-BB86-4A6F-B0E6-8C0B4B3C74DC}" type="datetimeFigureOut">
              <a:rPr lang="en-US" smtClean="0">
                <a:solidFill>
                  <a:prstClr val="black">
                    <a:tint val="75000"/>
                  </a:prstClr>
                </a:solidFill>
              </a:rPr>
              <a:pPr/>
              <a:t>7/23/2016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980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C06C3-BB86-4A6F-B0E6-8C0B4B3C74DC}" type="datetimeFigureOut">
              <a:rPr lang="en-US" smtClean="0">
                <a:solidFill>
                  <a:prstClr val="black">
                    <a:tint val="75000"/>
                  </a:prstClr>
                </a:solidFill>
              </a:rPr>
              <a:pPr/>
              <a:t>7/23/2016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380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C06C3-BB86-4A6F-B0E6-8C0B4B3C74DC}" type="datetimeFigureOut">
              <a:rPr lang="en-US" smtClean="0">
                <a:solidFill>
                  <a:prstClr val="black">
                    <a:tint val="75000"/>
                  </a:prstClr>
                </a:solidFill>
              </a:rPr>
              <a:pPr/>
              <a:t>7/23/2016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6416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C06C3-BB86-4A6F-B0E6-8C0B4B3C74DC}" type="datetimeFigureOut">
              <a:rPr lang="en-US" smtClean="0">
                <a:solidFill>
                  <a:prstClr val="black">
                    <a:tint val="75000"/>
                  </a:prstClr>
                </a:solidFill>
              </a:rPr>
              <a:pPr/>
              <a:t>7/23/2016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751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7C06C3-BB86-4A6F-B0E6-8C0B4B3C74DC}" type="datetimeFigureOut">
              <a:rPr lang="en-US" smtClean="0">
                <a:solidFill>
                  <a:prstClr val="black">
                    <a:tint val="75000"/>
                  </a:prstClr>
                </a:solidFill>
              </a:rPr>
              <a:pPr/>
              <a:t>7/23/2016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297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7C06C3-BB86-4A6F-B0E6-8C0B4B3C74DC}" type="datetimeFigureOut">
              <a:rPr lang="en-US" smtClean="0">
                <a:solidFill>
                  <a:prstClr val="black">
                    <a:tint val="75000"/>
                  </a:prstClr>
                </a:solidFill>
              </a:rPr>
              <a:pPr/>
              <a:t>7/23/2016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4523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C06C3-BB86-4A6F-B0E6-8C0B4B3C74DC}" type="datetimeFigureOut">
              <a:rPr lang="en-US" smtClean="0">
                <a:solidFill>
                  <a:prstClr val="black">
                    <a:tint val="75000"/>
                  </a:prstClr>
                </a:solidFill>
              </a:rPr>
              <a:pPr/>
              <a:t>7/23/2016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86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C06C3-BB86-4A6F-B0E6-8C0B4B3C74DC}" type="datetimeFigureOut">
              <a:rPr lang="en-US" smtClean="0">
                <a:solidFill>
                  <a:prstClr val="black">
                    <a:tint val="75000"/>
                  </a:prstClr>
                </a:solidFill>
              </a:rPr>
              <a:pPr/>
              <a:t>7/23/2016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832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C06C3-BB86-4A6F-B0E6-8C0B4B3C74DC}" type="datetimeFigureOut">
              <a:rPr lang="en-US" smtClean="0">
                <a:solidFill>
                  <a:prstClr val="black">
                    <a:tint val="75000"/>
                  </a:prstClr>
                </a:solidFill>
              </a:rPr>
              <a:pPr/>
              <a:t>7/23/2016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296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C06C3-BB86-4A6F-B0E6-8C0B4B3C74DC}" type="datetimeFigureOut">
              <a:rPr lang="en-US" smtClean="0">
                <a:solidFill>
                  <a:prstClr val="black">
                    <a:tint val="75000"/>
                  </a:prstClr>
                </a:solidFill>
              </a:rPr>
              <a:pPr/>
              <a:t>7/23/2016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157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C06C3-BB86-4A6F-B0E6-8C0B4B3C74DC}" type="datetimeFigureOut">
              <a:rPr lang="en-US" smtClean="0">
                <a:solidFill>
                  <a:prstClr val="black">
                    <a:tint val="75000"/>
                  </a:prstClr>
                </a:solidFill>
              </a:rPr>
              <a:pPr/>
              <a:t>7/23/2016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
        <p:nvSpPr>
          <p:cNvPr id="13" name="Rectangle 12"/>
          <p:cNvSpPr/>
          <p:nvPr userDrawn="1"/>
        </p:nvSpPr>
        <p:spPr>
          <a:xfrm>
            <a:off x="0" y="6324600"/>
            <a:ext cx="12192000" cy="533400"/>
          </a:xfrm>
          <a:prstGeom prst="rect">
            <a:avLst/>
          </a:prstGeom>
          <a:gradFill>
            <a:gsLst>
              <a:gs pos="0">
                <a:srgbClr val="E5E5E5"/>
              </a:gs>
              <a:gs pos="0">
                <a:schemeClr val="accent1">
                  <a:tint val="44500"/>
                  <a:satMod val="160000"/>
                </a:schemeClr>
              </a:gs>
              <a:gs pos="71000">
                <a:schemeClr val="bg1"/>
              </a:gs>
              <a:gs pos="43000">
                <a:srgbClr val="E5E5E5"/>
              </a:gs>
              <a:gs pos="0">
                <a:srgbClr val="E5E5E5"/>
              </a:gs>
            </a:gsLst>
            <a:lin ang="21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273477" y="6487683"/>
            <a:ext cx="1794698" cy="233792"/>
          </a:xfrm>
          <a:prstGeom prst="rect">
            <a:avLst/>
          </a:prstGeom>
        </p:spPr>
      </p:pic>
      <p:sp>
        <p:nvSpPr>
          <p:cNvPr id="15" name="Rectangle 5"/>
          <p:cNvSpPr>
            <a:spLocks noChangeArrowheads="1"/>
          </p:cNvSpPr>
          <p:nvPr userDrawn="1"/>
        </p:nvSpPr>
        <p:spPr bwMode="auto">
          <a:xfrm>
            <a:off x="-228600" y="6358156"/>
            <a:ext cx="51475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fontAlgn="base">
              <a:spcBef>
                <a:spcPct val="0"/>
              </a:spcBef>
              <a:spcAft>
                <a:spcPct val="0"/>
              </a:spcAft>
            </a:pPr>
            <a:r>
              <a:rPr lang="en-US" sz="800" dirty="0" smtClean="0">
                <a:solidFill>
                  <a:srgbClr val="666666"/>
                </a:solidFill>
                <a:latin typeface="Arial" pitchFamily="34" charset="0"/>
                <a:ea typeface="Calibri" pitchFamily="34" charset="0"/>
                <a:cs typeface="Arial" pitchFamily="34" charset="0"/>
              </a:rPr>
              <a:t>All material herein © 2005 – 2016 Agoda group of companies. All Rights Reserved.</a:t>
            </a:r>
          </a:p>
          <a:p>
            <a:pPr lvl="1" fontAlgn="base">
              <a:spcBef>
                <a:spcPct val="0"/>
              </a:spcBef>
              <a:spcAft>
                <a:spcPct val="0"/>
              </a:spcAft>
            </a:pPr>
            <a:r>
              <a:rPr lang="en-US" sz="800" dirty="0" smtClean="0">
                <a:solidFill>
                  <a:srgbClr val="666666"/>
                </a:solidFill>
                <a:latin typeface="Arial" pitchFamily="34" charset="0"/>
                <a:ea typeface="Calibri" pitchFamily="34" charset="0"/>
                <a:cs typeface="Arial" pitchFamily="34" charset="0"/>
              </a:rPr>
              <a:t>AGODA® is a registered trademark of AGIP LLC, used under license by Agoda Company Pte. Ltd.</a:t>
            </a:r>
          </a:p>
          <a:p>
            <a:pPr lvl="1" fontAlgn="base">
              <a:spcBef>
                <a:spcPct val="0"/>
              </a:spcBef>
              <a:spcAft>
                <a:spcPct val="0"/>
              </a:spcAft>
            </a:pPr>
            <a:r>
              <a:rPr lang="en-US" sz="800" dirty="0" smtClean="0">
                <a:solidFill>
                  <a:srgbClr val="666666"/>
                </a:solidFill>
                <a:latin typeface="Arial" pitchFamily="34" charset="0"/>
                <a:ea typeface="Calibri" pitchFamily="34" charset="0"/>
                <a:cs typeface="Arial" pitchFamily="34" charset="0"/>
              </a:rPr>
              <a:t>Agoda is part of priceline.com (NASDAQ:PCLN)</a:t>
            </a:r>
          </a:p>
        </p:txBody>
      </p:sp>
    </p:spTree>
    <p:extLst>
      <p:ext uri="{BB962C8B-B14F-4D97-AF65-F5344CB8AC3E}">
        <p14:creationId xmlns:p14="http://schemas.microsoft.com/office/powerpoint/2010/main" val="15458650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hyperlink" Target="http://docs.aws.amazon.com/ElasticLoadBalancing/latest/DeveloperGuide/elb-healthcheck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linkedin.com/in/joel-dickson-hs" TargetMode="External"/><Relationship Id="rId7" Type="http://schemas.openxmlformats.org/officeDocument/2006/relationships/image" Target="../media/image23.png"/><Relationship Id="rId2" Type="http://schemas.openxmlformats.org/officeDocument/2006/relationships/hyperlink" Target="https://beerandserversdontmix.com/" TargetMode="Externa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github.com/dicko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linkedin.com/in/joel-dickson-hs" TargetMode="External"/><Relationship Id="rId7" Type="http://schemas.openxmlformats.org/officeDocument/2006/relationships/image" Target="../media/image23.png"/><Relationship Id="rId2" Type="http://schemas.openxmlformats.org/officeDocument/2006/relationships/hyperlink" Target="https://beerandserversdontmix.com/" TargetMode="Externa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github.com/dicko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getseq.net/" TargetMode="External"/><Relationship Id="rId7" Type="http://schemas.openxmlformats.org/officeDocument/2006/relationships/image" Target="../media/image7.jpeg"/><Relationship Id="rId2" Type="http://schemas.openxmlformats.org/officeDocument/2006/relationships/hyperlink" Target="http://octopus.com/"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eerandserversdontmix.com/2015/10/04/backwards-compatibility-of-incremental-database-chang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Arial Rounded MT Bold" panose="020F0704030504030204" pitchFamily="34" charset="0"/>
              </a:rPr>
              <a:t>Zero Downtime Deployments</a:t>
            </a:r>
            <a:endParaRPr lang="en-US" sz="4800" dirty="0">
              <a:latin typeface="Arial Rounded MT Bold" panose="020F0704030504030204" pitchFamily="34" charset="0"/>
            </a:endParaRPr>
          </a:p>
        </p:txBody>
      </p:sp>
      <p:sp>
        <p:nvSpPr>
          <p:cNvPr id="3" name="Subtitle 2"/>
          <p:cNvSpPr>
            <a:spLocks noGrp="1"/>
          </p:cNvSpPr>
          <p:nvPr>
            <p:ph type="subTitle" idx="1"/>
          </p:nvPr>
        </p:nvSpPr>
        <p:spPr/>
        <p:txBody>
          <a:bodyPr/>
          <a:lstStyle/>
          <a:p>
            <a:r>
              <a:rPr lang="en-US" dirty="0">
                <a:solidFill>
                  <a:schemeClr val="accent6">
                    <a:lumMod val="60000"/>
                    <a:lumOff val="40000"/>
                  </a:schemeClr>
                </a:solidFill>
                <a:latin typeface="Arial Rounded MT Bold" panose="020F0704030504030204" pitchFamily="34" charset="0"/>
              </a:rPr>
              <a:t>Joel Dickson</a:t>
            </a:r>
          </a:p>
          <a:p>
            <a:r>
              <a:rPr lang="en-US" dirty="0">
                <a:solidFill>
                  <a:schemeClr val="accent6">
                    <a:lumMod val="60000"/>
                    <a:lumOff val="40000"/>
                  </a:schemeClr>
                </a:solidFill>
                <a:latin typeface="Arial Rounded MT Bold" panose="020F0704030504030204" pitchFamily="34" charset="0"/>
              </a:rPr>
              <a:t>Development Manager at Agoda</a:t>
            </a:r>
          </a:p>
          <a:p>
            <a:r>
              <a:rPr lang="en-US" dirty="0" err="1">
                <a:solidFill>
                  <a:schemeClr val="accent6">
                    <a:lumMod val="60000"/>
                    <a:lumOff val="40000"/>
                  </a:schemeClr>
                </a:solidFill>
                <a:latin typeface="Arial Rounded MT Bold" panose="020F0704030504030204" pitchFamily="34" charset="0"/>
              </a:rPr>
              <a:t>NUnit</a:t>
            </a:r>
            <a:r>
              <a:rPr lang="en-US" dirty="0">
                <a:solidFill>
                  <a:schemeClr val="accent6">
                    <a:lumMod val="60000"/>
                    <a:lumOff val="40000"/>
                  </a:schemeClr>
                </a:solidFill>
                <a:latin typeface="Arial Rounded MT Bold" panose="020F0704030504030204" pitchFamily="34" charset="0"/>
              </a:rPr>
              <a:t> Core Team Member</a:t>
            </a:r>
          </a:p>
        </p:txBody>
      </p:sp>
      <p:pic>
        <p:nvPicPr>
          <p:cNvPr id="4" name="Picture 3" descr="\\bk-agfil-1001\PD\Design\Share\Agoda logo\AGODA LOGO\Logo-top-agoda-co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1" y="1143125"/>
            <a:ext cx="2743198" cy="117303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2524259" y="5450983"/>
            <a:ext cx="7727324" cy="369332"/>
          </a:xfrm>
          <a:prstGeom prst="rect">
            <a:avLst/>
          </a:prstGeom>
          <a:noFill/>
        </p:spPr>
        <p:txBody>
          <a:bodyPr wrap="square" rtlCol="0">
            <a:spAutoFit/>
          </a:bodyPr>
          <a:lstStyle/>
          <a:p>
            <a:r>
              <a:rPr lang="en-US" i="1" dirty="0"/>
              <a:t>If a web site goes offline and no one is </a:t>
            </a:r>
            <a:r>
              <a:rPr lang="en-US" i="1" dirty="0" smtClean="0"/>
              <a:t>there to see it</a:t>
            </a:r>
            <a:r>
              <a:rPr lang="en-US" i="1" dirty="0"/>
              <a:t>, is it really offline?</a:t>
            </a:r>
            <a:endParaRPr lang="en-US" dirty="0"/>
          </a:p>
        </p:txBody>
      </p:sp>
    </p:spTree>
    <p:extLst>
      <p:ext uri="{BB962C8B-B14F-4D97-AF65-F5344CB8AC3E}">
        <p14:creationId xmlns:p14="http://schemas.microsoft.com/office/powerpoint/2010/main" val="1042618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IIS Specific Techniques</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t>Swap file path on IIS Web Site</a:t>
            </a:r>
          </a:p>
          <a:p>
            <a:pPr lvl="1"/>
            <a:r>
              <a:rPr lang="en-US" dirty="0" smtClean="0"/>
              <a:t>IIS will gracefully finish threads on the old code and start new threads on the new code, however this will cause the process to recycle and leads to long page load time for the first bunch of requests that come in</a:t>
            </a:r>
            <a:endParaRPr lang="en-US" dirty="0" smtClean="0"/>
          </a:p>
          <a:p>
            <a:r>
              <a:rPr lang="en-US" dirty="0" smtClean="0"/>
              <a:t>Swap on load balancer</a:t>
            </a:r>
          </a:p>
          <a:p>
            <a:pPr lvl="1"/>
            <a:r>
              <a:rPr lang="en-US" dirty="0" smtClean="0"/>
              <a:t>Same issues with warm up as Swap IIS path</a:t>
            </a:r>
          </a:p>
          <a:p>
            <a:r>
              <a:rPr lang="en-US" dirty="0" smtClean="0"/>
              <a:t>Heartbeat/</a:t>
            </a:r>
            <a:r>
              <a:rPr lang="en-US" dirty="0" err="1" smtClean="0"/>
              <a:t>HealthCheck</a:t>
            </a:r>
            <a:r>
              <a:rPr lang="en-US" dirty="0" smtClean="0"/>
              <a:t> URL</a:t>
            </a:r>
          </a:p>
          <a:p>
            <a:pPr lvl="1"/>
            <a:r>
              <a:rPr lang="en-US" dirty="0" smtClean="0"/>
              <a:t>Most modern load balancers have this, recommend using it and creating a URL such as “/</a:t>
            </a:r>
            <a:r>
              <a:rPr lang="en-US" dirty="0" err="1" smtClean="0"/>
              <a:t>healthcheck</a:t>
            </a:r>
            <a:r>
              <a:rPr lang="en-US" dirty="0" smtClean="0"/>
              <a:t>” on your site that the load balancer polls</a:t>
            </a:r>
          </a:p>
          <a:p>
            <a:pPr lvl="1"/>
            <a:r>
              <a:rPr lang="en-US" dirty="0" smtClean="0"/>
              <a:t>Default this to returning a 500 error, then set it to 200 once your startup things have finished in global App Start. If you are high volume </a:t>
            </a:r>
            <a:r>
              <a:rPr lang="en-US" dirty="0" smtClean="0"/>
              <a:t>Prefetching cache </a:t>
            </a:r>
            <a:r>
              <a:rPr lang="en-US" dirty="0" smtClean="0"/>
              <a:t>is a must</a:t>
            </a:r>
          </a:p>
          <a:p>
            <a:pPr lvl="1"/>
            <a:r>
              <a:rPr lang="en-US" dirty="0" smtClean="0"/>
              <a:t>Some people do start-up with </a:t>
            </a:r>
            <a:r>
              <a:rPr lang="en-US" dirty="0" smtClean="0"/>
              <a:t>Deployment </a:t>
            </a:r>
            <a:r>
              <a:rPr lang="en-US" dirty="0" smtClean="0"/>
              <a:t>tools, but I recommend C# as it will keep your developer experience consistent with live, and get developers more involved with production </a:t>
            </a:r>
            <a:r>
              <a:rPr lang="en-US" dirty="0" smtClean="0"/>
              <a:t>systems (DevOps)</a:t>
            </a:r>
            <a:endParaRPr lang="en-US" dirty="0" smtClean="0"/>
          </a:p>
          <a:p>
            <a:r>
              <a:rPr lang="en-US" dirty="0" err="1"/>
              <a:t>Prewarm</a:t>
            </a:r>
            <a:r>
              <a:rPr lang="en-US" dirty="0"/>
              <a:t> (Without </a:t>
            </a:r>
            <a:r>
              <a:rPr lang="en-US" dirty="0" smtClean="0"/>
              <a:t>Heartbeat/</a:t>
            </a:r>
            <a:r>
              <a:rPr lang="en-US" dirty="0" err="1" smtClean="0"/>
              <a:t>HealthCheck</a:t>
            </a:r>
            <a:r>
              <a:rPr lang="en-US" dirty="0" smtClean="0"/>
              <a:t>)</a:t>
            </a:r>
            <a:endParaRPr lang="en-US" dirty="0" smtClean="0"/>
          </a:p>
          <a:p>
            <a:pPr lvl="1"/>
            <a:r>
              <a:rPr lang="en-US" dirty="0" smtClean="0"/>
              <a:t>App </a:t>
            </a:r>
            <a:r>
              <a:rPr lang="en-US" dirty="0" err="1" smtClean="0"/>
              <a:t>init</a:t>
            </a:r>
            <a:r>
              <a:rPr lang="en-US" dirty="0" smtClean="0"/>
              <a:t> in IIS can be used if you don’t have a load balancer and is fine for low volume web </a:t>
            </a:r>
            <a:r>
              <a:rPr lang="en-US" dirty="0" smtClean="0"/>
              <a:t>sites</a:t>
            </a:r>
            <a:endParaRPr lang="en-US" dirty="0"/>
          </a:p>
          <a:p>
            <a:endParaRPr lang="en-US" dirty="0"/>
          </a:p>
        </p:txBody>
      </p:sp>
      <p:pic>
        <p:nvPicPr>
          <p:cNvPr id="4098" name="Picture 2" descr="http://loadbalancer.org/public/images/articles/2015/07/microsof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827" y="365125"/>
            <a:ext cx="2596747" cy="118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45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Putting it together</a:t>
            </a:r>
            <a:endParaRPr lang="en-US" dirty="0">
              <a:latin typeface="Arial Rounded MT Bold" panose="020F0704030504030204" pitchFamily="34" charset="0"/>
            </a:endParaRPr>
          </a:p>
        </p:txBody>
      </p:sp>
      <p:sp>
        <p:nvSpPr>
          <p:cNvPr id="3" name="Content Placeholder 2"/>
          <p:cNvSpPr>
            <a:spLocks noGrp="1"/>
          </p:cNvSpPr>
          <p:nvPr>
            <p:ph idx="1"/>
          </p:nvPr>
        </p:nvSpPr>
        <p:spPr>
          <a:xfrm>
            <a:off x="838201" y="1825625"/>
            <a:ext cx="5330780" cy="4588054"/>
          </a:xfrm>
        </p:spPr>
        <p:txBody>
          <a:bodyPr>
            <a:normAutofit fontScale="70000" lnSpcReduction="20000"/>
          </a:bodyPr>
          <a:lstStyle/>
          <a:p>
            <a:r>
              <a:rPr lang="en-US" dirty="0" smtClean="0"/>
              <a:t>Swap File Path + Swap on Load Balancer</a:t>
            </a:r>
          </a:p>
          <a:p>
            <a:pPr lvl="1"/>
            <a:r>
              <a:rPr lang="en-US" dirty="0" smtClean="0"/>
              <a:t>This works well if you have the load balancer health check and combine it with taking the server  offline via API</a:t>
            </a:r>
          </a:p>
          <a:p>
            <a:pPr lvl="1"/>
            <a:r>
              <a:rPr lang="en-US" dirty="0" smtClean="0"/>
              <a:t>Steps in Deployment Tool</a:t>
            </a:r>
          </a:p>
          <a:p>
            <a:pPr lvl="2"/>
            <a:r>
              <a:rPr lang="en-US" dirty="0" smtClean="0"/>
              <a:t>1. Take Server off load balancer</a:t>
            </a:r>
          </a:p>
          <a:p>
            <a:pPr lvl="2"/>
            <a:r>
              <a:rPr lang="en-US" dirty="0" smtClean="0"/>
              <a:t>2.  Deploy web site to new path and swap</a:t>
            </a:r>
          </a:p>
          <a:p>
            <a:pPr lvl="2"/>
            <a:r>
              <a:rPr lang="en-US" dirty="0"/>
              <a:t>3</a:t>
            </a:r>
            <a:r>
              <a:rPr lang="en-US" dirty="0" smtClean="0"/>
              <a:t>. Add server back to load balancer</a:t>
            </a:r>
          </a:p>
          <a:p>
            <a:pPr lvl="1"/>
            <a:r>
              <a:rPr lang="en-US" dirty="0">
                <a:hlinkClick r:id="rId2"/>
              </a:rPr>
              <a:t>http://</a:t>
            </a:r>
            <a:r>
              <a:rPr lang="en-US" dirty="0" smtClean="0">
                <a:hlinkClick r:id="rId2"/>
              </a:rPr>
              <a:t>docs.aws.amazon.com/ElasticLoadBalancing/latest/DeveloperGuide/elb-healthchecks.html</a:t>
            </a:r>
            <a:r>
              <a:rPr lang="en-US" dirty="0" smtClean="0"/>
              <a:t> </a:t>
            </a:r>
          </a:p>
          <a:p>
            <a:r>
              <a:rPr lang="en-US" dirty="0" smtClean="0"/>
              <a:t>Because we are using the swap file method the Server can be immediately brought back online but the Load balancer wont send traffic to it until the health check returns 200</a:t>
            </a:r>
          </a:p>
          <a:p>
            <a:r>
              <a:rPr lang="en-US" dirty="0" smtClean="0"/>
              <a:t>If you have an extremely long start up you may want you deployment tool to wait until the server is healthy, using octopus you </a:t>
            </a:r>
            <a:r>
              <a:rPr lang="en-US" dirty="0" smtClean="0"/>
              <a:t>can ping </a:t>
            </a:r>
            <a:r>
              <a:rPr lang="en-US" dirty="0" smtClean="0"/>
              <a:t>the health URL from the local agent on the server between 2 and </a:t>
            </a:r>
            <a:r>
              <a:rPr lang="en-US" dirty="0" smtClean="0"/>
              <a:t>3</a:t>
            </a:r>
            <a:endParaRPr lang="en-US" dirty="0"/>
          </a:p>
        </p:txBody>
      </p:sp>
      <p:pic>
        <p:nvPicPr>
          <p:cNvPr id="4" name="Picture 3"/>
          <p:cNvPicPr>
            <a:picLocks noChangeAspect="1"/>
          </p:cNvPicPr>
          <p:nvPr/>
        </p:nvPicPr>
        <p:blipFill>
          <a:blip r:embed="rId3"/>
          <a:stretch>
            <a:fillRect/>
          </a:stretch>
        </p:blipFill>
        <p:spPr>
          <a:xfrm>
            <a:off x="5420995" y="1980468"/>
            <a:ext cx="6424909" cy="3235475"/>
          </a:xfrm>
          <a:prstGeom prst="rect">
            <a:avLst/>
          </a:prstGeom>
        </p:spPr>
      </p:pic>
    </p:spTree>
    <p:extLst>
      <p:ext uri="{BB962C8B-B14F-4D97-AF65-F5344CB8AC3E}">
        <p14:creationId xmlns:p14="http://schemas.microsoft.com/office/powerpoint/2010/main" val="127006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Things to Watch out for</a:t>
            </a:r>
            <a:endParaRPr lang="en-US" dirty="0">
              <a:latin typeface="Arial Rounded MT Bold" panose="020F0704030504030204" pitchFamily="34" charset="0"/>
            </a:endParaRPr>
          </a:p>
        </p:txBody>
      </p:sp>
      <p:sp>
        <p:nvSpPr>
          <p:cNvPr id="3" name="Content Placeholder 2"/>
          <p:cNvSpPr>
            <a:spLocks noGrp="1"/>
          </p:cNvSpPr>
          <p:nvPr>
            <p:ph idx="1"/>
          </p:nvPr>
        </p:nvSpPr>
        <p:spPr>
          <a:xfrm>
            <a:off x="838200" y="1690688"/>
            <a:ext cx="5480222" cy="4635971"/>
          </a:xfrm>
        </p:spPr>
        <p:txBody>
          <a:bodyPr>
            <a:normAutofit fontScale="55000" lnSpcReduction="20000"/>
          </a:bodyPr>
          <a:lstStyle/>
          <a:p>
            <a:r>
              <a:rPr lang="en-US" dirty="0" smtClean="0"/>
              <a:t>Users in progress while you are switching</a:t>
            </a:r>
          </a:p>
          <a:p>
            <a:r>
              <a:rPr lang="en-US" dirty="0" smtClean="0"/>
              <a:t>During deployment users will get multiple version. i.e. Download from v1.1 and post back to v1.2, or vice versa</a:t>
            </a:r>
          </a:p>
          <a:p>
            <a:r>
              <a:rPr lang="en-US" dirty="0" smtClean="0"/>
              <a:t>Especially common in Ajax calls</a:t>
            </a:r>
          </a:p>
          <a:p>
            <a:r>
              <a:rPr lang="en-US" dirty="0" smtClean="0"/>
              <a:t>Recommendations</a:t>
            </a:r>
          </a:p>
          <a:p>
            <a:pPr lvl="1"/>
            <a:r>
              <a:rPr lang="en-US" dirty="0" smtClean="0"/>
              <a:t>No Silver bullet – Code Reviews for backwards and forwards compatibility is the best solution</a:t>
            </a:r>
          </a:p>
          <a:p>
            <a:pPr lvl="1"/>
            <a:r>
              <a:rPr lang="en-US" dirty="0" smtClean="0"/>
              <a:t>View Models help</a:t>
            </a:r>
          </a:p>
          <a:p>
            <a:pPr lvl="1"/>
            <a:r>
              <a:rPr lang="en-US" dirty="0" smtClean="0"/>
              <a:t>Send your </a:t>
            </a:r>
            <a:r>
              <a:rPr lang="en-US" dirty="0" err="1" smtClean="0"/>
              <a:t>Javascript</a:t>
            </a:r>
            <a:r>
              <a:rPr lang="en-US" dirty="0" smtClean="0"/>
              <a:t> to a CDN and version or Hash it in the file name so both version are available during the deployment</a:t>
            </a:r>
            <a:endParaRPr lang="en-US" dirty="0"/>
          </a:p>
          <a:p>
            <a:pPr lvl="1"/>
            <a:r>
              <a:rPr lang="en-US" dirty="0" smtClean="0"/>
              <a:t>Design your API calls to be backwards compatible</a:t>
            </a:r>
          </a:p>
          <a:p>
            <a:pPr lvl="2"/>
            <a:r>
              <a:rPr lang="en-US" dirty="0" smtClean="0"/>
              <a:t>Create new methods when you need to add parameters</a:t>
            </a:r>
          </a:p>
          <a:p>
            <a:pPr lvl="2"/>
            <a:r>
              <a:rPr lang="en-US" dirty="0" smtClean="0"/>
              <a:t>Use complex objects and allow/handle null values e.g. </a:t>
            </a:r>
            <a:r>
              <a:rPr lang="en-US" dirty="0" err="1" smtClean="0"/>
              <a:t>MyMethod</a:t>
            </a:r>
            <a:r>
              <a:rPr lang="en-US" dirty="0" smtClean="0"/>
              <a:t> accepts one parameter which is </a:t>
            </a:r>
            <a:r>
              <a:rPr lang="en-US" dirty="0" err="1" smtClean="0"/>
              <a:t>MyMethodRequest</a:t>
            </a:r>
            <a:endParaRPr lang="en-US" dirty="0" smtClean="0"/>
          </a:p>
          <a:p>
            <a:pPr lvl="2"/>
            <a:r>
              <a:rPr lang="en-US" dirty="0" err="1" smtClean="0"/>
              <a:t>Etc</a:t>
            </a:r>
            <a:endParaRPr lang="en-US" dirty="0" smtClean="0"/>
          </a:p>
          <a:p>
            <a:pPr lvl="1"/>
            <a:r>
              <a:rPr lang="en-US" dirty="0" smtClean="0"/>
              <a:t>Sticky sessions aren’t the solution –However you might need to use this if your application isn’t there yet</a:t>
            </a:r>
          </a:p>
          <a:p>
            <a:pPr lvl="1"/>
            <a:r>
              <a:rPr lang="en-US" dirty="0" smtClean="0"/>
              <a:t>DNS cut over helps - if you are in AWS this is pretty easy, and OOTB with Elastic Bean Stalk, Route 53 is pretty cool. But can be troublesome dealing with ISP forcing TTLs</a:t>
            </a:r>
          </a:p>
        </p:txBody>
      </p:sp>
      <p:pic>
        <p:nvPicPr>
          <p:cNvPr id="4" name="Picture 3"/>
          <p:cNvPicPr>
            <a:picLocks noChangeAspect="1"/>
          </p:cNvPicPr>
          <p:nvPr/>
        </p:nvPicPr>
        <p:blipFill>
          <a:blip r:embed="rId2"/>
          <a:stretch>
            <a:fillRect/>
          </a:stretch>
        </p:blipFill>
        <p:spPr>
          <a:xfrm>
            <a:off x="6426573" y="1825625"/>
            <a:ext cx="5039438" cy="4247600"/>
          </a:xfrm>
          <a:prstGeom prst="rect">
            <a:avLst/>
          </a:prstGeom>
        </p:spPr>
      </p:pic>
    </p:spTree>
    <p:extLst>
      <p:ext uri="{BB962C8B-B14F-4D97-AF65-F5344CB8AC3E}">
        <p14:creationId xmlns:p14="http://schemas.microsoft.com/office/powerpoint/2010/main" val="234022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Combining the Styles</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t>1/10/100 Deployment, Hybrid of all 3 styles</a:t>
            </a:r>
          </a:p>
          <a:p>
            <a:r>
              <a:rPr lang="en-US" dirty="0" smtClean="0"/>
              <a:t>1% Environment, normally </a:t>
            </a:r>
            <a:r>
              <a:rPr lang="en-US" dirty="0" err="1" smtClean="0"/>
              <a:t>PreProduction</a:t>
            </a:r>
            <a:r>
              <a:rPr lang="en-US" dirty="0" smtClean="0"/>
              <a:t> so only internal users can access. Integration test can be run</a:t>
            </a:r>
          </a:p>
          <a:p>
            <a:r>
              <a:rPr lang="en-US" dirty="0" smtClean="0"/>
              <a:t>10% environment, subset of live, single server or cluster, smoke tests can be done using live traffic</a:t>
            </a:r>
          </a:p>
          <a:p>
            <a:r>
              <a:rPr lang="en-US" dirty="0" smtClean="0"/>
              <a:t>100% If both the above are happy then we  go live</a:t>
            </a:r>
          </a:p>
          <a:p>
            <a:r>
              <a:rPr lang="en-US" dirty="0" smtClean="0"/>
              <a:t>You may have more than 3, and the actual percentages of users may vary, 1/10/100 is just a rough guide.</a:t>
            </a:r>
          </a:p>
          <a:p>
            <a:endParaRPr lang="en-US" dirty="0" smtClean="0"/>
          </a:p>
          <a:p>
            <a:endParaRPr lang="en-US" dirty="0"/>
          </a:p>
        </p:txBody>
      </p:sp>
      <p:pic>
        <p:nvPicPr>
          <p:cNvPr id="5122" name="Picture 2" descr="http://innfinision.net/images/hybc-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0261" y="37363"/>
            <a:ext cx="1653325" cy="165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02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1/10/100 in Practice</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Deploy to 1% (preproduction)</a:t>
            </a:r>
          </a:p>
          <a:p>
            <a:pPr marL="971550" lvl="1" indent="-514350">
              <a:buFont typeface="+mj-lt"/>
              <a:buAutoNum type="arabicPeriod"/>
            </a:pPr>
            <a:r>
              <a:rPr lang="en-US" dirty="0" smtClean="0"/>
              <a:t>Run Automated Integration/Regression Tests</a:t>
            </a:r>
          </a:p>
          <a:p>
            <a:pPr marL="971550" lvl="1" indent="-514350">
              <a:buFont typeface="+mj-lt"/>
              <a:buAutoNum type="arabicPeriod"/>
            </a:pPr>
            <a:r>
              <a:rPr lang="en-US" dirty="0" smtClean="0"/>
              <a:t>If fail, rollback and send email, if pass proceed</a:t>
            </a:r>
          </a:p>
          <a:p>
            <a:pPr marL="514350" indent="-514350">
              <a:buFont typeface="+mj-lt"/>
              <a:buAutoNum type="arabicPeriod"/>
            </a:pPr>
            <a:r>
              <a:rPr lang="en-US" dirty="0" smtClean="0"/>
              <a:t>Deploy to 10% (One server in live scaling group)</a:t>
            </a:r>
          </a:p>
          <a:p>
            <a:pPr marL="971550" lvl="1" indent="-514350">
              <a:buFont typeface="+mj-lt"/>
              <a:buAutoNum type="arabicPeriod"/>
            </a:pPr>
            <a:r>
              <a:rPr lang="en-US" dirty="0" smtClean="0"/>
              <a:t>Monitor Logging system for 5 minutes for thresholds, examples:</a:t>
            </a:r>
          </a:p>
          <a:p>
            <a:pPr marL="1428750" lvl="2" indent="-514350">
              <a:buFont typeface="+mj-lt"/>
              <a:buAutoNum type="arabicPeriod"/>
            </a:pPr>
            <a:r>
              <a:rPr lang="en-US" dirty="0" smtClean="0"/>
              <a:t>HTTP 500 &lt; X, or do not increase from average in last day by more than Y%</a:t>
            </a:r>
          </a:p>
          <a:p>
            <a:pPr marL="1428750" lvl="2" indent="-514350">
              <a:buFont typeface="+mj-lt"/>
              <a:buAutoNum type="arabicPeriod"/>
            </a:pPr>
            <a:r>
              <a:rPr lang="en-US" dirty="0" smtClean="0"/>
              <a:t>No new exceptions we haven’t see before</a:t>
            </a:r>
          </a:p>
          <a:p>
            <a:pPr marL="1428750" lvl="2" indent="-514350">
              <a:buFont typeface="+mj-lt"/>
              <a:buAutoNum type="arabicPeriod"/>
            </a:pPr>
            <a:r>
              <a:rPr lang="en-US" dirty="0" smtClean="0"/>
              <a:t>Exceptions &lt; A  or do not increase from average  in last day by more than B%</a:t>
            </a:r>
          </a:p>
          <a:p>
            <a:pPr marL="971550" lvl="1" indent="-514350">
              <a:buFont typeface="+mj-lt"/>
              <a:buAutoNum type="arabicPeriod"/>
            </a:pPr>
            <a:r>
              <a:rPr lang="en-US" dirty="0" smtClean="0"/>
              <a:t>If fail, roll back and send email, if pass proceed</a:t>
            </a:r>
          </a:p>
          <a:p>
            <a:pPr marL="514350" indent="-514350">
              <a:buFont typeface="+mj-lt"/>
              <a:buAutoNum type="arabicPeriod"/>
            </a:pPr>
            <a:r>
              <a:rPr lang="en-US" dirty="0" smtClean="0"/>
              <a:t>Deploy to 100%</a:t>
            </a:r>
            <a:endParaRPr lang="en-US" dirty="0"/>
          </a:p>
        </p:txBody>
      </p:sp>
    </p:spTree>
    <p:extLst>
      <p:ext uri="{BB962C8B-B14F-4D97-AF65-F5344CB8AC3E}">
        <p14:creationId xmlns:p14="http://schemas.microsoft.com/office/powerpoint/2010/main" val="411514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DEMO</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t>In this demo we will look </a:t>
            </a:r>
            <a:r>
              <a:rPr lang="en-US" dirty="0" smtClean="0"/>
              <a:t>at automating failback in a 1/10/100 Deployment style, if you are frequently deploying (CD) placing automation around your checks is important to increase productivity. </a:t>
            </a:r>
            <a:r>
              <a:rPr lang="en-US" dirty="0" smtClean="0"/>
              <a:t>i.e. we want to avoid having people starting and graphs all day long. We want to try to make deploy to production a fire-and-forget process</a:t>
            </a:r>
            <a:endParaRPr lang="en-US" dirty="0" smtClean="0"/>
          </a:p>
          <a:p>
            <a:r>
              <a:rPr lang="en-US" dirty="0" smtClean="0"/>
              <a:t>Prebaked Blue Green Environments </a:t>
            </a:r>
          </a:p>
          <a:p>
            <a:pPr lvl="1"/>
            <a:r>
              <a:rPr lang="en-US" dirty="0" smtClean="0"/>
              <a:t>In practice we would spin up in cloud, for the simplicity of this demo we will leave this out</a:t>
            </a:r>
          </a:p>
          <a:p>
            <a:r>
              <a:rPr lang="en-US" dirty="0" smtClean="0"/>
              <a:t>Deploying Using octopus to</a:t>
            </a:r>
          </a:p>
          <a:p>
            <a:pPr lvl="1"/>
            <a:r>
              <a:rPr lang="en-US" dirty="0" smtClean="0"/>
              <a:t>Step 1 Preproduction (1</a:t>
            </a:r>
            <a:r>
              <a:rPr lang="en-US" dirty="0" smtClean="0"/>
              <a:t>%) - Skip</a:t>
            </a:r>
            <a:endParaRPr lang="en-US" dirty="0" smtClean="0"/>
          </a:p>
          <a:p>
            <a:pPr lvl="1"/>
            <a:r>
              <a:rPr lang="en-US" dirty="0" smtClean="0"/>
              <a:t>Step 2 (10%/100%) Deploy to single server, monitor exceptions, roll back if exceed threshold, roll out if it doesn’t</a:t>
            </a:r>
          </a:p>
          <a:p>
            <a:r>
              <a:rPr lang="en-US" dirty="0" smtClean="0"/>
              <a:t>Application Logging to and Octopus monitoring exceptions from SEQ</a:t>
            </a:r>
          </a:p>
          <a:p>
            <a:r>
              <a:rPr lang="en-US" dirty="0" smtClean="0"/>
              <a:t>Deploy a working package, then deploy a package that intermittently fails that will cause an automatic rollback </a:t>
            </a:r>
            <a:endParaRPr lang="en-US" dirty="0"/>
          </a:p>
        </p:txBody>
      </p:sp>
      <p:pic>
        <p:nvPicPr>
          <p:cNvPr id="6146" name="Picture 2" descr="http://nsn.co/wp-content/uploads/2014/09/dem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3116" y="365125"/>
            <a:ext cx="1363313" cy="1128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60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Step 1</a:t>
            </a:r>
            <a:endParaRPr lang="en-US" dirty="0">
              <a:latin typeface="Arial Rounded MT Bold" panose="020F0704030504030204" pitchFamily="34" charset="0"/>
            </a:endParaRPr>
          </a:p>
        </p:txBody>
      </p:sp>
      <p:sp>
        <p:nvSpPr>
          <p:cNvPr id="3" name="Content Placeholder 2"/>
          <p:cNvSpPr>
            <a:spLocks noGrp="1"/>
          </p:cNvSpPr>
          <p:nvPr>
            <p:ph idx="1"/>
          </p:nvPr>
        </p:nvSpPr>
        <p:spPr>
          <a:xfrm>
            <a:off x="838200" y="1825625"/>
            <a:ext cx="3363097" cy="4351338"/>
          </a:xfrm>
        </p:spPr>
        <p:txBody>
          <a:bodyPr/>
          <a:lstStyle/>
          <a:p>
            <a:r>
              <a:rPr lang="en-US" dirty="0" smtClean="0"/>
              <a:t>Blue is Active</a:t>
            </a:r>
          </a:p>
          <a:p>
            <a:r>
              <a:rPr lang="en-US" dirty="0" smtClean="0"/>
              <a:t>Deploy to Green</a:t>
            </a:r>
            <a:endParaRPr lang="en-US" dirty="0"/>
          </a:p>
        </p:txBody>
      </p:sp>
      <p:pic>
        <p:nvPicPr>
          <p:cNvPr id="4" name="Picture 3"/>
          <p:cNvPicPr>
            <a:picLocks noChangeAspect="1"/>
          </p:cNvPicPr>
          <p:nvPr/>
        </p:nvPicPr>
        <p:blipFill>
          <a:blip r:embed="rId2"/>
          <a:stretch>
            <a:fillRect/>
          </a:stretch>
        </p:blipFill>
        <p:spPr>
          <a:xfrm>
            <a:off x="7057470" y="922798"/>
            <a:ext cx="3958875" cy="5127734"/>
          </a:xfrm>
          <a:prstGeom prst="rect">
            <a:avLst/>
          </a:prstGeom>
        </p:spPr>
      </p:pic>
    </p:spTree>
    <p:extLst>
      <p:ext uri="{BB962C8B-B14F-4D97-AF65-F5344CB8AC3E}">
        <p14:creationId xmlns:p14="http://schemas.microsoft.com/office/powerpoint/2010/main" val="3618631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Step 2</a:t>
            </a:r>
            <a:endParaRPr lang="en-US" dirty="0">
              <a:latin typeface="Arial Rounded MT Bold" panose="020F0704030504030204" pitchFamily="34" charset="0"/>
            </a:endParaRPr>
          </a:p>
        </p:txBody>
      </p:sp>
      <p:sp>
        <p:nvSpPr>
          <p:cNvPr id="3" name="Content Placeholder 2"/>
          <p:cNvSpPr>
            <a:spLocks noGrp="1"/>
          </p:cNvSpPr>
          <p:nvPr>
            <p:ph idx="1"/>
          </p:nvPr>
        </p:nvSpPr>
        <p:spPr>
          <a:xfrm>
            <a:off x="838200" y="1825625"/>
            <a:ext cx="2984157" cy="4351338"/>
          </a:xfrm>
        </p:spPr>
        <p:txBody>
          <a:bodyPr/>
          <a:lstStyle/>
          <a:p>
            <a:r>
              <a:rPr lang="en-US" dirty="0" smtClean="0"/>
              <a:t>Add one server to traffic</a:t>
            </a:r>
          </a:p>
          <a:p>
            <a:r>
              <a:rPr lang="en-US" dirty="0" smtClean="0"/>
              <a:t>Check logs</a:t>
            </a:r>
            <a:endParaRPr lang="en-US" dirty="0"/>
          </a:p>
        </p:txBody>
      </p:sp>
      <p:pic>
        <p:nvPicPr>
          <p:cNvPr id="4" name="Picture 3"/>
          <p:cNvPicPr>
            <a:picLocks noChangeAspect="1"/>
          </p:cNvPicPr>
          <p:nvPr/>
        </p:nvPicPr>
        <p:blipFill>
          <a:blip r:embed="rId2"/>
          <a:stretch>
            <a:fillRect/>
          </a:stretch>
        </p:blipFill>
        <p:spPr>
          <a:xfrm>
            <a:off x="5598360" y="963987"/>
            <a:ext cx="5460188" cy="5127734"/>
          </a:xfrm>
          <a:prstGeom prst="rect">
            <a:avLst/>
          </a:prstGeom>
        </p:spPr>
      </p:pic>
    </p:spTree>
    <p:extLst>
      <p:ext uri="{BB962C8B-B14F-4D97-AF65-F5344CB8AC3E}">
        <p14:creationId xmlns:p14="http://schemas.microsoft.com/office/powerpoint/2010/main" val="3490406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Step 3</a:t>
            </a:r>
            <a:endParaRPr lang="en-US" dirty="0">
              <a:latin typeface="Arial Rounded MT Bold" panose="020F0704030504030204" pitchFamily="34" charset="0"/>
            </a:endParaRPr>
          </a:p>
        </p:txBody>
      </p:sp>
      <p:pic>
        <p:nvPicPr>
          <p:cNvPr id="4" name="Picture 3"/>
          <p:cNvPicPr>
            <a:picLocks noChangeAspect="1"/>
          </p:cNvPicPr>
          <p:nvPr/>
        </p:nvPicPr>
        <p:blipFill>
          <a:blip r:embed="rId2"/>
          <a:stretch>
            <a:fillRect/>
          </a:stretch>
        </p:blipFill>
        <p:spPr>
          <a:xfrm>
            <a:off x="838200" y="1690688"/>
            <a:ext cx="8376751" cy="4400667"/>
          </a:xfrm>
          <a:prstGeom prst="rect">
            <a:avLst/>
          </a:prstGeom>
        </p:spPr>
      </p:pic>
      <p:sp>
        <p:nvSpPr>
          <p:cNvPr id="5" name="TextBox 4"/>
          <p:cNvSpPr txBox="1"/>
          <p:nvPr/>
        </p:nvSpPr>
        <p:spPr>
          <a:xfrm>
            <a:off x="9539416" y="4094205"/>
            <a:ext cx="2174789" cy="923330"/>
          </a:xfrm>
          <a:prstGeom prst="rect">
            <a:avLst/>
          </a:prstGeom>
          <a:noFill/>
        </p:spPr>
        <p:txBody>
          <a:bodyPr wrap="square" rtlCol="0">
            <a:spAutoFit/>
          </a:bodyPr>
          <a:lstStyle/>
          <a:p>
            <a:r>
              <a:rPr lang="en-US" dirty="0" smtClean="0"/>
              <a:t>Rolling deploy to remaining Servers in cluster</a:t>
            </a:r>
            <a:endParaRPr lang="en-US" dirty="0"/>
          </a:p>
        </p:txBody>
      </p:sp>
    </p:spTree>
    <p:extLst>
      <p:ext uri="{BB962C8B-B14F-4D97-AF65-F5344CB8AC3E}">
        <p14:creationId xmlns:p14="http://schemas.microsoft.com/office/powerpoint/2010/main" val="2307223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96402"/>
          </a:xfrm>
        </p:spPr>
        <p:txBody>
          <a:bodyPr>
            <a:normAutofit fontScale="90000"/>
          </a:bodyPr>
          <a:lstStyle/>
          <a:p>
            <a:r>
              <a:rPr lang="en-US" b="1" dirty="0" smtClean="0">
                <a:solidFill>
                  <a:schemeClr val="bg1">
                    <a:lumMod val="65000"/>
                  </a:schemeClr>
                </a:solidFill>
                <a:latin typeface="Arial Rounded MT Bold" panose="020F0704030504030204" pitchFamily="34" charset="0"/>
              </a:rPr>
              <a:t>Questions before demo?</a:t>
            </a:r>
            <a:endParaRPr lang="en-US" b="1" dirty="0">
              <a:solidFill>
                <a:schemeClr val="bg1">
                  <a:lumMod val="65000"/>
                </a:schemeClr>
              </a:solidFill>
              <a:latin typeface="Arial Rounded MT Bold" panose="020F0704030504030204" pitchFamily="34" charset="0"/>
            </a:endParaRPr>
          </a:p>
        </p:txBody>
      </p:sp>
      <p:sp>
        <p:nvSpPr>
          <p:cNvPr id="3" name="Subtitle 2"/>
          <p:cNvSpPr>
            <a:spLocks noGrp="1"/>
          </p:cNvSpPr>
          <p:nvPr>
            <p:ph type="subTitle" idx="1"/>
          </p:nvPr>
        </p:nvSpPr>
        <p:spPr>
          <a:xfrm>
            <a:off x="1524000" y="2608729"/>
            <a:ext cx="9144000" cy="3512153"/>
          </a:xfrm>
        </p:spPr>
        <p:txBody>
          <a:bodyPr>
            <a:normAutofit/>
          </a:bodyPr>
          <a:lstStyle/>
          <a:p>
            <a:r>
              <a:rPr lang="en-US" dirty="0" smtClean="0">
                <a:latin typeface="Arial Rounded MT Bold" panose="020F0704030504030204" pitchFamily="34" charset="0"/>
              </a:rPr>
              <a:t>Zero Downtime Deployments </a:t>
            </a:r>
            <a:endParaRPr lang="en-US" dirty="0">
              <a:latin typeface="Arial Rounded MT Bold" panose="020F0704030504030204" pitchFamily="34" charset="0"/>
            </a:endParaRPr>
          </a:p>
          <a:p>
            <a:r>
              <a:rPr lang="en-US" dirty="0">
                <a:solidFill>
                  <a:schemeClr val="accent6">
                    <a:lumMod val="60000"/>
                    <a:lumOff val="40000"/>
                  </a:schemeClr>
                </a:solidFill>
                <a:latin typeface="Arial Rounded MT Bold" panose="020F0704030504030204" pitchFamily="34" charset="0"/>
              </a:rPr>
              <a:t>Joel Dickson</a:t>
            </a:r>
          </a:p>
          <a:p>
            <a:r>
              <a:rPr lang="en-US" dirty="0">
                <a:solidFill>
                  <a:schemeClr val="accent6">
                    <a:lumMod val="60000"/>
                    <a:lumOff val="40000"/>
                  </a:schemeClr>
                </a:solidFill>
                <a:latin typeface="Arial Rounded MT Bold" panose="020F0704030504030204" pitchFamily="34" charset="0"/>
              </a:rPr>
              <a:t>Development Manager at Agoda</a:t>
            </a:r>
          </a:p>
          <a:p>
            <a:r>
              <a:rPr lang="en-US" dirty="0">
                <a:latin typeface="Arial Rounded MT Bold" panose="020F0704030504030204" pitchFamily="34" charset="0"/>
                <a:hlinkClick r:id="rId2"/>
              </a:rPr>
              <a:t>https://beerandserversdontmix.com</a:t>
            </a:r>
            <a:r>
              <a:rPr lang="en-US" dirty="0" smtClean="0">
                <a:latin typeface="Arial Rounded MT Bold" panose="020F0704030504030204" pitchFamily="34" charset="0"/>
                <a:hlinkClick r:id="rId2"/>
              </a:rPr>
              <a:t>/</a:t>
            </a:r>
            <a:endParaRPr lang="en-US" dirty="0" smtClean="0">
              <a:latin typeface="Arial Rounded MT Bold" panose="020F0704030504030204" pitchFamily="34" charset="0"/>
            </a:endParaRPr>
          </a:p>
          <a:p>
            <a:r>
              <a:rPr lang="en-US" dirty="0" smtClean="0">
                <a:latin typeface="Arial Rounded MT Bold" panose="020F0704030504030204" pitchFamily="34" charset="0"/>
                <a:hlinkClick r:id="rId3"/>
              </a:rPr>
              <a:t>www.linkedin.com/in/joel-dickson-hs</a:t>
            </a:r>
            <a:endParaRPr lang="en-US" dirty="0">
              <a:latin typeface="Arial Rounded MT Bold" panose="020F0704030504030204" pitchFamily="34" charset="0"/>
            </a:endParaRPr>
          </a:p>
          <a:p>
            <a:r>
              <a:rPr lang="en-US" dirty="0" smtClean="0">
                <a:latin typeface="Arial Rounded MT Bold" panose="020F0704030504030204" pitchFamily="34" charset="0"/>
                <a:hlinkClick r:id="rId4"/>
              </a:rPr>
              <a:t>https</a:t>
            </a:r>
            <a:r>
              <a:rPr lang="en-US" dirty="0">
                <a:latin typeface="Arial Rounded MT Bold" panose="020F0704030504030204" pitchFamily="34" charset="0"/>
                <a:hlinkClick r:id="rId4"/>
              </a:rPr>
              <a:t>://github.com/dicko2</a:t>
            </a:r>
            <a:r>
              <a:rPr lang="en-US" dirty="0" smtClean="0">
                <a:latin typeface="Arial Rounded MT Bold" panose="020F0704030504030204" pitchFamily="34" charset="0"/>
                <a:hlinkClick r:id="rId4"/>
              </a:rPr>
              <a:t>/</a:t>
            </a:r>
            <a:r>
              <a:rPr lang="en-US" dirty="0" smtClean="0">
                <a:latin typeface="Arial Rounded MT Bold" panose="020F0704030504030204" pitchFamily="34" charset="0"/>
              </a:rPr>
              <a:t>                   </a:t>
            </a:r>
            <a:r>
              <a:rPr lang="en-US" dirty="0" smtClean="0">
                <a:solidFill>
                  <a:schemeClr val="bg1"/>
                </a:solidFill>
                <a:latin typeface="Arial Rounded MT Bold" panose="020F0704030504030204" pitchFamily="34" charset="0"/>
              </a:rPr>
              <a:t>_</a:t>
            </a:r>
            <a:endParaRPr lang="en-US" dirty="0">
              <a:solidFill>
                <a:schemeClr val="bg1"/>
              </a:solidFill>
              <a:latin typeface="Arial Rounded MT Bold" panose="020F0704030504030204" pitchFamily="34" charset="0"/>
            </a:endParaRPr>
          </a:p>
          <a:p>
            <a:endParaRPr lang="en-US" dirty="0"/>
          </a:p>
        </p:txBody>
      </p:sp>
      <p:pic>
        <p:nvPicPr>
          <p:cNvPr id="2052" name="Picture 4" descr="https://s.w.org/about/images/logos/wordpress-logo-simplified-rg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26767" y="3988891"/>
            <a:ext cx="375914" cy="37591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lh3.googleusercontent.com/00APBMVQh3yraN704gKCeM63KzeQ-zHUi5wK6E9TjRQ26McyqYBt-zy__4i8GXDAfeys=w3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7865" y="4459866"/>
            <a:ext cx="361205" cy="3612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7891" y="4875791"/>
            <a:ext cx="518414" cy="51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073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About Me</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t>Development Manager on </a:t>
            </a:r>
            <a:r>
              <a:rPr lang="en-US" dirty="0" err="1" smtClean="0"/>
              <a:t>Agoda’s</a:t>
            </a:r>
            <a:r>
              <a:rPr lang="en-US" dirty="0" smtClean="0"/>
              <a:t> Front end Team – We work on the agoda.com website (</a:t>
            </a:r>
            <a:r>
              <a:rPr lang="en-US" dirty="0" err="1" smtClean="0"/>
              <a:t>Openstack</a:t>
            </a:r>
            <a:r>
              <a:rPr lang="en-US" dirty="0" smtClean="0"/>
              <a:t>/.NET)</a:t>
            </a:r>
          </a:p>
          <a:p>
            <a:r>
              <a:rPr lang="en-US" dirty="0" smtClean="0"/>
              <a:t>Prior to that work at Ticket Solutions (</a:t>
            </a:r>
            <a:r>
              <a:rPr lang="en-US" dirty="0" err="1" smtClean="0"/>
              <a:t>Oztix</a:t>
            </a:r>
            <a:r>
              <a:rPr lang="en-US" dirty="0" smtClean="0"/>
              <a:t>), Australia’s largest independent Ticketing Company (AWS/.NET)</a:t>
            </a:r>
          </a:p>
          <a:p>
            <a:r>
              <a:rPr lang="en-US" dirty="0" smtClean="0"/>
              <a:t>Work on the open source </a:t>
            </a:r>
            <a:r>
              <a:rPr lang="en-US" dirty="0" err="1" smtClean="0"/>
              <a:t>NUnit</a:t>
            </a:r>
            <a:r>
              <a:rPr lang="en-US" dirty="0" smtClean="0"/>
              <a:t> project</a:t>
            </a:r>
          </a:p>
          <a:p>
            <a:r>
              <a:rPr lang="en-US" dirty="0" smtClean="0"/>
              <a:t>Advocate of </a:t>
            </a:r>
            <a:r>
              <a:rPr lang="en-US" dirty="0" smtClean="0"/>
              <a:t>DevOps</a:t>
            </a:r>
            <a:endParaRPr lang="en-US" dirty="0" smtClean="0"/>
          </a:p>
          <a:p>
            <a:endParaRPr lang="en-US" dirty="0"/>
          </a:p>
        </p:txBody>
      </p:sp>
    </p:spTree>
    <p:extLst>
      <p:ext uri="{BB962C8B-B14F-4D97-AF65-F5344CB8AC3E}">
        <p14:creationId xmlns:p14="http://schemas.microsoft.com/office/powerpoint/2010/main" val="1835890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96402"/>
          </a:xfrm>
        </p:spPr>
        <p:txBody>
          <a:bodyPr>
            <a:normAutofit/>
          </a:bodyPr>
          <a:lstStyle/>
          <a:p>
            <a:r>
              <a:rPr lang="en-US" b="1" dirty="0" smtClean="0">
                <a:solidFill>
                  <a:schemeClr val="bg1">
                    <a:lumMod val="65000"/>
                  </a:schemeClr>
                </a:solidFill>
                <a:latin typeface="Arial Rounded MT Bold" panose="020F0704030504030204" pitchFamily="34" charset="0"/>
              </a:rPr>
              <a:t>Questions after demo?</a:t>
            </a:r>
            <a:endParaRPr lang="en-US" b="1" dirty="0">
              <a:solidFill>
                <a:schemeClr val="bg1">
                  <a:lumMod val="65000"/>
                </a:schemeClr>
              </a:solidFill>
              <a:latin typeface="Arial Rounded MT Bold" panose="020F0704030504030204" pitchFamily="34" charset="0"/>
            </a:endParaRPr>
          </a:p>
        </p:txBody>
      </p:sp>
      <p:sp>
        <p:nvSpPr>
          <p:cNvPr id="3" name="Subtitle 2"/>
          <p:cNvSpPr>
            <a:spLocks noGrp="1"/>
          </p:cNvSpPr>
          <p:nvPr>
            <p:ph type="subTitle" idx="1"/>
          </p:nvPr>
        </p:nvSpPr>
        <p:spPr>
          <a:xfrm>
            <a:off x="1524000" y="2608729"/>
            <a:ext cx="9144000" cy="3512153"/>
          </a:xfrm>
        </p:spPr>
        <p:txBody>
          <a:bodyPr>
            <a:normAutofit/>
          </a:bodyPr>
          <a:lstStyle/>
          <a:p>
            <a:r>
              <a:rPr lang="en-US" dirty="0" smtClean="0">
                <a:latin typeface="Arial Rounded MT Bold" panose="020F0704030504030204" pitchFamily="34" charset="0"/>
              </a:rPr>
              <a:t>Zero Downtime Deployments </a:t>
            </a:r>
            <a:endParaRPr lang="en-US" dirty="0">
              <a:latin typeface="Arial Rounded MT Bold" panose="020F0704030504030204" pitchFamily="34" charset="0"/>
            </a:endParaRPr>
          </a:p>
          <a:p>
            <a:r>
              <a:rPr lang="en-US" dirty="0">
                <a:solidFill>
                  <a:schemeClr val="accent6">
                    <a:lumMod val="60000"/>
                    <a:lumOff val="40000"/>
                  </a:schemeClr>
                </a:solidFill>
                <a:latin typeface="Arial Rounded MT Bold" panose="020F0704030504030204" pitchFamily="34" charset="0"/>
              </a:rPr>
              <a:t>Joel Dickson</a:t>
            </a:r>
          </a:p>
          <a:p>
            <a:r>
              <a:rPr lang="en-US" dirty="0">
                <a:solidFill>
                  <a:schemeClr val="accent6">
                    <a:lumMod val="60000"/>
                    <a:lumOff val="40000"/>
                  </a:schemeClr>
                </a:solidFill>
                <a:latin typeface="Arial Rounded MT Bold" panose="020F0704030504030204" pitchFamily="34" charset="0"/>
              </a:rPr>
              <a:t>Development Manager at Agoda</a:t>
            </a:r>
          </a:p>
          <a:p>
            <a:r>
              <a:rPr lang="en-US" dirty="0">
                <a:latin typeface="Arial Rounded MT Bold" panose="020F0704030504030204" pitchFamily="34" charset="0"/>
                <a:hlinkClick r:id="rId2"/>
              </a:rPr>
              <a:t>https://beerandserversdontmix.com</a:t>
            </a:r>
            <a:r>
              <a:rPr lang="en-US" dirty="0" smtClean="0">
                <a:latin typeface="Arial Rounded MT Bold" panose="020F0704030504030204" pitchFamily="34" charset="0"/>
                <a:hlinkClick r:id="rId2"/>
              </a:rPr>
              <a:t>/</a:t>
            </a:r>
            <a:endParaRPr lang="en-US" dirty="0" smtClean="0">
              <a:latin typeface="Arial Rounded MT Bold" panose="020F0704030504030204" pitchFamily="34" charset="0"/>
            </a:endParaRPr>
          </a:p>
          <a:p>
            <a:r>
              <a:rPr lang="en-US" dirty="0" smtClean="0">
                <a:latin typeface="Arial Rounded MT Bold" panose="020F0704030504030204" pitchFamily="34" charset="0"/>
                <a:hlinkClick r:id="rId3"/>
              </a:rPr>
              <a:t>www.linkedin.com/in/joel-dickson-hs</a:t>
            </a:r>
            <a:endParaRPr lang="en-US" dirty="0">
              <a:latin typeface="Arial Rounded MT Bold" panose="020F0704030504030204" pitchFamily="34" charset="0"/>
            </a:endParaRPr>
          </a:p>
          <a:p>
            <a:r>
              <a:rPr lang="en-US" dirty="0" smtClean="0">
                <a:latin typeface="Arial Rounded MT Bold" panose="020F0704030504030204" pitchFamily="34" charset="0"/>
                <a:hlinkClick r:id="rId4"/>
              </a:rPr>
              <a:t>https</a:t>
            </a:r>
            <a:r>
              <a:rPr lang="en-US" dirty="0">
                <a:latin typeface="Arial Rounded MT Bold" panose="020F0704030504030204" pitchFamily="34" charset="0"/>
                <a:hlinkClick r:id="rId4"/>
              </a:rPr>
              <a:t>://github.com/dicko2</a:t>
            </a:r>
            <a:r>
              <a:rPr lang="en-US" dirty="0" smtClean="0">
                <a:latin typeface="Arial Rounded MT Bold" panose="020F0704030504030204" pitchFamily="34" charset="0"/>
                <a:hlinkClick r:id="rId4"/>
              </a:rPr>
              <a:t>/</a:t>
            </a:r>
            <a:r>
              <a:rPr lang="en-US" dirty="0" smtClean="0">
                <a:latin typeface="Arial Rounded MT Bold" panose="020F0704030504030204" pitchFamily="34" charset="0"/>
              </a:rPr>
              <a:t>                   </a:t>
            </a:r>
            <a:r>
              <a:rPr lang="en-US" dirty="0" smtClean="0">
                <a:solidFill>
                  <a:schemeClr val="bg1"/>
                </a:solidFill>
                <a:latin typeface="Arial Rounded MT Bold" panose="020F0704030504030204" pitchFamily="34" charset="0"/>
              </a:rPr>
              <a:t>_</a:t>
            </a:r>
            <a:endParaRPr lang="en-US" dirty="0">
              <a:solidFill>
                <a:schemeClr val="bg1"/>
              </a:solidFill>
              <a:latin typeface="Arial Rounded MT Bold" panose="020F0704030504030204" pitchFamily="34" charset="0"/>
            </a:endParaRPr>
          </a:p>
          <a:p>
            <a:endParaRPr lang="en-US" dirty="0"/>
          </a:p>
        </p:txBody>
      </p:sp>
      <p:pic>
        <p:nvPicPr>
          <p:cNvPr id="2052" name="Picture 4" descr="https://s.w.org/about/images/logos/wordpress-logo-simplified-rg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26767" y="3988891"/>
            <a:ext cx="375914" cy="37591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lh3.googleusercontent.com/00APBMVQh3yraN704gKCeM63KzeQ-zHUi5wK6E9TjRQ26McyqYBt-zy__4i8GXDAfeys=w3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7865" y="4459866"/>
            <a:ext cx="361205" cy="3612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7891" y="4875791"/>
            <a:ext cx="518414" cy="51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979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Overview for Session</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t>What is Zero Downtime?</a:t>
            </a:r>
          </a:p>
          <a:p>
            <a:r>
              <a:rPr lang="en-US" dirty="0" smtClean="0"/>
              <a:t>Database quick notes</a:t>
            </a:r>
            <a:endParaRPr lang="en-US" dirty="0" smtClean="0"/>
          </a:p>
          <a:p>
            <a:r>
              <a:rPr lang="en-US" dirty="0" smtClean="0"/>
              <a:t>Web Sites</a:t>
            </a:r>
          </a:p>
          <a:p>
            <a:pPr lvl="1"/>
            <a:r>
              <a:rPr lang="en-US" dirty="0" smtClean="0"/>
              <a:t>High level Methods</a:t>
            </a:r>
          </a:p>
          <a:p>
            <a:pPr lvl="1"/>
            <a:r>
              <a:rPr lang="en-US" dirty="0" smtClean="0"/>
              <a:t>IIS </a:t>
            </a:r>
            <a:r>
              <a:rPr lang="en-US" dirty="0" smtClean="0"/>
              <a:t>Specifics</a:t>
            </a:r>
          </a:p>
          <a:p>
            <a:pPr lvl="1"/>
            <a:r>
              <a:rPr lang="en-US" dirty="0" smtClean="0"/>
              <a:t>Things to watch out for</a:t>
            </a:r>
            <a:endParaRPr lang="en-US" dirty="0" smtClean="0"/>
          </a:p>
          <a:p>
            <a:pPr lvl="1"/>
            <a:r>
              <a:rPr lang="en-US" dirty="0" smtClean="0"/>
              <a:t>Putting it all together with End to End Blue Green-Deployment</a:t>
            </a:r>
          </a:p>
        </p:txBody>
      </p:sp>
    </p:spTree>
    <p:extLst>
      <p:ext uri="{BB962C8B-B14F-4D97-AF65-F5344CB8AC3E}">
        <p14:creationId xmlns:p14="http://schemas.microsoft.com/office/powerpoint/2010/main" val="205256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What is Zero Downtime?</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t>Theory is minimizing downtime with an aim for Zero</a:t>
            </a:r>
          </a:p>
          <a:p>
            <a:r>
              <a:rPr lang="en-US" dirty="0" smtClean="0"/>
              <a:t>What is “down”</a:t>
            </a:r>
          </a:p>
          <a:p>
            <a:pPr lvl="1"/>
            <a:r>
              <a:rPr lang="en-US" dirty="0" smtClean="0"/>
              <a:t>Offline (Maintenance pages)</a:t>
            </a:r>
          </a:p>
          <a:p>
            <a:pPr lvl="1"/>
            <a:r>
              <a:rPr lang="en-US" dirty="0" smtClean="0"/>
              <a:t>Temporary loss of functionality</a:t>
            </a:r>
          </a:p>
          <a:p>
            <a:pPr lvl="1"/>
            <a:r>
              <a:rPr lang="en-US" dirty="0" smtClean="0"/>
              <a:t>Reduced performance (Long page load </a:t>
            </a:r>
            <a:r>
              <a:rPr lang="en-US" dirty="0" smtClean="0"/>
              <a:t>time)</a:t>
            </a:r>
            <a:endParaRPr lang="en-US" dirty="0" smtClean="0"/>
          </a:p>
          <a:p>
            <a:r>
              <a:rPr lang="en-US" dirty="0" smtClean="0"/>
              <a:t>Who?</a:t>
            </a:r>
            <a:endParaRPr lang="en-US" dirty="0" smtClean="0"/>
          </a:p>
          <a:p>
            <a:pPr lvl="1"/>
            <a:r>
              <a:rPr lang="en-US" dirty="0" smtClean="0"/>
              <a:t>For environments that operate hot 24 hours a day</a:t>
            </a:r>
          </a:p>
          <a:p>
            <a:pPr lvl="1"/>
            <a:r>
              <a:rPr lang="en-US" dirty="0" smtClean="0"/>
              <a:t>For environments that Deploy frequently (CD – Continuous Delivery</a:t>
            </a:r>
            <a:r>
              <a:rPr lang="en-US" dirty="0" smtClean="0"/>
              <a:t>)</a:t>
            </a:r>
          </a:p>
          <a:p>
            <a:r>
              <a:rPr lang="en-US" dirty="0" smtClean="0"/>
              <a:t>End Goal</a:t>
            </a:r>
          </a:p>
          <a:p>
            <a:pPr lvl="1"/>
            <a:r>
              <a:rPr lang="en-US" dirty="0" smtClean="0"/>
              <a:t>Deploy Frequently, Automate as much as possible </a:t>
            </a:r>
          </a:p>
          <a:p>
            <a:endParaRPr lang="en-US" dirty="0" smtClean="0"/>
          </a:p>
          <a:p>
            <a:pPr lvl="1"/>
            <a:endParaRPr lang="en-US" dirty="0"/>
          </a:p>
        </p:txBody>
      </p:sp>
      <p:pic>
        <p:nvPicPr>
          <p:cNvPr id="7170" name="Picture 2" descr="https://farm5.staticflickr.com/4086/5106171956_203b5986c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8364" y="205946"/>
            <a:ext cx="2674208" cy="2005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368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Tooling</a:t>
            </a:r>
            <a:endParaRPr lang="en-US" dirty="0">
              <a:latin typeface="Arial Rounded MT Bold" panose="020F0704030504030204" pitchFamily="34" charset="0"/>
            </a:endParaRPr>
          </a:p>
        </p:txBody>
      </p:sp>
      <p:sp>
        <p:nvSpPr>
          <p:cNvPr id="3" name="Content Placeholder 2"/>
          <p:cNvSpPr>
            <a:spLocks noGrp="1"/>
          </p:cNvSpPr>
          <p:nvPr>
            <p:ph idx="1"/>
          </p:nvPr>
        </p:nvSpPr>
        <p:spPr>
          <a:xfrm>
            <a:off x="838200" y="1825625"/>
            <a:ext cx="8808076" cy="4351338"/>
          </a:xfrm>
        </p:spPr>
        <p:txBody>
          <a:bodyPr>
            <a:normAutofit lnSpcReduction="10000"/>
          </a:bodyPr>
          <a:lstStyle/>
          <a:p>
            <a:r>
              <a:rPr lang="en-US" dirty="0" smtClean="0"/>
              <a:t>Will be talking about the following Tools</a:t>
            </a:r>
          </a:p>
          <a:p>
            <a:r>
              <a:rPr lang="en-US" dirty="0" smtClean="0"/>
              <a:t>Octopus Deploy</a:t>
            </a:r>
          </a:p>
          <a:p>
            <a:pPr lvl="1"/>
            <a:r>
              <a:rPr lang="en-US" dirty="0" smtClean="0"/>
              <a:t>Deployment tool originally designed for .NET apps, now expanded to nix, and more. Made in Australia </a:t>
            </a:r>
            <a:r>
              <a:rPr lang="en-US" dirty="0" smtClean="0">
                <a:hlinkClick r:id="rId2"/>
              </a:rPr>
              <a:t>http://octopus.com</a:t>
            </a:r>
            <a:r>
              <a:rPr lang="en-US" dirty="0" smtClean="0"/>
              <a:t> </a:t>
            </a:r>
          </a:p>
          <a:p>
            <a:r>
              <a:rPr lang="en-US" dirty="0" smtClean="0"/>
              <a:t>SEQ</a:t>
            </a:r>
          </a:p>
          <a:p>
            <a:pPr lvl="1"/>
            <a:r>
              <a:rPr lang="en-US" dirty="0" smtClean="0"/>
              <a:t>Structured Logging store. Made in </a:t>
            </a:r>
            <a:r>
              <a:rPr lang="en-US" dirty="0"/>
              <a:t>Australia </a:t>
            </a:r>
            <a:r>
              <a:rPr lang="en-US" dirty="0">
                <a:hlinkClick r:id="rId3"/>
              </a:rPr>
              <a:t>https://getseq.net</a:t>
            </a:r>
            <a:r>
              <a:rPr lang="en-US" dirty="0" smtClean="0">
                <a:hlinkClick r:id="rId3"/>
              </a:rPr>
              <a:t>/</a:t>
            </a:r>
            <a:r>
              <a:rPr lang="en-US" dirty="0" smtClean="0"/>
              <a:t> </a:t>
            </a:r>
          </a:p>
          <a:p>
            <a:r>
              <a:rPr lang="en-US" dirty="0" smtClean="0"/>
              <a:t>AWS and Azure Cloud Platforms</a:t>
            </a:r>
          </a:p>
          <a:p>
            <a:pPr lvl="1"/>
            <a:r>
              <a:rPr lang="en-US" dirty="0" smtClean="0"/>
              <a:t>I have a preference for Azure because their tooling is more </a:t>
            </a:r>
            <a:r>
              <a:rPr lang="en-US" dirty="0" smtClean="0"/>
              <a:t>.NET developer friendly</a:t>
            </a:r>
            <a:r>
              <a:rPr lang="en-US" dirty="0" smtClean="0"/>
              <a:t>, but </a:t>
            </a:r>
            <a:r>
              <a:rPr lang="en-US" dirty="0" smtClean="0"/>
              <a:t>both are good. </a:t>
            </a:r>
            <a:r>
              <a:rPr lang="en-US" dirty="0" smtClean="0"/>
              <a:t>We don’t use either at </a:t>
            </a:r>
            <a:r>
              <a:rPr lang="en-US" dirty="0" smtClean="0"/>
              <a:t>Agoda, </a:t>
            </a:r>
            <a:r>
              <a:rPr lang="en-US" dirty="0" smtClean="0"/>
              <a:t>we use </a:t>
            </a:r>
            <a:r>
              <a:rPr lang="en-US" dirty="0" err="1" smtClean="0"/>
              <a:t>Openstack</a:t>
            </a:r>
            <a:r>
              <a:rPr lang="en-US" dirty="0" smtClean="0"/>
              <a:t> because we have built our own cloud</a:t>
            </a:r>
          </a:p>
        </p:txBody>
      </p:sp>
      <p:pic>
        <p:nvPicPr>
          <p:cNvPr id="2050" name="Picture 2" descr="http://www.australianmade.com.au/img/consumer/siteLogos/australianMad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7496" y="549275"/>
            <a:ext cx="14382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raw.githubusercontent.com/StackStorm/st2contrib/master/packs/octopusdeploy/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536" y="227289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stretch>
            <a:fillRect/>
          </a:stretch>
        </p:blipFill>
        <p:spPr>
          <a:xfrm>
            <a:off x="66675" y="3712059"/>
            <a:ext cx="771525" cy="285750"/>
          </a:xfrm>
          <a:prstGeom prst="rect">
            <a:avLst/>
          </a:prstGeom>
        </p:spPr>
      </p:pic>
      <p:pic>
        <p:nvPicPr>
          <p:cNvPr id="2060" name="Picture 12" descr="http://berytech.org/wp-content/uploads/2015/11/amazon-aws-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19324" y="3544998"/>
            <a:ext cx="2152895" cy="69769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applicloud.com/Cms_Data/Contents/ActistoDB/Media/Pics/Microsoft-Azure-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5209" y="4343044"/>
            <a:ext cx="2136864" cy="71596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blogsprod.s3.amazonaws.com/blogs/wp-content/uploads/2015/04/OpenStack-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95281" y="5059004"/>
            <a:ext cx="1252896" cy="125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590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Database Change</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t>In MS SQL It’s Easy</a:t>
            </a:r>
          </a:p>
          <a:p>
            <a:r>
              <a:rPr lang="en-US" dirty="0" smtClean="0"/>
              <a:t>Changes are transactional, so roll them out all the time</a:t>
            </a:r>
          </a:p>
          <a:p>
            <a:r>
              <a:rPr lang="en-US" dirty="0" smtClean="0"/>
              <a:t>Following a few simple rules they will be backwards compatible</a:t>
            </a:r>
          </a:p>
          <a:p>
            <a:pPr lvl="1"/>
            <a:r>
              <a:rPr lang="en-US" dirty="0" smtClean="0"/>
              <a:t>Always add columns and Make them </a:t>
            </a:r>
            <a:r>
              <a:rPr lang="en-US" dirty="0" err="1" smtClean="0"/>
              <a:t>nullable</a:t>
            </a:r>
            <a:r>
              <a:rPr lang="en-US" dirty="0" smtClean="0"/>
              <a:t>, don’t delete or reorder columns</a:t>
            </a:r>
            <a:endParaRPr lang="en-US" dirty="0" smtClean="0"/>
          </a:p>
          <a:p>
            <a:pPr lvl="1"/>
            <a:r>
              <a:rPr lang="en-US" dirty="0" smtClean="0"/>
              <a:t>Avoid Stored </a:t>
            </a:r>
            <a:r>
              <a:rPr lang="en-US" dirty="0" smtClean="0"/>
              <a:t>procs where possible </a:t>
            </a:r>
            <a:r>
              <a:rPr lang="en-US" dirty="0" smtClean="0"/>
              <a:t>(Don’t use them for </a:t>
            </a:r>
            <a:r>
              <a:rPr lang="en-US" dirty="0" smtClean="0"/>
              <a:t>simple CRUD operations)</a:t>
            </a:r>
            <a:endParaRPr lang="en-US" dirty="0" smtClean="0"/>
          </a:p>
          <a:p>
            <a:pPr lvl="2"/>
            <a:r>
              <a:rPr lang="en-US" dirty="0" smtClean="0"/>
              <a:t>Parameterized Query Strings get cached the same, no performance advantage</a:t>
            </a:r>
          </a:p>
          <a:p>
            <a:pPr lvl="1"/>
            <a:r>
              <a:rPr lang="en-US" dirty="0" smtClean="0"/>
              <a:t>Always Add new proc parameters with a default</a:t>
            </a:r>
          </a:p>
          <a:p>
            <a:pPr lvl="1"/>
            <a:r>
              <a:rPr lang="en-US" dirty="0" smtClean="0"/>
              <a:t>Don’t reorder </a:t>
            </a:r>
            <a:r>
              <a:rPr lang="en-US" dirty="0" smtClean="0"/>
              <a:t>or delete columns </a:t>
            </a:r>
            <a:r>
              <a:rPr lang="en-US" dirty="0" smtClean="0"/>
              <a:t>from procs or </a:t>
            </a:r>
            <a:r>
              <a:rPr lang="en-US" dirty="0" smtClean="0"/>
              <a:t>views, just add new ones</a:t>
            </a:r>
            <a:endParaRPr lang="en-US" dirty="0" smtClean="0"/>
          </a:p>
          <a:p>
            <a:r>
              <a:rPr lang="en-US" dirty="0" smtClean="0"/>
              <a:t>A few more things to make them forwards compatible</a:t>
            </a:r>
          </a:p>
          <a:p>
            <a:pPr lvl="1"/>
            <a:r>
              <a:rPr lang="en-US" dirty="0" smtClean="0"/>
              <a:t>Make new stored proc parameter defaults an unused character to detect </a:t>
            </a:r>
            <a:r>
              <a:rPr lang="en-US" dirty="0" smtClean="0"/>
              <a:t>change </a:t>
            </a:r>
            <a:r>
              <a:rPr lang="en-US" dirty="0" smtClean="0"/>
              <a:t>instead of </a:t>
            </a:r>
            <a:r>
              <a:rPr lang="en-US" dirty="0" smtClean="0"/>
              <a:t>null</a:t>
            </a:r>
          </a:p>
          <a:p>
            <a:pPr lvl="1"/>
            <a:r>
              <a:rPr lang="en-US" dirty="0"/>
              <a:t>see blog </a:t>
            </a:r>
            <a:r>
              <a:rPr lang="en-US" dirty="0" smtClean="0"/>
              <a:t>post for full details</a:t>
            </a:r>
            <a:endParaRPr lang="en-US" dirty="0" smtClean="0"/>
          </a:p>
          <a:p>
            <a:pPr lvl="1"/>
            <a:r>
              <a:rPr lang="en-US" dirty="0" smtClean="0">
                <a:hlinkClick r:id="rId2"/>
              </a:rPr>
              <a:t>https</a:t>
            </a:r>
            <a:r>
              <a:rPr lang="en-US" dirty="0">
                <a:hlinkClick r:id="rId2"/>
              </a:rPr>
              <a:t>://beerandserversdontmix.com/2015/10/04/backwards-compatibility-of-incremental-database-change</a:t>
            </a:r>
            <a:r>
              <a:rPr lang="en-US" dirty="0" smtClean="0">
                <a:hlinkClick r:id="rId2"/>
              </a:rPr>
              <a:t>/</a:t>
            </a:r>
            <a:r>
              <a:rPr lang="en-US" dirty="0" smtClean="0"/>
              <a:t> </a:t>
            </a:r>
            <a:endParaRPr lang="en-US" dirty="0"/>
          </a:p>
        </p:txBody>
      </p:sp>
      <p:pic>
        <p:nvPicPr>
          <p:cNvPr id="3074" name="Picture 2" descr="https://azure.microsoft.com/svghandler/sql-database?width=600&amp;height=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1628" y="151058"/>
            <a:ext cx="3340372" cy="175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608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Web Site Deployment - Canary</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t>Deploying to a single server first to run tests</a:t>
            </a:r>
          </a:p>
          <a:p>
            <a:r>
              <a:rPr lang="en-US" dirty="0" smtClean="0"/>
              <a:t>Some times this is a live server, e.g. 1 server in your cluster </a:t>
            </a:r>
          </a:p>
          <a:p>
            <a:r>
              <a:rPr lang="en-US" dirty="0" smtClean="0"/>
              <a:t>Applying live traffic to your canary is </a:t>
            </a:r>
            <a:r>
              <a:rPr lang="en-US" dirty="0" smtClean="0"/>
              <a:t>risky (more details later)</a:t>
            </a:r>
            <a:endParaRPr lang="en-US" dirty="0"/>
          </a:p>
        </p:txBody>
      </p:sp>
      <p:pic>
        <p:nvPicPr>
          <p:cNvPr id="1026" name="Picture 2" descr="http://docs.octopusdeploy.com/download/attachments/3048182/Screen%20Shot%202014-07-31%20at%206.43.34%20am.png?version=1&amp;modificationDate=1406753026473&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4550376"/>
            <a:ext cx="5124450"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791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Web Site Deployment - Rolling</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t>In this scenario we deploy to a single server one at a time in your Scaling </a:t>
            </a:r>
            <a:r>
              <a:rPr lang="en-US" dirty="0" smtClean="0"/>
              <a:t>Group or Cluster</a:t>
            </a:r>
            <a:endParaRPr lang="en-US" dirty="0" smtClean="0"/>
          </a:p>
          <a:p>
            <a:r>
              <a:rPr lang="en-US" dirty="0" smtClean="0"/>
              <a:t>As each server is deployed </a:t>
            </a:r>
            <a:r>
              <a:rPr lang="en-US" dirty="0" smtClean="0"/>
              <a:t>to, </a:t>
            </a:r>
            <a:r>
              <a:rPr lang="en-US" dirty="0" smtClean="0"/>
              <a:t>you can take it offline, run smoke </a:t>
            </a:r>
            <a:r>
              <a:rPr lang="en-US" dirty="0" smtClean="0"/>
              <a:t>or regression tests </a:t>
            </a:r>
            <a:r>
              <a:rPr lang="en-US" dirty="0" smtClean="0"/>
              <a:t>on it, wait for warm-up/</a:t>
            </a:r>
            <a:r>
              <a:rPr lang="en-US" dirty="0" err="1" smtClean="0"/>
              <a:t>precaching</a:t>
            </a:r>
            <a:r>
              <a:rPr lang="en-US" dirty="0" smtClean="0"/>
              <a:t>, </a:t>
            </a:r>
            <a:r>
              <a:rPr lang="en-US" dirty="0" err="1" smtClean="0"/>
              <a:t>etc</a:t>
            </a:r>
            <a:r>
              <a:rPr lang="en-US" dirty="0" smtClean="0"/>
              <a:t>, then bring back online</a:t>
            </a:r>
          </a:p>
          <a:p>
            <a:r>
              <a:rPr lang="en-US" dirty="0" smtClean="0"/>
              <a:t>Most of this </a:t>
            </a:r>
            <a:r>
              <a:rPr lang="en-US" dirty="0" smtClean="0"/>
              <a:t>can/should </a:t>
            </a:r>
            <a:r>
              <a:rPr lang="en-US" dirty="0" smtClean="0"/>
              <a:t>be managed from Deployment tool/load balancer</a:t>
            </a:r>
          </a:p>
        </p:txBody>
      </p:sp>
    </p:spTree>
    <p:extLst>
      <p:ext uri="{BB962C8B-B14F-4D97-AF65-F5344CB8AC3E}">
        <p14:creationId xmlns:p14="http://schemas.microsoft.com/office/powerpoint/2010/main" val="1842898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Web Site Deployment - Blue Green</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t>Consists of running 2 production environments, Blue and Green</a:t>
            </a:r>
          </a:p>
          <a:p>
            <a:r>
              <a:rPr lang="en-US" dirty="0" smtClean="0"/>
              <a:t>Only one active with traffic, deploy to the other environment then cut over</a:t>
            </a:r>
          </a:p>
          <a:p>
            <a:r>
              <a:rPr lang="en-US" dirty="0" smtClean="0"/>
              <a:t>Allows for easy rollback but expensive to run two copies of production usually</a:t>
            </a:r>
          </a:p>
          <a:p>
            <a:r>
              <a:rPr lang="en-US" dirty="0" smtClean="0"/>
              <a:t>AWS Elastic Bean </a:t>
            </a:r>
            <a:r>
              <a:rPr lang="en-US" dirty="0" smtClean="0"/>
              <a:t>Stalk (DNS cut over)</a:t>
            </a:r>
            <a:endParaRPr lang="en-US" dirty="0" smtClean="0"/>
          </a:p>
          <a:p>
            <a:r>
              <a:rPr lang="en-US" dirty="0" smtClean="0"/>
              <a:t>Azure </a:t>
            </a:r>
            <a:r>
              <a:rPr lang="en-US" dirty="0" smtClean="0"/>
              <a:t>Web Apps (LB cut over)</a:t>
            </a:r>
            <a:endParaRPr lang="en-US" dirty="0" smtClean="0"/>
          </a:p>
        </p:txBody>
      </p:sp>
      <p:pic>
        <p:nvPicPr>
          <p:cNvPr id="1026" name="Picture 2" descr="http://docs.octopusdeploy.com/download/attachments/3048181/2014-07-31%2007_00_11-Presentation1%20-%20PowerPoint.png?version=1&amp;modificationDate=1406754891097&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468" y="3663949"/>
            <a:ext cx="4838700" cy="26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411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goda.potx" id="{E7710769-8018-40BA-A9C8-97CC2A2F8721}" vid="{939DE977-C3A3-4955-BCB5-229465A92046}"/>
    </a:ext>
  </a:extLst>
</a:theme>
</file>

<file path=docProps/app.xml><?xml version="1.0" encoding="utf-8"?>
<Properties xmlns="http://schemas.openxmlformats.org/officeDocument/2006/extended-properties" xmlns:vt="http://schemas.openxmlformats.org/officeDocument/2006/docPropsVTypes">
  <Template>Agoda</Template>
  <TotalTime>2683</TotalTime>
  <Words>1474</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Rounded MT Bold</vt:lpstr>
      <vt:lpstr>Calibri</vt:lpstr>
      <vt:lpstr>Calibri Light</vt:lpstr>
      <vt:lpstr>2_Office Theme</vt:lpstr>
      <vt:lpstr>Zero Downtime Deployments</vt:lpstr>
      <vt:lpstr>About Me</vt:lpstr>
      <vt:lpstr>Overview for Session</vt:lpstr>
      <vt:lpstr>What is Zero Downtime?</vt:lpstr>
      <vt:lpstr>Tooling</vt:lpstr>
      <vt:lpstr>Database Change</vt:lpstr>
      <vt:lpstr>Web Site Deployment - Canary</vt:lpstr>
      <vt:lpstr>Web Site Deployment - Rolling</vt:lpstr>
      <vt:lpstr>Web Site Deployment - Blue Green</vt:lpstr>
      <vt:lpstr>IIS Specific Techniques</vt:lpstr>
      <vt:lpstr>Putting it together</vt:lpstr>
      <vt:lpstr>Things to Watch out for</vt:lpstr>
      <vt:lpstr>Combining the Styles</vt:lpstr>
      <vt:lpstr>1/10/100 in Practice</vt:lpstr>
      <vt:lpstr>DEMO</vt:lpstr>
      <vt:lpstr>Step 1</vt:lpstr>
      <vt:lpstr>Step 2</vt:lpstr>
      <vt:lpstr>Step 3</vt:lpstr>
      <vt:lpstr>Questions before demo?</vt:lpstr>
      <vt:lpstr>Questions after 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Dickson, Joel (Agoda)</dc:creator>
  <cp:lastModifiedBy>Dickson, Joel (Agoda)</cp:lastModifiedBy>
  <cp:revision>100</cp:revision>
  <dcterms:created xsi:type="dcterms:W3CDTF">2016-07-20T07:42:12Z</dcterms:created>
  <dcterms:modified xsi:type="dcterms:W3CDTF">2016-07-24T05:06:42Z</dcterms:modified>
</cp:coreProperties>
</file>