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9" r:id="rId2"/>
  </p:sldMasterIdLst>
  <p:notesMasterIdLst>
    <p:notesMasterId r:id="rId25"/>
  </p:notesMasterIdLst>
  <p:handoutMasterIdLst>
    <p:handoutMasterId r:id="rId26"/>
  </p:handoutMasterIdLst>
  <p:sldIdLst>
    <p:sldId id="257" r:id="rId3"/>
    <p:sldId id="289" r:id="rId4"/>
    <p:sldId id="290" r:id="rId5"/>
    <p:sldId id="292" r:id="rId6"/>
    <p:sldId id="291" r:id="rId7"/>
    <p:sldId id="293" r:id="rId8"/>
    <p:sldId id="295" r:id="rId9"/>
    <p:sldId id="296" r:id="rId10"/>
    <p:sldId id="297" r:id="rId11"/>
    <p:sldId id="298" r:id="rId12"/>
    <p:sldId id="299" r:id="rId13"/>
    <p:sldId id="302" r:id="rId14"/>
    <p:sldId id="309" r:id="rId15"/>
    <p:sldId id="310" r:id="rId16"/>
    <p:sldId id="300" r:id="rId17"/>
    <p:sldId id="301" r:id="rId18"/>
    <p:sldId id="304" r:id="rId19"/>
    <p:sldId id="303" r:id="rId20"/>
    <p:sldId id="308" r:id="rId21"/>
    <p:sldId id="305" r:id="rId22"/>
    <p:sldId id="306" r:id="rId23"/>
    <p:sldId id="307" r:id="rId24"/>
  </p:sldIdLst>
  <p:sldSz cx="12192000" cy="6858000"/>
  <p:notesSz cx="6805613" cy="99393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1E1E1E"/>
    <a:srgbClr val="323232"/>
    <a:srgbClr val="666666"/>
    <a:srgbClr val="949494"/>
    <a:srgbClr val="8A8A8A"/>
    <a:srgbClr val="848484"/>
    <a:srgbClr val="8E8E8E"/>
    <a:srgbClr val="9436D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94660"/>
  </p:normalViewPr>
  <p:slideViewPr>
    <p:cSldViewPr>
      <p:cViewPr varScale="1">
        <p:scale>
          <a:sx n="83" d="100"/>
          <a:sy n="83" d="100"/>
        </p:scale>
        <p:origin x="1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BE99-4A44-4BB3-9874-C4FDEB1CE38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EEE0E-9B25-4F0A-A2A6-9C347BB3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4339-AE65-48AF-BAEF-CCCA4BF421E7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73088" y="496888"/>
            <a:ext cx="7951788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5218153"/>
            <a:ext cx="5444490" cy="39757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7228-6D3D-40D1-925F-6A0D7A3BF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6213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8775" indent="-171450" algn="l" defTabSz="914400" rtl="0" eaLnBrk="1" latinLnBrk="0" hangingPunct="1">
      <a:buFont typeface="Arial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1200" indent="-171450" algn="l" defTabSz="914400" rtl="0" eaLnBrk="1" latinLnBrk="0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73088" y="496888"/>
            <a:ext cx="7951788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73088" y="496888"/>
            <a:ext cx="7951788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73088" y="496888"/>
            <a:ext cx="7951788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7228-6D3D-40D1-925F-6A0D7A3BF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279856"/>
            <a:ext cx="113792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800" b="0">
                <a:solidFill>
                  <a:srgbClr val="32323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06400" y="914401"/>
            <a:ext cx="11379200" cy="1428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rgbClr val="1E1E1E"/>
                </a:solidFill>
                <a:latin typeface="+mn-lt"/>
              </a:defRPr>
            </a:lvl1pPr>
            <a:lvl2pPr marL="228600" indent="-171450">
              <a:buFont typeface="Arial" pitchFamily="34" charset="0"/>
              <a:buChar char="•"/>
              <a:defRPr sz="1600">
                <a:solidFill>
                  <a:srgbClr val="1E1E1E"/>
                </a:solidFill>
                <a:latin typeface="+mn-lt"/>
              </a:defRPr>
            </a:lvl2pPr>
            <a:lvl3pPr marL="400050" indent="-171450">
              <a:buFont typeface="Arial" pitchFamily="34" charset="0"/>
              <a:buChar char="‒"/>
              <a:defRPr sz="1600">
                <a:solidFill>
                  <a:srgbClr val="1E1E1E"/>
                </a:solidFill>
                <a:latin typeface="+mn-lt"/>
              </a:defRPr>
            </a:lvl3pPr>
            <a:lvl4pPr marL="685800" indent="-228600">
              <a:buFont typeface="Courier New" pitchFamily="49" charset="0"/>
              <a:buChar char="o"/>
              <a:defRPr sz="1600">
                <a:solidFill>
                  <a:srgbClr val="1E1E1E"/>
                </a:solidFill>
                <a:latin typeface="+mn-lt"/>
              </a:defRPr>
            </a:lvl4pPr>
            <a:lvl5pPr marL="857250" indent="-171450">
              <a:buFont typeface="Arial" pitchFamily="34" charset="0"/>
              <a:buChar char="▪"/>
              <a:defRPr sz="1600">
                <a:solidFill>
                  <a:srgbClr val="1E1E1E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152400" y="5934766"/>
            <a:ext cx="11811000" cy="33855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dirty="0" smtClean="0"/>
            </a:lvl1pPr>
          </a:lstStyle>
          <a:p>
            <a:pPr marL="177800" lvl="0" indent="-177800">
              <a:buAutoNum type="arabicParenR"/>
            </a:pPr>
            <a:r>
              <a:rPr lang="en-US" dirty="0" smtClean="0"/>
              <a:t>Click to edit master text styles</a:t>
            </a:r>
          </a:p>
          <a:p>
            <a:pPr marL="177800" lvl="0" indent="-177800"/>
            <a:r>
              <a:rPr lang="en-US" dirty="0" smtClean="0"/>
              <a:t>Source:  </a:t>
            </a:r>
          </a:p>
        </p:txBody>
      </p:sp>
    </p:spTree>
    <p:extLst>
      <p:ext uri="{BB962C8B-B14F-4D97-AF65-F5344CB8AC3E}">
        <p14:creationId xmlns:p14="http://schemas.microsoft.com/office/powerpoint/2010/main" val="353179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279856"/>
            <a:ext cx="113792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800" b="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06400" y="914401"/>
            <a:ext cx="11379200" cy="1428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lvl2pPr marL="228600" indent="-171450"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400050" indent="-171450">
              <a:buFont typeface="Arial" pitchFamily="34" charset="0"/>
              <a:buChar char="‒"/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685800" indent="-228600"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857250" indent="-171450">
              <a:buFont typeface="Arial" pitchFamily="34" charset="0"/>
              <a:buChar char="▪"/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4919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29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solidFill>
                  <a:srgbClr val="32323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Subtitle 30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323232"/>
                </a:solidFill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5867400"/>
            <a:ext cx="12192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20" y="506602"/>
            <a:ext cx="3349759" cy="13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0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2.vml"/><Relationship Id="rId7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826086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304799" y="6358157"/>
            <a:ext cx="5205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® is a registered trademark of AGIP LLC, used under license by Agoda Company Pte. Ltd.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is part of The Priceline Group (NASDAQ:PCLN). Internal use only. Proprietary &amp; confidential.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567018" y="6119084"/>
            <a:ext cx="165109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4A5032D-A706-45B2-A1B5-4389052FDDCB}" type="slidenum">
              <a:rPr lang="en-US" sz="1050" smtClean="0">
                <a:solidFill>
                  <a:srgbClr val="323232"/>
                </a:solidFill>
              </a:rPr>
              <a:pPr algn="r"/>
              <a:t>‹#›</a:t>
            </a:fld>
            <a:endParaRPr lang="en-US" sz="1050" dirty="0">
              <a:solidFill>
                <a:srgbClr val="323232"/>
              </a:solidFill>
            </a:endParaRPr>
          </a:p>
        </p:txBody>
      </p:sp>
      <p:pic>
        <p:nvPicPr>
          <p:cNvPr id="11" name="Picture 10" descr="slide_style-01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>
            <a:off x="0" y="0"/>
            <a:ext cx="12192000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895600" cy="4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82919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304799" y="6358157"/>
            <a:ext cx="5176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® is a registered trademark of AGIP LLC, used under license by Agoda Company Pte. Ltd.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Agoda is part of The Priceline Group (NASDAQ:PCLN). Internal use only. Proprietary &amp; confidential.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567018" y="6119084"/>
            <a:ext cx="165109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fld id="{C4A5032D-A706-45B2-A1B5-4389052FDDCB}" type="slidenum">
              <a:rPr lang="en-US" sz="1050" smtClean="0">
                <a:solidFill>
                  <a:srgbClr val="323232"/>
                </a:solidFill>
              </a:rPr>
              <a:pPr algn="r"/>
              <a:t>‹#›</a:t>
            </a:fld>
            <a:endParaRPr lang="en-US" sz="1050" dirty="0">
              <a:solidFill>
                <a:srgbClr val="323232"/>
              </a:solidFill>
            </a:endParaRPr>
          </a:p>
        </p:txBody>
      </p:sp>
      <p:pic>
        <p:nvPicPr>
          <p:cNvPr id="11" name="Picture 10" descr="slide_style-01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>
            <a:off x="0" y="0"/>
            <a:ext cx="12192000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895600" cy="4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3717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dirty="0" smtClean="0"/>
              <a:t>/19/16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844842" y="3168358"/>
            <a:ext cx="8534400" cy="86418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Levon Ter-Isahakyan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5537200" cy="615553"/>
          </a:xfrm>
        </p:spPr>
        <p:txBody>
          <a:bodyPr/>
          <a:lstStyle/>
          <a:p>
            <a:r>
              <a:rPr lang="en-US" sz="4000" dirty="0" smtClean="0"/>
              <a:t>Classes Continued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457199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/>
          <p:cNvSpPr txBox="1">
            <a:spLocks/>
          </p:cNvSpPr>
          <p:nvPr/>
        </p:nvSpPr>
        <p:spPr>
          <a:xfrm>
            <a:off x="6400800" y="509884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Companion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64049"/>
            <a:ext cx="2504762" cy="7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47581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976614"/>
            <a:ext cx="3657143" cy="8285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410900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classes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91" y="4577272"/>
            <a:ext cx="4552381" cy="2380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91" y="5062117"/>
            <a:ext cx="4666667" cy="3333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40500" y="1239243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with same name as class or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Defined in same source file as associated class or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access rights to class or traits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access private methods and fields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899995"/>
            <a:ext cx="3276190" cy="204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5638800"/>
            <a:ext cx="3190476" cy="5428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35882" y="5246101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5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371600"/>
            <a:ext cx="2180952" cy="590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2185297"/>
            <a:ext cx="3676190" cy="4952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8745" y="27883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Extending multiple traits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45" y="3265547"/>
            <a:ext cx="1561905" cy="5238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5" y="3964207"/>
            <a:ext cx="3600000" cy="666667"/>
          </a:xfrm>
          <a:prstGeom prst="rect">
            <a:avLst/>
          </a:prstGeom>
        </p:spPr>
      </p:pic>
      <p:sp>
        <p:nvSpPr>
          <p:cNvPr id="20" name="Text Placeholder 1"/>
          <p:cNvSpPr txBox="1">
            <a:spLocks/>
          </p:cNvSpPr>
          <p:nvPr/>
        </p:nvSpPr>
        <p:spPr>
          <a:xfrm>
            <a:off x="544945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Traits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1045" y="64105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Traits extending traits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478" y="1295261"/>
            <a:ext cx="3695238" cy="14476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04856" y="308088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then….?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856" y="3760882"/>
            <a:ext cx="3771429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>
          <a:xfrm>
            <a:off x="544944" y="517943"/>
            <a:ext cx="1103745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Parametrized Classes and Traits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79" y="1600200"/>
            <a:ext cx="3361905" cy="13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52" y="3581400"/>
            <a:ext cx="2714286" cy="6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52" y="4343400"/>
            <a:ext cx="4219048" cy="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879" y="4958317"/>
            <a:ext cx="3961905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6620164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Extracting type</a:t>
            </a:r>
            <a:endParaRPr lang="en-US" dirty="0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186907" y="577924"/>
            <a:ext cx="578438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Match and Case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2276190" cy="1447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0164" y="3733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for yourself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3255" y="3733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for yourself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06" y="1676400"/>
            <a:ext cx="3822737" cy="17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6620164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Apply and </a:t>
            </a:r>
            <a:r>
              <a:rPr lang="en-US" sz="4000" dirty="0" err="1" smtClean="0"/>
              <a:t>Unapply</a:t>
            </a:r>
            <a:endParaRPr lang="en-US" dirty="0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186907" y="577924"/>
            <a:ext cx="578438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Pattern matching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490120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for yourself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1" y="1511257"/>
            <a:ext cx="5000000" cy="19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436400"/>
            <a:ext cx="4714286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"/>
          <p:cNvSpPr txBox="1">
            <a:spLocks/>
          </p:cNvSpPr>
          <p:nvPr/>
        </p:nvSpPr>
        <p:spPr>
          <a:xfrm>
            <a:off x="544945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Looping</a:t>
            </a:r>
            <a:endParaRPr lang="en-US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6477000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Think Functional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291857"/>
            <a:ext cx="2685714" cy="31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271075"/>
            <a:ext cx="2857143" cy="6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528274"/>
            <a:ext cx="2876190" cy="10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5" y="4602599"/>
            <a:ext cx="3323809" cy="1542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602599"/>
            <a:ext cx="3161905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6620164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Try for yourself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7" y="1524000"/>
            <a:ext cx="5895238" cy="2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7" y="4800600"/>
            <a:ext cx="4295238" cy="1257143"/>
          </a:xfrm>
          <a:prstGeom prst="rect">
            <a:avLst/>
          </a:prstGeom>
        </p:spPr>
      </p:pic>
      <p:sp>
        <p:nvSpPr>
          <p:cNvPr id="24" name="Text Placeholder 1"/>
          <p:cNvSpPr txBox="1">
            <a:spLocks/>
          </p:cNvSpPr>
          <p:nvPr/>
        </p:nvSpPr>
        <p:spPr>
          <a:xfrm>
            <a:off x="297764" y="576635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Map, Reduce, Fold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0164" y="249227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Given: String of words separated by space 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longest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map from letter to a set of words it appear in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64" y="4876800"/>
            <a:ext cx="3619048" cy="4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" y="3589342"/>
            <a:ext cx="60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 txBox="1">
            <a:spLocks/>
          </p:cNvSpPr>
          <p:nvPr/>
        </p:nvSpPr>
        <p:spPr>
          <a:xfrm>
            <a:off x="297764" y="576635"/>
            <a:ext cx="11513236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Solutions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3606365"/>
            <a:ext cx="3666667" cy="5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5" y="4593551"/>
            <a:ext cx="2723809" cy="11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10" y="3374503"/>
            <a:ext cx="3066667" cy="1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410" y="4800600"/>
            <a:ext cx="3866667" cy="12761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0400" y="123459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Given: String of words separated by space 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longest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map from letter to a set of words it appear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"/>
          <p:cNvSpPr txBox="1">
            <a:spLocks/>
          </p:cNvSpPr>
          <p:nvPr/>
        </p:nvSpPr>
        <p:spPr>
          <a:xfrm>
            <a:off x="6620164" y="517943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Try for yourself</a:t>
            </a:r>
            <a:endParaRPr lang="en-US" dirty="0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186907" y="577924"/>
            <a:ext cx="578438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Option instead of NULL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4632"/>
            <a:ext cx="4704762" cy="7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24233"/>
            <a:ext cx="4123809" cy="7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95847"/>
            <a:ext cx="4209524" cy="561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66" y="1524000"/>
            <a:ext cx="5780952" cy="2342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666" y="3657600"/>
            <a:ext cx="5771429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 txBox="1">
            <a:spLocks/>
          </p:cNvSpPr>
          <p:nvPr/>
        </p:nvSpPr>
        <p:spPr>
          <a:xfrm>
            <a:off x="186907" y="577924"/>
            <a:ext cx="9414293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Case Study – Queue the </a:t>
            </a:r>
            <a:r>
              <a:rPr lang="en-US" sz="4000" dirty="0" err="1" smtClean="0"/>
              <a:t>scala</a:t>
            </a:r>
            <a:r>
              <a:rPr lang="en-US" sz="4000" dirty="0" smtClean="0"/>
              <a:t> way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3990476" cy="9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476" y="286309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scala</a:t>
            </a:r>
            <a:r>
              <a:rPr lang="en-US" dirty="0" smtClean="0"/>
              <a:t> way of defining a generic queue?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390476" cy="8952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5271" y="479334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is this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11379200" cy="615553"/>
          </a:xfrm>
        </p:spPr>
        <p:txBody>
          <a:bodyPr/>
          <a:lstStyle/>
          <a:p>
            <a:r>
              <a:rPr lang="en-US" sz="4000" dirty="0" smtClean="0"/>
              <a:t>New SBT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5713429" cy="46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"/>
          <p:cNvSpPr txBox="1">
            <a:spLocks/>
          </p:cNvSpPr>
          <p:nvPr/>
        </p:nvSpPr>
        <p:spPr>
          <a:xfrm>
            <a:off x="186907" y="577924"/>
            <a:ext cx="5784381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Advanced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" y="1396947"/>
            <a:ext cx="5333333" cy="14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439" y="313550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make this look nicer?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5" y="3532884"/>
            <a:ext cx="1533333" cy="238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9" y="3891747"/>
            <a:ext cx="3819048" cy="6095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5439" y="470351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precision?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72" y="5247570"/>
            <a:ext cx="5523809" cy="904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2541" y="119347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make this look nicer?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123" y="1711335"/>
            <a:ext cx="5752381" cy="8666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27364" y="276617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Configurable precision and look nice?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123" y="3333296"/>
            <a:ext cx="5428571" cy="16761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123" y="524757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for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3717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3717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11379200" cy="615553"/>
          </a:xfrm>
        </p:spPr>
        <p:txBody>
          <a:bodyPr/>
          <a:lstStyle/>
          <a:p>
            <a:r>
              <a:rPr lang="en-US" sz="4000" dirty="0" smtClean="0"/>
              <a:t>Basic </a:t>
            </a:r>
            <a:r>
              <a:rPr lang="en-US" sz="4000" dirty="0" err="1" smtClean="0"/>
              <a:t>Build.sbt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0" y="2209952"/>
            <a:ext cx="684761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11379200" cy="615553"/>
          </a:xfrm>
        </p:spPr>
        <p:txBody>
          <a:bodyPr/>
          <a:lstStyle/>
          <a:p>
            <a:r>
              <a:rPr lang="en-US" sz="4000" dirty="0" smtClean="0"/>
              <a:t>Hello World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14" y="2443285"/>
            <a:ext cx="62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11379200" cy="615553"/>
          </a:xfrm>
        </p:spPr>
        <p:txBody>
          <a:bodyPr/>
          <a:lstStyle/>
          <a:p>
            <a:r>
              <a:rPr lang="en-US" sz="4000" dirty="0" smtClean="0"/>
              <a:t>Dependencies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19" y="1981381"/>
            <a:ext cx="690476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11379200" cy="615553"/>
          </a:xfrm>
        </p:spPr>
        <p:txBody>
          <a:bodyPr/>
          <a:lstStyle/>
          <a:p>
            <a:r>
              <a:rPr lang="en-US" sz="4000" dirty="0" smtClean="0"/>
              <a:t>Basic </a:t>
            </a:r>
            <a:r>
              <a:rPr lang="en-US" sz="4000" dirty="0" err="1" smtClean="0"/>
              <a:t>ScalaTests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81" y="1395666"/>
            <a:ext cx="989523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5675745" cy="615553"/>
          </a:xfrm>
        </p:spPr>
        <p:txBody>
          <a:bodyPr/>
          <a:lstStyle/>
          <a:p>
            <a:r>
              <a:rPr lang="en-US" sz="4000" dirty="0" smtClean="0"/>
              <a:t>Scala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2380952" cy="8952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/>
          <p:cNvSpPr txBox="1">
            <a:spLocks/>
          </p:cNvSpPr>
          <p:nvPr/>
        </p:nvSpPr>
        <p:spPr>
          <a:xfrm>
            <a:off x="6412065" y="509885"/>
            <a:ext cx="5675745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Var</a:t>
            </a:r>
            <a:r>
              <a:rPr lang="en-US" sz="4000" dirty="0" smtClean="0"/>
              <a:t> and Val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9" y="2895600"/>
            <a:ext cx="5914286" cy="28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65" y="1600200"/>
            <a:ext cx="3142857" cy="8476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4600" y="2811897"/>
            <a:ext cx="2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reassign </a:t>
            </a:r>
            <a:r>
              <a:rPr lang="en-US" dirty="0" err="1" smtClean="0"/>
              <a:t>val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65" y="3495359"/>
            <a:ext cx="3247619" cy="1142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12065" y="4867688"/>
            <a:ext cx="2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Avoid using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5537200" cy="615553"/>
          </a:xfrm>
        </p:spPr>
        <p:txBody>
          <a:bodyPr/>
          <a:lstStyle/>
          <a:p>
            <a:r>
              <a:rPr lang="en-US" sz="4000" dirty="0" smtClean="0"/>
              <a:t>Type Inference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76400"/>
            <a:ext cx="4838095" cy="4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51427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67" y="3326685"/>
            <a:ext cx="4961905" cy="5428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/>
          <p:cNvSpPr txBox="1">
            <a:spLocks/>
          </p:cNvSpPr>
          <p:nvPr/>
        </p:nvSpPr>
        <p:spPr>
          <a:xfrm>
            <a:off x="6400800" y="457200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Method Invocation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1676400"/>
            <a:ext cx="1971429" cy="628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236" y="2908618"/>
            <a:ext cx="2333333" cy="57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236" y="3988687"/>
            <a:ext cx="2152381" cy="380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4918687"/>
            <a:ext cx="2695238" cy="5904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9236" y="12839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Omitting parenthesis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9236" y="251427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parameter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2955" y="35908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parameters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59236" y="458128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6400" y="509885"/>
            <a:ext cx="5537200" cy="615553"/>
          </a:xfrm>
        </p:spPr>
        <p:txBody>
          <a:bodyPr/>
          <a:lstStyle/>
          <a:p>
            <a:r>
              <a:rPr lang="en-US" sz="4000" dirty="0" smtClean="0"/>
              <a:t>Classes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82145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"/>
          <p:cNvSpPr txBox="1">
            <a:spLocks/>
          </p:cNvSpPr>
          <p:nvPr/>
        </p:nvSpPr>
        <p:spPr>
          <a:xfrm>
            <a:off x="6400800" y="457200"/>
            <a:ext cx="5537200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rgbClr val="666666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Method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25002"/>
            <a:ext cx="1885714" cy="12380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600" y="297599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Parameters – Hidden members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85381"/>
            <a:ext cx="3161905" cy="9142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6309" y="473972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Parameters – Public members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5216307"/>
            <a:ext cx="3114286" cy="9238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45" y="1830716"/>
            <a:ext cx="3676190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4.92702619509000070000E+000&quot;&gt;&lt;m_msothmcolidx val=&quot;0&quot;/&gt;&lt;m_rgb r=&quot;1A&quot; g=&quot;AC&quot; b=&quot;5B&quot;/&gt;&lt;m_nBrightness val=&quot;0&quot;/&gt;&lt;/elem&gt;&lt;elem m_fUsage=&quot;2.24867844010000000000E+000&quot;&gt;&lt;m_msothmcolidx val=&quot;0&quot;/&gt;&lt;m_rgb r=&quot;02&quot; g=&quot;83&quot; b=&quot;FF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goda Content Page Background">
  <a:themeElements>
    <a:clrScheme name="Custom 1">
      <a:dk1>
        <a:srgbClr val="7F7F7F"/>
      </a:dk1>
      <a:lt1>
        <a:sysClr val="window" lastClr="FFFFFF"/>
      </a:lt1>
      <a:dk2>
        <a:srgbClr val="7F7F7F"/>
      </a:dk2>
      <a:lt2>
        <a:srgbClr val="FFFFFF"/>
      </a:lt2>
      <a:accent1>
        <a:srgbClr val="7F7F7F"/>
      </a:accent1>
      <a:accent2>
        <a:srgbClr val="FF0000"/>
      </a:accent2>
      <a:accent3>
        <a:srgbClr val="1AAC5B"/>
      </a:accent3>
      <a:accent4>
        <a:srgbClr val="9436D4"/>
      </a:accent4>
      <a:accent5>
        <a:srgbClr val="0283FF"/>
      </a:accent5>
      <a:accent6>
        <a:srgbClr val="F79D11"/>
      </a:accent6>
      <a:hlink>
        <a:srgbClr val="0000FF"/>
      </a:hlink>
      <a:folHlink>
        <a:srgbClr val="800080"/>
      </a:folHlink>
    </a:clrScheme>
    <a:fontScheme name="Agod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D3730E-AB7C-447B-83C6-A79F3207B9E7}" vid="{538A21B6-535A-4614-96D5-11DF32AFCCF8}"/>
    </a:ext>
  </a:extLst>
</a:theme>
</file>

<file path=ppt/theme/theme2.xml><?xml version="1.0" encoding="utf-8"?>
<a:theme xmlns:a="http://schemas.openxmlformats.org/drawingml/2006/main" name="1_Agoda Content Page Background">
  <a:themeElements>
    <a:clrScheme name="Custom 1">
      <a:dk1>
        <a:srgbClr val="7F7F7F"/>
      </a:dk1>
      <a:lt1>
        <a:sysClr val="window" lastClr="FFFFFF"/>
      </a:lt1>
      <a:dk2>
        <a:srgbClr val="7F7F7F"/>
      </a:dk2>
      <a:lt2>
        <a:srgbClr val="FFFFFF"/>
      </a:lt2>
      <a:accent1>
        <a:srgbClr val="7F7F7F"/>
      </a:accent1>
      <a:accent2>
        <a:srgbClr val="FF0000"/>
      </a:accent2>
      <a:accent3>
        <a:srgbClr val="1AAC5B"/>
      </a:accent3>
      <a:accent4>
        <a:srgbClr val="9436D4"/>
      </a:accent4>
      <a:accent5>
        <a:srgbClr val="0283FF"/>
      </a:accent5>
      <a:accent6>
        <a:srgbClr val="F79D11"/>
      </a:accent6>
      <a:hlink>
        <a:srgbClr val="0000FF"/>
      </a:hlink>
      <a:folHlink>
        <a:srgbClr val="800080"/>
      </a:folHlink>
    </a:clrScheme>
    <a:fontScheme name="Agod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D3730E-AB7C-447B-83C6-A79F3207B9E7}" vid="{F830ACF4-521E-414D-8DBA-2894B636DF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0</TotalTime>
  <Words>274</Words>
  <Application>Microsoft Office PowerPoint</Application>
  <PresentationFormat>Widescreen</PresentationFormat>
  <Paragraphs>75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Calibri</vt:lpstr>
      <vt:lpstr>Courier New</vt:lpstr>
      <vt:lpstr>Wingdings</vt:lpstr>
      <vt:lpstr>Agoda Content Page Background</vt:lpstr>
      <vt:lpstr>1_Agoda Content Page Background</vt:lpstr>
      <vt:lpstr>think-cell Slide</vt:lpstr>
      <vt:lpstr>Scala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2016-03-29T12:02:43Z</dcterms:created>
  <dcterms:modified xsi:type="dcterms:W3CDTF">2016-11-19T10:38:54Z</dcterms:modified>
</cp:coreProperties>
</file>