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59" r:id="rId5"/>
  </p:sldMasterIdLst>
  <p:notesMasterIdLst>
    <p:notesMasterId r:id="rId19"/>
  </p:notesMasterIdLst>
  <p:handoutMasterIdLst>
    <p:handoutMasterId r:id="rId20"/>
  </p:handoutMasterIdLst>
  <p:sldIdLst>
    <p:sldId id="279" r:id="rId6"/>
    <p:sldId id="278" r:id="rId7"/>
    <p:sldId id="280" r:id="rId8"/>
    <p:sldId id="284" r:id="rId9"/>
    <p:sldId id="283" r:id="rId10"/>
    <p:sldId id="292" r:id="rId11"/>
    <p:sldId id="286" r:id="rId12"/>
    <p:sldId id="282" r:id="rId13"/>
    <p:sldId id="288" r:id="rId14"/>
    <p:sldId id="293" r:id="rId15"/>
    <p:sldId id="287" r:id="rId16"/>
    <p:sldId id="285" r:id="rId17"/>
    <p:sldId id="289" r:id="rId18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8334E-F269-4375-B18E-1174CE6038C0}">
          <p14:sldIdLst>
            <p14:sldId id="279"/>
            <p14:sldId id="278"/>
            <p14:sldId id="280"/>
            <p14:sldId id="284"/>
            <p14:sldId id="283"/>
            <p14:sldId id="292"/>
            <p14:sldId id="286"/>
            <p14:sldId id="282"/>
            <p14:sldId id="288"/>
            <p14:sldId id="293"/>
            <p14:sldId id="287"/>
            <p14:sldId id="285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BE5E87"/>
    <a:srgbClr val="8E8E8E"/>
    <a:srgbClr val="507AA0"/>
    <a:srgbClr val="323232"/>
    <a:srgbClr val="4F4F4F"/>
    <a:srgbClr val="666666"/>
    <a:srgbClr val="949494"/>
    <a:srgbClr val="8A8A8A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6977" autoAdjust="0"/>
  </p:normalViewPr>
  <p:slideViewPr>
    <p:cSldViewPr>
      <p:cViewPr varScale="1">
        <p:scale>
          <a:sx n="60" d="100"/>
          <a:sy n="60" d="100"/>
        </p:scale>
        <p:origin x="90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54" y="102"/>
      </p:cViewPr>
      <p:guideLst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50264" cy="498475"/>
          </a:xfrm>
          <a:prstGeom prst="rect">
            <a:avLst/>
          </a:prstGeom>
        </p:spPr>
        <p:txBody>
          <a:bodyPr vert="horz" lIns="96414" tIns="48207" rIns="96414" bIns="4820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349" y="2"/>
            <a:ext cx="2950264" cy="498475"/>
          </a:xfrm>
          <a:prstGeom prst="rect">
            <a:avLst/>
          </a:prstGeom>
        </p:spPr>
        <p:txBody>
          <a:bodyPr vert="horz" lIns="96414" tIns="48207" rIns="96414" bIns="48207" rtlCol="0"/>
          <a:lstStyle>
            <a:lvl1pPr algn="r">
              <a:defRPr sz="1300"/>
            </a:lvl1pPr>
          </a:lstStyle>
          <a:p>
            <a:fld id="{A39EBE99-4A44-4BB3-9874-C4FDEB1CE382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50264" cy="498475"/>
          </a:xfrm>
          <a:prstGeom prst="rect">
            <a:avLst/>
          </a:prstGeom>
        </p:spPr>
        <p:txBody>
          <a:bodyPr vert="horz" lIns="96414" tIns="48207" rIns="96414" bIns="4820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349" y="9440864"/>
            <a:ext cx="2950264" cy="498475"/>
          </a:xfrm>
          <a:prstGeom prst="rect">
            <a:avLst/>
          </a:prstGeom>
        </p:spPr>
        <p:txBody>
          <a:bodyPr vert="horz" lIns="96414" tIns="48207" rIns="96414" bIns="48207" rtlCol="0" anchor="b"/>
          <a:lstStyle>
            <a:lvl1pPr algn="r">
              <a:defRPr sz="1300"/>
            </a:lvl1pPr>
          </a:lstStyle>
          <a:p>
            <a:fld id="{1D9EEE0E-9B25-4F0A-A2A6-9C347BB3F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4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9787" cy="496967"/>
          </a:xfrm>
          <a:prstGeom prst="rect">
            <a:avLst/>
          </a:prstGeom>
        </p:spPr>
        <p:txBody>
          <a:bodyPr vert="horz" lIns="96414" tIns="48207" rIns="96414" bIns="4820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2"/>
            <a:ext cx="2949787" cy="496967"/>
          </a:xfrm>
          <a:prstGeom prst="rect">
            <a:avLst/>
          </a:prstGeom>
        </p:spPr>
        <p:txBody>
          <a:bodyPr vert="horz" lIns="96414" tIns="48207" rIns="96414" bIns="48207" rtlCol="0"/>
          <a:lstStyle>
            <a:lvl1pPr algn="r">
              <a:defRPr sz="1300"/>
            </a:lvl1pPr>
          </a:lstStyle>
          <a:p>
            <a:fld id="{07254339-AE65-48AF-BAEF-CCCA4BF421E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71500" y="496888"/>
            <a:ext cx="7950200" cy="4473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14" tIns="48207" rIns="96414" bIns="4820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5218155"/>
            <a:ext cx="5445760" cy="3975735"/>
          </a:xfrm>
          <a:prstGeom prst="rect">
            <a:avLst/>
          </a:prstGeom>
        </p:spPr>
        <p:txBody>
          <a:bodyPr vert="horz" lIns="96414" tIns="48207" rIns="96414" bIns="48207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6414" tIns="48207" rIns="96414" bIns="4820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 vert="horz" lIns="96414" tIns="48207" rIns="96414" bIns="48207" rtlCol="0" anchor="b"/>
          <a:lstStyle>
            <a:lvl1pPr algn="r">
              <a:defRPr sz="1300"/>
            </a:lvl1pPr>
          </a:lstStyle>
          <a:p>
            <a:fld id="{9F887228-6D3D-40D1-925F-6A0D7A3B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6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6213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8775" indent="-171450" algn="l" defTabSz="914400" rtl="0" eaLnBrk="1" latinLnBrk="0" hangingPunct="1">
      <a:buFont typeface="Arial" pitchFamily="34" charset="0"/>
      <a:buChar char="‒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1450" algn="l" defTabSz="914400" rtl="0" eaLnBrk="1" latinLnBrk="0" hangingPunct="1"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1200" indent="-171450" algn="l" defTabSz="914400" rtl="0" eaLnBrk="1" latinLnBrk="0" hangingPunct="1"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intro about myself</a:t>
            </a:r>
          </a:p>
          <a:p>
            <a:r>
              <a:rPr lang="en-US" dirty="0" smtClean="0"/>
              <a:t>Frontend</a:t>
            </a:r>
            <a:r>
              <a:rPr lang="en-US" baseline="0" dirty="0" smtClean="0"/>
              <a:t> @ Agoda</a:t>
            </a:r>
          </a:p>
          <a:p>
            <a:r>
              <a:rPr lang="en-US" baseline="0" dirty="0" smtClean="0"/>
              <a:t>Side project</a:t>
            </a:r>
          </a:p>
          <a:p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7228-6D3D-40D1-925F-6A0D7A3BF6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ing about the word “bot”. </a:t>
            </a:r>
          </a:p>
          <a:p>
            <a:r>
              <a:rPr lang="en-US" baseline="0" dirty="0" smtClean="0"/>
              <a:t>what do we usually think of when talking about bot?</a:t>
            </a:r>
          </a:p>
          <a:p>
            <a:r>
              <a:rPr lang="en-US" baseline="0" dirty="0" smtClean="0"/>
              <a:t>Is it required a conversational ability as same as human or just response to your need?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7228-6D3D-40D1-925F-6A0D7A3BF6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7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</a:t>
            </a:r>
            <a:r>
              <a:rPr lang="en-US" baseline="0" dirty="0" smtClean="0"/>
              <a:t> have 2 parts: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Interface with the world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Brain, processing incoming data, make a suitable response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Bot can do  anything just limited by your imagination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7228-6D3D-40D1-925F-6A0D7A3BF6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r>
              <a:rPr lang="en-US" baseline="0" dirty="0" smtClean="0"/>
              <a:t> that you can use to start building bot very quickly</a:t>
            </a:r>
          </a:p>
          <a:p>
            <a:r>
              <a:rPr lang="en-US" baseline="0" dirty="0" smtClean="0"/>
              <a:t>Microsoft has variety of add-ons to plug into your bot.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7228-6D3D-40D1-925F-6A0D7A3BF6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9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You</a:t>
            </a:r>
            <a:r>
              <a:rPr lang="en-US" baseline="0" dirty="0" smtClean="0"/>
              <a:t> may wonder why A/B test data matter.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At Agoda we take data seriously, we make a decision based on the data and A/B testing, as we call it “experimenting”, is one way that give us a lot of inside data.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The people here frequently look at these data and thinking hard what should we do next.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Lot of time we want to see the data, the conventional way is to open the company’s laptop, VPN into the company’s network, open back office, and find the data.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It is not very convenience if you are doing this on every weekends and sometimes you also not home, maybe on the business trip or vacation.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For @</a:t>
            </a:r>
            <a:r>
              <a:rPr lang="en-US" baseline="0" dirty="0" err="1" smtClean="0"/>
              <a:t>hotelbot</a:t>
            </a:r>
            <a:r>
              <a:rPr lang="en-US" baseline="0" dirty="0" smtClean="0"/>
              <a:t>, you can just pick your </a:t>
            </a:r>
            <a:r>
              <a:rPr lang="en-US" baseline="0" dirty="0" err="1" smtClean="0"/>
              <a:t>iphone</a:t>
            </a:r>
            <a:r>
              <a:rPr lang="en-US" baseline="0" dirty="0" smtClean="0"/>
              <a:t> and text 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 TEST-1234 then your result is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7228-6D3D-40D1-925F-6A0D7A3BF6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58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r>
              <a:rPr lang="en-US" baseline="0" dirty="0" smtClean="0"/>
              <a:t> and showing the code and the bot in action!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7228-6D3D-40D1-925F-6A0D7A3BF6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6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0" y="279856"/>
            <a:ext cx="1137920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2800" b="0">
                <a:solidFill>
                  <a:srgbClr val="32323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06400" y="914401"/>
            <a:ext cx="11379200" cy="14280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rgbClr val="1E1E1E"/>
                </a:solidFill>
                <a:latin typeface="+mn-lt"/>
              </a:defRPr>
            </a:lvl1pPr>
            <a:lvl2pPr marL="228600" indent="-171450">
              <a:buFont typeface="Arial" pitchFamily="34" charset="0"/>
              <a:buChar char="•"/>
              <a:defRPr sz="1600">
                <a:solidFill>
                  <a:srgbClr val="1E1E1E"/>
                </a:solidFill>
                <a:latin typeface="+mn-lt"/>
              </a:defRPr>
            </a:lvl2pPr>
            <a:lvl3pPr marL="400050" indent="-171450">
              <a:buFont typeface="Arial" pitchFamily="34" charset="0"/>
              <a:buChar char="‒"/>
              <a:defRPr sz="1600">
                <a:solidFill>
                  <a:srgbClr val="1E1E1E"/>
                </a:solidFill>
                <a:latin typeface="+mn-lt"/>
              </a:defRPr>
            </a:lvl3pPr>
            <a:lvl4pPr marL="685800" indent="-228600">
              <a:buFont typeface="Courier New" pitchFamily="49" charset="0"/>
              <a:buChar char="o"/>
              <a:defRPr sz="1600">
                <a:solidFill>
                  <a:srgbClr val="1E1E1E"/>
                </a:solidFill>
                <a:latin typeface="+mn-lt"/>
              </a:defRPr>
            </a:lvl4pPr>
            <a:lvl5pPr marL="857250" indent="-171450">
              <a:buFont typeface="Arial" pitchFamily="34" charset="0"/>
              <a:buChar char="▪"/>
              <a:defRPr sz="1600">
                <a:solidFill>
                  <a:srgbClr val="1E1E1E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152400" y="5934766"/>
            <a:ext cx="11811000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dirty="0" smtClean="0"/>
            </a:lvl1pPr>
          </a:lstStyle>
          <a:p>
            <a:pPr marL="177800" lvl="0" indent="-177800">
              <a:buAutoNum type="arabicParenR"/>
            </a:pPr>
            <a:r>
              <a:rPr lang="en-US" dirty="0" smtClean="0"/>
              <a:t>Click to edit master text styles</a:t>
            </a:r>
          </a:p>
          <a:p>
            <a:pPr marL="177800" lvl="0" indent="-177800"/>
            <a:r>
              <a:rPr lang="en-US" dirty="0" smtClean="0"/>
              <a:t>Source:  </a:t>
            </a:r>
          </a:p>
        </p:txBody>
      </p:sp>
    </p:spTree>
    <p:extLst>
      <p:ext uri="{BB962C8B-B14F-4D97-AF65-F5344CB8AC3E}">
        <p14:creationId xmlns:p14="http://schemas.microsoft.com/office/powerpoint/2010/main" val="3531799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49199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29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>
                <a:solidFill>
                  <a:srgbClr val="32323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Subtitle 30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rgbClr val="323232"/>
                </a:solidFill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5867400"/>
            <a:ext cx="12192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20" y="506602"/>
            <a:ext cx="3349759" cy="13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00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2.vml"/><Relationship Id="rId7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7643870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gradFill>
            <a:gsLst>
              <a:gs pos="0">
                <a:srgbClr val="E5E5E5"/>
              </a:gs>
              <a:gs pos="0">
                <a:schemeClr val="accent1">
                  <a:tint val="44500"/>
                  <a:satMod val="160000"/>
                </a:schemeClr>
              </a:gs>
              <a:gs pos="71000">
                <a:schemeClr val="bg1"/>
              </a:gs>
              <a:gs pos="43000">
                <a:srgbClr val="E5E5E5"/>
              </a:gs>
              <a:gs pos="0">
                <a:srgbClr val="E5E5E5"/>
              </a:gs>
            </a:gsLst>
            <a:lin ang="215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-304799" y="6358157"/>
            <a:ext cx="52052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All material herein © 2005 – 2016 Agoda group of companies. All rights reserved.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AGODA ® is a registered trademark of AGIP LLC, used under license by Agoda Company Pte. Ltd.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Agoda is part of The Priceline Group (NASDAQ:PCLN). Internal use only. Proprietary &amp; confidential.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567018" y="6119084"/>
            <a:ext cx="165109" cy="161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fld id="{C4A5032D-A706-45B2-A1B5-4389052FDDCB}" type="slidenum">
              <a:rPr lang="en-US" sz="1050" smtClean="0">
                <a:solidFill>
                  <a:srgbClr val="323232"/>
                </a:solidFill>
              </a:rPr>
              <a:pPr algn="r"/>
              <a:t>‹#›</a:t>
            </a:fld>
            <a:endParaRPr lang="en-US" sz="1050" dirty="0">
              <a:solidFill>
                <a:srgbClr val="323232"/>
              </a:solidFill>
            </a:endParaRPr>
          </a:p>
        </p:txBody>
      </p:sp>
      <p:pic>
        <p:nvPicPr>
          <p:cNvPr id="11" name="Picture 10" descr="slide_style-01.png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33"/>
          <a:stretch/>
        </p:blipFill>
        <p:spPr>
          <a:xfrm>
            <a:off x="0" y="0"/>
            <a:ext cx="12192000" cy="457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895600" cy="4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7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682919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gradFill>
            <a:gsLst>
              <a:gs pos="0">
                <a:srgbClr val="E5E5E5"/>
              </a:gs>
              <a:gs pos="0">
                <a:schemeClr val="accent1">
                  <a:tint val="44500"/>
                  <a:satMod val="160000"/>
                </a:schemeClr>
              </a:gs>
              <a:gs pos="71000">
                <a:schemeClr val="bg1"/>
              </a:gs>
              <a:gs pos="43000">
                <a:srgbClr val="E5E5E5"/>
              </a:gs>
              <a:gs pos="0">
                <a:srgbClr val="E5E5E5"/>
              </a:gs>
            </a:gsLst>
            <a:lin ang="215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-304799" y="6358157"/>
            <a:ext cx="5176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All material herein © 2005 – 2016 Agoda group of companies. All rights reserved.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AGODA ® is a registered trademark of AGIP LLC, used under license by Agoda Company Pte. Ltd.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Agoda is part of The Priceline Group (NASDAQ:PCLN). Internal use only. Proprietary &amp; confidential.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567018" y="6119084"/>
            <a:ext cx="165109" cy="161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fld id="{C4A5032D-A706-45B2-A1B5-4389052FDDCB}" type="slidenum">
              <a:rPr lang="en-US" sz="1050" smtClean="0">
                <a:solidFill>
                  <a:srgbClr val="323232"/>
                </a:solidFill>
              </a:rPr>
              <a:pPr algn="r"/>
              <a:t>‹#›</a:t>
            </a:fld>
            <a:endParaRPr lang="en-US" sz="1050" dirty="0">
              <a:solidFill>
                <a:srgbClr val="323232"/>
              </a:solidFill>
            </a:endParaRPr>
          </a:p>
        </p:txBody>
      </p:sp>
      <p:pic>
        <p:nvPicPr>
          <p:cNvPr id="11" name="Picture 10" descr="slide_style-01.png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33"/>
          <a:stretch/>
        </p:blipFill>
        <p:spPr>
          <a:xfrm>
            <a:off x="0" y="0"/>
            <a:ext cx="12192000" cy="457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895600" cy="4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3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nut.sornchumni@agoda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oda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chat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Nut </a:t>
            </a:r>
            <a:r>
              <a:rPr lang="en-US" dirty="0" err="1" smtClean="0"/>
              <a:t>Sornchumni</a:t>
            </a:r>
            <a:endParaRPr lang="en-US" dirty="0" smtClean="0"/>
          </a:p>
          <a:p>
            <a:r>
              <a:rPr lang="en-US" dirty="0" smtClean="0"/>
              <a:t>Software Engineer - Frontend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5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hotelbot</a:t>
            </a:r>
            <a:r>
              <a:rPr lang="en-US" dirty="0" smtClean="0"/>
              <a:t>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914401"/>
            <a:ext cx="11379200" cy="258532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2400" dirty="0" err="1" smtClean="0"/>
              <a:t>Agoda’s</a:t>
            </a:r>
            <a:r>
              <a:rPr lang="en-US" sz="2400" dirty="0" smtClean="0"/>
              <a:t> hotel reservation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Agoda’s</a:t>
            </a:r>
            <a:r>
              <a:rPr lang="en-US" sz="2400" dirty="0" smtClean="0"/>
              <a:t> customer service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Server monitoring/reporting</a:t>
            </a:r>
          </a:p>
          <a:p>
            <a:pPr marL="571500" lvl="1" indent="-342900">
              <a:buFontTx/>
              <a:buChar char="-"/>
            </a:pPr>
            <a:r>
              <a:rPr lang="en-US" sz="2400" dirty="0" smtClean="0"/>
              <a:t>Report basic hardware or application stat</a:t>
            </a:r>
          </a:p>
          <a:p>
            <a:pPr marL="571500" lvl="1" indent="-342900">
              <a:buFontTx/>
              <a:buChar char="-"/>
            </a:pPr>
            <a:r>
              <a:rPr lang="en-US" sz="2400" dirty="0" smtClean="0"/>
              <a:t>More advance potential problem detection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And more up to your imagination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5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did I learn from bot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914401"/>
            <a:ext cx="11379200" cy="302852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Learn Python3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Build something bigger with python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Slack API, </a:t>
            </a:r>
            <a:r>
              <a:rPr lang="en-US" sz="2400" dirty="0" smtClean="0"/>
              <a:t>web socket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Sparked my interest in bot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ym typeface="Wingdings" panose="05000000000000000000" pitchFamily="2" charset="2"/>
              </a:rPr>
              <a:t>Potential security risk here</a:t>
            </a:r>
          </a:p>
          <a:p>
            <a:pPr marL="571500" lvl="1" indent="-342900">
              <a:buFontTx/>
              <a:buChar char="-"/>
            </a:pPr>
            <a:r>
              <a:rPr lang="en-US" sz="2400" dirty="0" smtClean="0">
                <a:sym typeface="Wingdings" panose="05000000000000000000" pitchFamily="2" charset="2"/>
              </a:rPr>
              <a:t>Slack account compromise</a:t>
            </a:r>
          </a:p>
          <a:p>
            <a:pPr marL="571500" lvl="1" indent="-342900">
              <a:buFontTx/>
              <a:buChar char="-"/>
            </a:pPr>
            <a:r>
              <a:rPr lang="en-US" sz="2400" dirty="0" smtClean="0">
                <a:sym typeface="Wingdings" panose="05000000000000000000" pitchFamily="2" charset="2"/>
              </a:rPr>
              <a:t>If bot actions execute SQL or some serious functionality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8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Interesting projects related to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914401"/>
            <a:ext cx="11379200" cy="391491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Conversational</a:t>
            </a:r>
          </a:p>
          <a:p>
            <a:pPr marL="514350" lvl="1" indent="-285750">
              <a:buFontTx/>
              <a:buChar char="-"/>
            </a:pPr>
            <a:r>
              <a:rPr lang="en-US" sz="2400" dirty="0" smtClean="0"/>
              <a:t>wit.ai</a:t>
            </a:r>
          </a:p>
          <a:p>
            <a:pPr marL="514350" lvl="1" indent="-285750">
              <a:buFontTx/>
              <a:buChar char="-"/>
            </a:pPr>
            <a:r>
              <a:rPr lang="en-US" sz="2400" dirty="0" smtClean="0"/>
              <a:t>api.ai</a:t>
            </a:r>
          </a:p>
          <a:p>
            <a:pPr marL="514350" lvl="1" indent="-285750">
              <a:buFontTx/>
              <a:buChar char="-"/>
            </a:pPr>
            <a:r>
              <a:rPr lang="en-US" sz="2400" dirty="0" smtClean="0"/>
              <a:t>luis.ai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Recognition service</a:t>
            </a:r>
          </a:p>
          <a:p>
            <a:pPr marL="514350" lvl="1" indent="-285750">
              <a:buFontTx/>
              <a:buChar char="-"/>
            </a:pPr>
            <a:r>
              <a:rPr lang="en-US" sz="2400" dirty="0" smtClean="0"/>
              <a:t>Google cloud vision</a:t>
            </a:r>
          </a:p>
          <a:p>
            <a:pPr marL="514350" lvl="1" indent="-285750">
              <a:buFontTx/>
              <a:buChar char="-"/>
            </a:pPr>
            <a:r>
              <a:rPr lang="en-US" sz="2400" dirty="0" smtClean="0"/>
              <a:t>Amazon voice service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Mark’s Jarvis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Amazon’s Alexa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9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6400" y="187524"/>
            <a:ext cx="11379200" cy="615553"/>
          </a:xfrm>
        </p:spPr>
        <p:txBody>
          <a:bodyPr/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914401"/>
            <a:ext cx="11379200" cy="1698927"/>
          </a:xfrm>
        </p:spPr>
        <p:txBody>
          <a:bodyPr/>
          <a:lstStyle/>
          <a:p>
            <a:r>
              <a:rPr lang="en-US" sz="2400" dirty="0" smtClean="0"/>
              <a:t>Find me at</a:t>
            </a:r>
            <a:endParaRPr lang="en-US" sz="2400" dirty="0"/>
          </a:p>
          <a:p>
            <a:r>
              <a:rPr lang="en-US" sz="2400" dirty="0" smtClean="0"/>
              <a:t>	Email: </a:t>
            </a:r>
            <a:r>
              <a:rPr lang="en-US" sz="2400" dirty="0" smtClean="0">
                <a:hlinkClick r:id="rId3"/>
              </a:rPr>
              <a:t>nut.sornchumni@agoda.com</a:t>
            </a:r>
            <a:endParaRPr lang="en-US" sz="2400" dirty="0" smtClean="0"/>
          </a:p>
          <a:p>
            <a:r>
              <a:rPr lang="en-US" sz="2400" dirty="0" smtClean="0"/>
              <a:t>	Twitter: @</a:t>
            </a:r>
            <a:r>
              <a:rPr lang="en-US" sz="2400" dirty="0" err="1" smtClean="0"/>
              <a:t>znutcpe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Github</a:t>
            </a:r>
            <a:r>
              <a:rPr lang="en-US" sz="2400" dirty="0" smtClean="0"/>
              <a:t>: github.com/</a:t>
            </a:r>
            <a:r>
              <a:rPr lang="en-US" sz="2400" dirty="0" err="1" smtClean="0"/>
              <a:t>znut</a:t>
            </a: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2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914401"/>
            <a:ext cx="5765800" cy="317625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Engineer working on </a:t>
            </a:r>
            <a:r>
              <a:rPr lang="en-US" sz="2400" dirty="0" err="1" smtClean="0"/>
              <a:t>Agoda’s</a:t>
            </a:r>
            <a:r>
              <a:rPr lang="en-US" sz="2400" dirty="0" smtClean="0"/>
              <a:t> website (</a:t>
            </a:r>
            <a:r>
              <a:rPr lang="en-US" sz="2400" dirty="0" smtClean="0">
                <a:hlinkClick r:id="rId3"/>
              </a:rPr>
              <a:t>www.agoda.com</a:t>
            </a:r>
            <a:r>
              <a:rPr lang="en-US" sz="2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I have been working on Property page for almost two years.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Now working on another </a:t>
            </a:r>
            <a:r>
              <a:rPr lang="en-US" sz="2400" dirty="0" err="1" smtClean="0"/>
              <a:t>Agoda’s</a:t>
            </a:r>
            <a:r>
              <a:rPr lang="en-US" sz="2400" dirty="0" smtClean="0"/>
              <a:t> undisclosed project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ym typeface="Wingdings" panose="05000000000000000000" pitchFamily="2" charset="2"/>
              </a:rPr>
              <a:t>Love to code and all kind of coding competitions.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779" t="7888" r="6086" b="34405"/>
          <a:stretch/>
        </p:blipFill>
        <p:spPr>
          <a:xfrm>
            <a:off x="6122581" y="907313"/>
            <a:ext cx="5390707" cy="47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do you think of when talking about ‘bot’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914401"/>
            <a:ext cx="11379200" cy="347172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Game’s AI</a:t>
            </a:r>
          </a:p>
          <a:p>
            <a:pPr marL="514350" lvl="1" indent="-285750">
              <a:buFontTx/>
              <a:buChar char="-"/>
            </a:pPr>
            <a:r>
              <a:rPr lang="en-US" sz="2400" dirty="0" err="1" smtClean="0"/>
              <a:t>Starcraft</a:t>
            </a:r>
            <a:r>
              <a:rPr lang="en-US" sz="2400" dirty="0" smtClean="0"/>
              <a:t>? </a:t>
            </a:r>
            <a:r>
              <a:rPr lang="en-US" sz="2400" dirty="0" err="1" smtClean="0"/>
              <a:t>Ragnarok</a:t>
            </a:r>
            <a:r>
              <a:rPr lang="en-US" sz="2400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More intelligent..?</a:t>
            </a:r>
          </a:p>
          <a:p>
            <a:pPr marL="514350" lvl="1" indent="-285750">
              <a:buFontTx/>
              <a:buChar char="-"/>
            </a:pPr>
            <a:r>
              <a:rPr lang="en-US" sz="2400" dirty="0" smtClean="0"/>
              <a:t>Alpha GO</a:t>
            </a:r>
          </a:p>
          <a:p>
            <a:pPr marL="514350" lvl="1" indent="-285750">
              <a:buFontTx/>
              <a:buChar char="-"/>
            </a:pPr>
            <a:r>
              <a:rPr lang="en-US" sz="2400" dirty="0" smtClean="0"/>
              <a:t>Siri</a:t>
            </a:r>
          </a:p>
          <a:p>
            <a:pPr marL="514350" lvl="1" indent="-285750">
              <a:buFontTx/>
              <a:buChar char="-"/>
            </a:pPr>
            <a:r>
              <a:rPr lang="en-US" sz="2400" dirty="0" smtClean="0"/>
              <a:t>Jarvis</a:t>
            </a:r>
          </a:p>
          <a:p>
            <a:pPr marL="514350" lvl="1" indent="-285750">
              <a:buFontTx/>
              <a:buChar char="-"/>
            </a:pPr>
            <a:r>
              <a:rPr lang="en-US" sz="2400" dirty="0" smtClean="0"/>
              <a:t>Alexa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Or a super classic </a:t>
            </a:r>
            <a:r>
              <a:rPr lang="en-US" sz="2400" dirty="0" err="1" smtClean="0"/>
              <a:t>chatbot</a:t>
            </a:r>
            <a:r>
              <a:rPr lang="en-US" sz="2400" dirty="0" smtClean="0"/>
              <a:t> (at least for Thais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r>
              <a:rPr lang="en-US" sz="2400" dirty="0" smtClean="0"/>
              <a:t>)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 smtClean="0"/>
              <a:t>Simsimi</a:t>
            </a: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9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914401"/>
            <a:ext cx="11379200" cy="4358116"/>
          </a:xfrm>
        </p:spPr>
        <p:txBody>
          <a:bodyPr/>
          <a:lstStyle/>
          <a:p>
            <a:r>
              <a:rPr lang="en-US" sz="2400" dirty="0" smtClean="0"/>
              <a:t>Every bots share the same aspect: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Bot’s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interaction</a:t>
            </a:r>
            <a:r>
              <a:rPr lang="en-US" sz="2400" dirty="0" smtClean="0"/>
              <a:t> with the world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What’s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“action/feedback”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Input/output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(Interaction with the world)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Text message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Image/video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Voice</a:t>
            </a:r>
            <a:endParaRPr lang="en-US" sz="2400" dirty="0"/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Processing data, the bot’s brain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Understanding the context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Complicate </a:t>
            </a:r>
            <a:r>
              <a:rPr lang="en-US" sz="2400" dirty="0" smtClean="0"/>
              <a:t>actions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629400" y="1683759"/>
            <a:ext cx="4876800" cy="2819400"/>
            <a:chOff x="6705600" y="2438400"/>
            <a:chExt cx="4876800" cy="2819400"/>
          </a:xfrm>
        </p:grpSpPr>
        <p:sp>
          <p:nvSpPr>
            <p:cNvPr id="6" name="Rectangle 5"/>
            <p:cNvSpPr/>
            <p:nvPr/>
          </p:nvSpPr>
          <p:spPr>
            <a:xfrm>
              <a:off x="6705600" y="2438400"/>
              <a:ext cx="1828800" cy="281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WORLD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53600" y="2438400"/>
              <a:ext cx="1828800" cy="2819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BOT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8610600" y="3138047"/>
              <a:ext cx="1066800" cy="5334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10800000">
              <a:off x="8610600" y="3903947"/>
              <a:ext cx="1066800" cy="5334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266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bot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914401"/>
            <a:ext cx="11379200" cy="2142125"/>
          </a:xfrm>
        </p:spPr>
        <p:txBody>
          <a:bodyPr/>
          <a:lstStyle/>
          <a:p>
            <a:r>
              <a:rPr lang="en-US" sz="2400" dirty="0" smtClean="0"/>
              <a:t>There are many bot frameworks to get you start with,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Microsoft bot framework</a:t>
            </a:r>
          </a:p>
          <a:p>
            <a:pPr marL="514350" lvl="1" indent="-285750">
              <a:buFontTx/>
              <a:buChar char="-"/>
            </a:pPr>
            <a:r>
              <a:rPr lang="en-US" sz="2400" dirty="0" smtClean="0"/>
              <a:t>Available in C#/Node.js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NodeJS</a:t>
            </a:r>
            <a:r>
              <a:rPr lang="en-US" sz="2400" dirty="0" smtClean="0"/>
              <a:t> </a:t>
            </a:r>
            <a:r>
              <a:rPr lang="en-US" sz="2400" dirty="0" err="1" smtClean="0"/>
              <a:t>botkit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And others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7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About @</a:t>
            </a:r>
            <a:r>
              <a:rPr lang="en-US" dirty="0" err="1" smtClean="0"/>
              <a:t>hotelbot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914401"/>
            <a:ext cx="5994400" cy="421038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Used to interface with HipChat, now on Slack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React to message with predefined “word”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Main functionality: check A/B test data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Built from scratch (except slack-</a:t>
            </a:r>
            <a:r>
              <a:rPr lang="en-US" sz="2400" dirty="0" err="1" smtClean="0"/>
              <a:t>api</a:t>
            </a:r>
            <a:r>
              <a:rPr lang="en-US" sz="2400" dirty="0" smtClean="0"/>
              <a:t>-client) in Python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Why built everything myself?</a:t>
            </a:r>
          </a:p>
          <a:p>
            <a:pPr marL="514350" lvl="1" indent="-285750">
              <a:buFontTx/>
              <a:buChar char="-"/>
            </a:pPr>
            <a:r>
              <a:rPr lang="en-US" sz="2400" dirty="0"/>
              <a:t>Good way to learn things</a:t>
            </a:r>
          </a:p>
          <a:p>
            <a:pPr marL="514350" lvl="1" indent="-285750">
              <a:buFontTx/>
              <a:buChar char="-"/>
            </a:pPr>
            <a:r>
              <a:rPr lang="en-US" sz="2400" dirty="0"/>
              <a:t>Fun</a:t>
            </a:r>
          </a:p>
          <a:p>
            <a:pPr marL="514350" lvl="1" indent="-285750">
              <a:buFontTx/>
              <a:buChar char="-"/>
            </a:pPr>
            <a:r>
              <a:rPr lang="en-US" sz="2400" dirty="0"/>
              <a:t>Just want to do it :</a:t>
            </a:r>
            <a:r>
              <a:rPr lang="en-US" sz="2400" dirty="0" smtClean="0"/>
              <a:t>D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95299"/>
            <a:ext cx="3171825" cy="1714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55" y="2709653"/>
            <a:ext cx="4762745" cy="3086259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8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About @</a:t>
            </a:r>
            <a:r>
              <a:rPr lang="en-US" dirty="0" err="1" smtClean="0"/>
              <a:t>hotelbot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914401"/>
            <a:ext cx="11379200" cy="4801314"/>
          </a:xfrm>
        </p:spPr>
        <p:txBody>
          <a:bodyPr/>
          <a:lstStyle/>
          <a:p>
            <a:r>
              <a:rPr lang="en-US" sz="2400" dirty="0" smtClean="0"/>
              <a:t>Messaging </a:t>
            </a:r>
            <a:r>
              <a:rPr lang="en-US" sz="2400" dirty="0"/>
              <a:t>driver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Abstraction for sending/receiving </a:t>
            </a:r>
            <a:r>
              <a:rPr lang="en-US" sz="2400" dirty="0" smtClean="0"/>
              <a:t>message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Easily add new way to interact with the world</a:t>
            </a:r>
          </a:p>
          <a:p>
            <a:r>
              <a:rPr lang="en-US" sz="2400" dirty="0" smtClean="0"/>
              <a:t>Bot-Core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Handle incoming message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Also handle replying the message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Tokenize message and route to responsible module</a:t>
            </a:r>
            <a:endParaRPr lang="en-US" sz="2400" dirty="0"/>
          </a:p>
          <a:p>
            <a:r>
              <a:rPr lang="en-US" sz="2400" dirty="0" smtClean="0"/>
              <a:t>Processing modules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Separating each module responsibility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Easy to add command when writing new module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Only focus on how to react to the </a:t>
            </a:r>
            <a:r>
              <a:rPr lang="en-US" sz="2400" dirty="0" smtClean="0"/>
              <a:t>command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788349" y="1143000"/>
            <a:ext cx="3997251" cy="4077058"/>
            <a:chOff x="7772399" y="1295400"/>
            <a:chExt cx="3997251" cy="3108027"/>
          </a:xfrm>
        </p:grpSpPr>
        <p:sp>
          <p:nvSpPr>
            <p:cNvPr id="5" name="Rectangle 4"/>
            <p:cNvSpPr/>
            <p:nvPr/>
          </p:nvSpPr>
          <p:spPr>
            <a:xfrm>
              <a:off x="7772399" y="2620782"/>
              <a:ext cx="3997251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72399" y="3184227"/>
              <a:ext cx="1213451" cy="1219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module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556199" y="3181456"/>
              <a:ext cx="1213451" cy="1219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module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64299" y="3181456"/>
              <a:ext cx="1213451" cy="1219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module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772399" y="1295400"/>
              <a:ext cx="3997251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world (is just Slack!)</a:t>
              </a:r>
              <a:endParaRPr lang="en-US" dirty="0"/>
            </a:p>
          </p:txBody>
        </p:sp>
        <p:sp>
          <p:nvSpPr>
            <p:cNvPr id="12" name="Up-Down Arrow 11"/>
            <p:cNvSpPr/>
            <p:nvPr/>
          </p:nvSpPr>
          <p:spPr>
            <a:xfrm>
              <a:off x="9504324" y="1856074"/>
              <a:ext cx="533400" cy="685800"/>
            </a:xfrm>
            <a:prstGeom prst="upDownArrow">
              <a:avLst>
                <a:gd name="adj1" fmla="val 50000"/>
                <a:gd name="adj2" fmla="val 3405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driver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198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Interface with Slack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914401"/>
            <a:ext cx="11379200" cy="4358116"/>
          </a:xfrm>
        </p:spPr>
        <p:txBody>
          <a:bodyPr/>
          <a:lstStyle/>
          <a:p>
            <a:r>
              <a:rPr lang="en-US" sz="2400" dirty="0" smtClean="0"/>
              <a:t>Slack provided several ways,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Web API (REST)</a:t>
            </a:r>
          </a:p>
          <a:p>
            <a:pPr marL="514350" lvl="1" indent="-285750">
              <a:buFontTx/>
              <a:buChar char="-"/>
            </a:pPr>
            <a:r>
              <a:rPr lang="en-US" sz="2400" dirty="0" smtClean="0"/>
              <a:t>Easy and familiar. Old school REST API call</a:t>
            </a:r>
          </a:p>
          <a:p>
            <a:pPr marL="514350" lvl="1" indent="-285750">
              <a:buFontTx/>
              <a:buChar char="-"/>
            </a:pPr>
            <a:r>
              <a:rPr lang="en-US" sz="2400" dirty="0" smtClean="0"/>
              <a:t>Have disadvantages of polling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Events API</a:t>
            </a:r>
          </a:p>
          <a:p>
            <a:pPr marL="514350" lvl="1" indent="-285750">
              <a:buFontTx/>
              <a:buChar char="-"/>
            </a:pPr>
            <a:r>
              <a:rPr lang="en-US" sz="2400" dirty="0" smtClean="0"/>
              <a:t>Event pushed from Slack to you.</a:t>
            </a:r>
          </a:p>
          <a:p>
            <a:pPr marL="514350" lvl="1" indent="-285750">
              <a:buFontTx/>
              <a:buChar char="-"/>
            </a:pPr>
            <a:r>
              <a:rPr lang="en-US" sz="2400" dirty="0" smtClean="0"/>
              <a:t>Need to expose </a:t>
            </a:r>
            <a:r>
              <a:rPr lang="en-US" sz="2400" dirty="0" err="1" smtClean="0"/>
              <a:t>webservice</a:t>
            </a:r>
            <a:r>
              <a:rPr lang="en-US" sz="2400" dirty="0" smtClean="0"/>
              <a:t>/bot to be accessible by the internet.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Real </a:t>
            </a:r>
            <a:r>
              <a:rPr lang="en-US" sz="2400" dirty="0"/>
              <a:t>T</a:t>
            </a:r>
            <a:r>
              <a:rPr lang="en-US" sz="2400" dirty="0" smtClean="0"/>
              <a:t>ime Messaging (RTM)</a:t>
            </a:r>
          </a:p>
          <a:p>
            <a:pPr marL="514350" lvl="1" indent="-285750">
              <a:buFontTx/>
              <a:buChar char="-"/>
            </a:pPr>
            <a:r>
              <a:rPr lang="en-US" sz="2400" dirty="0" err="1" smtClean="0"/>
              <a:t>WebSocket</a:t>
            </a:r>
            <a:r>
              <a:rPr lang="en-US" sz="2400" dirty="0" smtClean="0"/>
              <a:t> is cool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 smtClean="0"/>
          </a:p>
          <a:p>
            <a:pPr marL="514350" lvl="1" indent="-285750">
              <a:buFontTx/>
              <a:buChar char="-"/>
            </a:pPr>
            <a:r>
              <a:rPr lang="en-US" sz="2400" dirty="0" smtClean="0"/>
              <a:t>No need to be exposed to the public internet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8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hotelbot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914401"/>
            <a:ext cx="8051800" cy="391491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Starting from my self-interests, solving my own problem.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Used privately first in my team.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Made checking A/B test data easily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Interesting fact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60-70 commands sent to bot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~20 unique users per day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@</a:t>
            </a:r>
            <a:r>
              <a:rPr lang="en-US" sz="2400" dirty="0" err="1" smtClean="0"/>
              <a:t>hotelbot</a:t>
            </a:r>
            <a:r>
              <a:rPr lang="en-US" sz="2400" dirty="0" smtClean="0"/>
              <a:t> has been live for more than 1 year!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And words from my biggest client</a:t>
            </a: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414725"/>
            <a:ext cx="3506972" cy="4022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5032977"/>
            <a:ext cx="3096516" cy="4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67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goda Content Page Background">
  <a:themeElements>
    <a:clrScheme name="Custom 1">
      <a:dk1>
        <a:srgbClr val="7F7F7F"/>
      </a:dk1>
      <a:lt1>
        <a:sysClr val="window" lastClr="FFFFFF"/>
      </a:lt1>
      <a:dk2>
        <a:srgbClr val="7F7F7F"/>
      </a:dk2>
      <a:lt2>
        <a:srgbClr val="FFFFFF"/>
      </a:lt2>
      <a:accent1>
        <a:srgbClr val="7F7F7F"/>
      </a:accent1>
      <a:accent2>
        <a:srgbClr val="FF0000"/>
      </a:accent2>
      <a:accent3>
        <a:srgbClr val="1AAC5B"/>
      </a:accent3>
      <a:accent4>
        <a:srgbClr val="9436D4"/>
      </a:accent4>
      <a:accent5>
        <a:srgbClr val="0283FF"/>
      </a:accent5>
      <a:accent6>
        <a:srgbClr val="F79D11"/>
      </a:accent6>
      <a:hlink>
        <a:srgbClr val="0000FF"/>
      </a:hlink>
      <a:folHlink>
        <a:srgbClr val="800080"/>
      </a:folHlink>
    </a:clrScheme>
    <a:fontScheme name="Agoda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E017222-C967-49E2-9898-D61E655EE0AC}" vid="{BA5C19A8-96B4-49E7-8327-945693DBE95A}"/>
    </a:ext>
  </a:extLst>
</a:theme>
</file>

<file path=ppt/theme/theme2.xml><?xml version="1.0" encoding="utf-8"?>
<a:theme xmlns:a="http://schemas.openxmlformats.org/drawingml/2006/main" name="1_Agoda Content Page Background">
  <a:themeElements>
    <a:clrScheme name="Custom 1">
      <a:dk1>
        <a:srgbClr val="7F7F7F"/>
      </a:dk1>
      <a:lt1>
        <a:sysClr val="window" lastClr="FFFFFF"/>
      </a:lt1>
      <a:dk2>
        <a:srgbClr val="7F7F7F"/>
      </a:dk2>
      <a:lt2>
        <a:srgbClr val="FFFFFF"/>
      </a:lt2>
      <a:accent1>
        <a:srgbClr val="7F7F7F"/>
      </a:accent1>
      <a:accent2>
        <a:srgbClr val="FF0000"/>
      </a:accent2>
      <a:accent3>
        <a:srgbClr val="1AAC5B"/>
      </a:accent3>
      <a:accent4>
        <a:srgbClr val="9436D4"/>
      </a:accent4>
      <a:accent5>
        <a:srgbClr val="0283FF"/>
      </a:accent5>
      <a:accent6>
        <a:srgbClr val="F79D11"/>
      </a:accent6>
      <a:hlink>
        <a:srgbClr val="0000FF"/>
      </a:hlink>
      <a:folHlink>
        <a:srgbClr val="800080"/>
      </a:folHlink>
    </a:clrScheme>
    <a:fontScheme name="Agoda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E017222-C967-49E2-9898-D61E655EE0AC}" vid="{FA1E3A0C-1149-4EF9-A09B-B9FD05DADE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96833405B06C428144455CC21D98D4" ma:contentTypeVersion="3" ma:contentTypeDescription="Create a new document." ma:contentTypeScope="" ma:versionID="492b17b3e8b1a1fc082546b9db849a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9F8036-C151-442D-AADD-DB167493EF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183D14-78DF-4313-8059-AAB235D0F5FF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sharepoint/v3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8ACD018-B236-4168-9994-1138EE0336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agoda template</Template>
  <TotalTime>0</TotalTime>
  <Words>762</Words>
  <Application>Microsoft Office PowerPoint</Application>
  <PresentationFormat>Widescreen</PresentationFormat>
  <Paragraphs>141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Calibri</vt:lpstr>
      <vt:lpstr>Courier New</vt:lpstr>
      <vt:lpstr>Wingdings</vt:lpstr>
      <vt:lpstr>Agoda Content Page Background</vt:lpstr>
      <vt:lpstr>1_Agoda Content Page Background</vt:lpstr>
      <vt:lpstr>think-cell Slide</vt:lpstr>
      <vt:lpstr>Building chat 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2017-03-28T07:41:11Z</dcterms:created>
  <dcterms:modified xsi:type="dcterms:W3CDTF">2017-04-01T05:11:27Z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0x0101000696833405B06C428144455CC21D98D4</vt:lpwstr>
  </property>
</Properties>
</file>