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70" r:id="rId4"/>
    <p:sldId id="268" r:id="rId5"/>
    <p:sldId id="269" r:id="rId6"/>
    <p:sldId id="258" r:id="rId7"/>
    <p:sldId id="271" r:id="rId8"/>
    <p:sldId id="267" r:id="rId9"/>
    <p:sldId id="272" r:id="rId10"/>
    <p:sldId id="259" r:id="rId11"/>
    <p:sldId id="260" r:id="rId12"/>
    <p:sldId id="262" r:id="rId13"/>
    <p:sldId id="264" r:id="rId14"/>
    <p:sldId id="257" r:id="rId15"/>
    <p:sldId id="273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712"/>
  </p:normalViewPr>
  <p:slideViewPr>
    <p:cSldViewPr snapToGrid="0" snapToObjects="1">
      <p:cViewPr varScale="1">
        <p:scale>
          <a:sx n="71" d="100"/>
          <a:sy n="71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5" Type="http://schemas.openxmlformats.org/officeDocument/2006/relationships/image" Target="../media/image9.tiff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4" Type="http://schemas.openxmlformats.org/officeDocument/2006/relationships/image" Target="../media/image12.png"/><Relationship Id="rId5" Type="http://schemas.openxmlformats.org/officeDocument/2006/relationships/image" Target="../media/image13.tiff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08254">
              <a:defRPr sz="14789"/>
            </a:lvl1pPr>
          </a:lstStyle>
          <a:p>
            <a:r>
              <a:rPr dirty="0"/>
              <a:t>Inside Information</a:t>
            </a:r>
          </a:p>
        </p:txBody>
      </p:sp>
      <p:sp>
        <p:nvSpPr>
          <p:cNvPr id="167" name="Shape 167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dirty="0"/>
              <a:t>Zoidberg</a:t>
            </a:r>
          </a:p>
        </p:txBody>
      </p:sp>
      <p:pic>
        <p:nvPicPr>
          <p:cNvPr id="168" name="credential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2000" y="3797300"/>
            <a:ext cx="2159000" cy="2159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8426824" y="8704246"/>
            <a:ext cx="387275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Amir Arad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– Data Engineer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/>
              <a:t>Livy</a:t>
            </a:r>
          </a:p>
        </p:txBody>
      </p:sp>
      <p:pic>
        <p:nvPicPr>
          <p:cNvPr id="178" name="livy-architectu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2825750"/>
            <a:ext cx="10160000" cy="539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/>
              <a:t>JupYter</a:t>
            </a:r>
          </a:p>
        </p:txBody>
      </p:sp>
      <p:pic>
        <p:nvPicPr>
          <p:cNvPr id="181" name="notebook_component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7061" y="4942168"/>
            <a:ext cx="8039100" cy="45339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406400" y="2368507"/>
            <a:ext cx="6221505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</a:pPr>
            <a:r>
              <a:rPr lang="en-US" sz="2800" dirty="0" smtClean="0"/>
              <a:t>Web based Notebook engine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</a:pPr>
            <a:r>
              <a:rPr lang="en-US" sz="2800" dirty="0" smtClean="0"/>
              <a:t>Interactive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</a:pPr>
            <a:r>
              <a:rPr lang="en-US" sz="2800" dirty="0" smtClean="0"/>
              <a:t>Sharable 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sym typeface="Avenir Next Medium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/>
              <a:t>SparkMagic</a:t>
            </a:r>
          </a:p>
        </p:txBody>
      </p:sp>
      <p:pic>
        <p:nvPicPr>
          <p:cNvPr id="188" name="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800" y="2806700"/>
            <a:ext cx="12141200" cy="414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/>
              <a:t>zoidberg deploy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/>
              <a:t>Packaging , Uploading &amp; adding to classPath</a:t>
            </a:r>
          </a:p>
          <a:p>
            <a:r>
              <a:rPr/>
              <a:t>Take Configs</a:t>
            </a:r>
          </a:p>
          <a:p>
            <a:r>
              <a:rPr/>
              <a:t>Upsert Notebook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body" idx="13"/>
          </p:nvPr>
        </p:nvSpPr>
        <p:spPr>
          <a:xfrm>
            <a:off x="406400" y="516342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aftermath</a:t>
            </a:r>
            <a:endParaRPr dirty="0"/>
          </a:p>
        </p:txBody>
      </p:sp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en-US" dirty="0" smtClean="0"/>
              <a:t>Zoidberg Usages</a:t>
            </a:r>
            <a:endParaRPr dirty="0"/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Scala (+ SQL) </a:t>
            </a:r>
            <a:r>
              <a:rPr dirty="0" smtClean="0"/>
              <a:t>REPL </a:t>
            </a:r>
            <a:r>
              <a:rPr lang="en-US" dirty="0" smtClean="0"/>
              <a:t>running on the Cluster</a:t>
            </a:r>
          </a:p>
          <a:p>
            <a:r>
              <a:rPr lang="en-US" dirty="0" smtClean="0"/>
              <a:t>Debugging</a:t>
            </a:r>
            <a:endParaRPr dirty="0"/>
          </a:p>
          <a:p>
            <a:r>
              <a:rPr lang="en-US" dirty="0" smtClean="0"/>
              <a:t>Quick research </a:t>
            </a:r>
          </a:p>
          <a:p>
            <a:r>
              <a:rPr dirty="0" smtClean="0"/>
              <a:t>Multi </a:t>
            </a:r>
            <a:r>
              <a:rPr dirty="0"/>
              <a:t>language run </a:t>
            </a:r>
            <a:r>
              <a:rPr dirty="0" smtClean="0"/>
              <a:t>time</a:t>
            </a:r>
            <a:r>
              <a:rPr lang="en-US" dirty="0" smtClean="0"/>
              <a:t> (Python, R)</a:t>
            </a:r>
            <a:endParaRPr dirty="0"/>
          </a:p>
          <a:p>
            <a:r>
              <a:rPr lang="en-US" dirty="0" smtClean="0"/>
              <a:t>Dashboards (really cool </a:t>
            </a:r>
            <a:r>
              <a:rPr dirty="0" smtClean="0"/>
              <a:t> Visuali</a:t>
            </a:r>
            <a:r>
              <a:rPr lang="en-US" dirty="0" smtClean="0"/>
              <a:t>z</a:t>
            </a:r>
            <a:r>
              <a:rPr dirty="0" smtClean="0"/>
              <a:t>ations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06400" y="516342"/>
            <a:ext cx="11176000" cy="398058"/>
          </a:xfrm>
        </p:spPr>
        <p:txBody>
          <a:bodyPr/>
          <a:lstStyle/>
          <a:p>
            <a:pPr marL="0" marR="0" indent="0" algn="l" defTabSz="457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Zoidberg Evolves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Extras added with time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 smtClean="0"/>
              <a:t>Two parallel Setups -   Spark 1.5 &amp; Spark 2</a:t>
            </a:r>
          </a:p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 smtClean="0"/>
              <a:t>Auto-Zoidberg -&gt; scheduler for running notebooks </a:t>
            </a:r>
          </a:p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 smtClean="0"/>
              <a:t>Easier HTML rendering from Scala</a:t>
            </a:r>
          </a:p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 smtClean="0"/>
              <a:t>Backups</a:t>
            </a:r>
          </a:p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213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 lvl="1" indent="182880" defTabSz="467359">
              <a:spcBef>
                <a:spcPts val="2200"/>
              </a:spcBef>
              <a:defRPr sz="4800"/>
            </a:pPr>
            <a:r>
              <a:rPr lang="en-US" dirty="0" smtClean="0"/>
              <a:t>Other Projects</a:t>
            </a:r>
            <a:endParaRPr dirty="0"/>
          </a:p>
        </p:txBody>
      </p:sp>
      <p:sp>
        <p:nvSpPr>
          <p:cNvPr id="197" name="Shape 197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Zaphod</a:t>
            </a:r>
            <a:r>
              <a:rPr lang="en-US" dirty="0" smtClean="0"/>
              <a:t> – Running ML application on our GPU Cluster</a:t>
            </a:r>
          </a:p>
          <a:p>
            <a:pPr lvl="1"/>
            <a:r>
              <a:rPr lang="en-US" dirty="0" smtClean="0"/>
              <a:t>Combines the Massiveness of our Hadoop cluster with the computational powers of GPU</a:t>
            </a:r>
          </a:p>
          <a:p>
            <a:pPr lvl="1"/>
            <a:r>
              <a:rPr lang="en-US" dirty="0" smtClean="0"/>
              <a:t>Easy &amp; seamless integration between the clusters</a:t>
            </a:r>
          </a:p>
          <a:p>
            <a:pPr lvl="1"/>
            <a:r>
              <a:rPr lang="en-US" dirty="0" smtClean="0"/>
              <a:t>Running non-</a:t>
            </a:r>
            <a:r>
              <a:rPr lang="en-US" dirty="0" err="1" smtClean="0"/>
              <a:t>scala</a:t>
            </a:r>
            <a:r>
              <a:rPr lang="en-US" dirty="0" smtClean="0"/>
              <a:t> code (mainly </a:t>
            </a:r>
            <a:r>
              <a:rPr lang="en-US" dirty="0" err="1" smtClean="0"/>
              <a:t>TensorFlow</a:t>
            </a:r>
            <a:r>
              <a:rPr lang="en-US" dirty="0" smtClean="0"/>
              <a:t>) within a </a:t>
            </a:r>
            <a:r>
              <a:rPr lang="en-US" dirty="0" err="1" smtClean="0"/>
              <a:t>scala</a:t>
            </a:r>
            <a:r>
              <a:rPr lang="en-US" dirty="0" smtClean="0"/>
              <a:t>-spark application</a:t>
            </a:r>
          </a:p>
          <a:p>
            <a:pPr lvl="1"/>
            <a:r>
              <a:rPr lang="en-US" dirty="0" smtClean="0"/>
              <a:t>Manages Docker containers on GPU machines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77"/>
          <p:cNvSpPr>
            <a:spLocks noGrp="1"/>
          </p:cNvSpPr>
          <p:nvPr>
            <p:ph type="title" idx="4294967295"/>
          </p:nvPr>
        </p:nvSpPr>
        <p:spPr>
          <a:xfrm>
            <a:off x="346242" y="550111"/>
            <a:ext cx="12192000" cy="723900"/>
          </a:xfrm>
          <a:prstGeom prst="rect">
            <a:avLst/>
          </a:prstGeom>
        </p:spPr>
        <p:txBody>
          <a:bodyPr>
            <a:normAutofit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en-US" dirty="0" err="1" smtClean="0"/>
              <a:t>Agoda</a:t>
            </a:r>
            <a:r>
              <a:rPr lang="en-US" dirty="0" smtClean="0"/>
              <a:t> Data Challenges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673768" y="1999391"/>
            <a:ext cx="10406608" cy="60734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</a:pPr>
            <a:r>
              <a:rPr lang="en-US" sz="3600" dirty="0" smtClean="0"/>
              <a:t>Working with huge amounts of data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</a:pPr>
            <a:r>
              <a:rPr lang="en-US" sz="3600" dirty="0" smtClean="0"/>
              <a:t>Various sources (HDFS, Partners, Vertica, </a:t>
            </a:r>
            <a:r>
              <a:rPr lang="en-US" sz="3600" dirty="0" err="1" smtClean="0"/>
              <a:t>MsSQL</a:t>
            </a:r>
            <a:r>
              <a:rPr lang="en-US" sz="3600" dirty="0" smtClean="0"/>
              <a:t>)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sym typeface="Avenir Next Medium"/>
              </a:rPr>
              <a:t>Heavy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sym typeface="Avenir Next Medium"/>
              </a:rPr>
              <a:t> computations (L-</a:t>
            </a:r>
            <a:r>
              <a:rPr kumimoji="0" lang="en-US" sz="3600" b="0" i="0" u="none" strike="noStrike" cap="none" spc="0" normalizeH="0" dirty="0" err="1" smtClean="0">
                <a:ln>
                  <a:noFill/>
                </a:ln>
                <a:solidFill>
                  <a:srgbClr val="838787"/>
                </a:solidFill>
                <a:effectLst/>
                <a:uFillTx/>
                <a:sym typeface="Avenir Next Medium"/>
              </a:rPr>
              <a:t>bfgs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sym typeface="Avenir Next Medium"/>
              </a:rPr>
              <a:t>)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</a:pP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sym typeface="Avenir Next Medium"/>
              </a:rPr>
              <a:t> Complicated logic – compound models, Incorporating Business logic with ML prediction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3600" dirty="0" smtClean="0"/>
              <a:t> Continuous Testing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10460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06400" y="516342"/>
            <a:ext cx="11176000" cy="398058"/>
          </a:xfrm>
        </p:spPr>
        <p:txBody>
          <a:bodyPr/>
          <a:lstStyle/>
          <a:p>
            <a:pPr marL="0" marR="0" indent="0" algn="l" defTabSz="457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big data lives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 smtClean="0"/>
              <a:t>HDFS </a:t>
            </a:r>
          </a:p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 smtClean="0"/>
              <a:t>Powerful Clusters (~40TB memory, 6000 cores)</a:t>
            </a:r>
          </a:p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 smtClean="0"/>
              <a:t>Bringing the code to the Data</a:t>
            </a:r>
          </a:p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 smtClean="0"/>
              <a:t>Resource Management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129" y="6275016"/>
            <a:ext cx="7691718" cy="333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59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6400" y="191994"/>
            <a:ext cx="12192000" cy="723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Spark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400" y="1290918"/>
            <a:ext cx="12192000" cy="3065929"/>
          </a:xfrm>
        </p:spPr>
        <p:txBody>
          <a:bodyPr/>
          <a:lstStyle/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 smtClean="0"/>
              <a:t>Amazing massive parallelization</a:t>
            </a:r>
          </a:p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 smtClean="0"/>
              <a:t>Mostly in memory</a:t>
            </a:r>
          </a:p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58" y="3514383"/>
            <a:ext cx="11471836" cy="57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167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6400" y="191994"/>
            <a:ext cx="12192000" cy="723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Spark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400" y="1290918"/>
            <a:ext cx="12192000" cy="3065929"/>
          </a:xfrm>
        </p:spPr>
        <p:txBody>
          <a:bodyPr/>
          <a:lstStyle/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 smtClean="0"/>
              <a:t>Small code base</a:t>
            </a:r>
          </a:p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 smtClean="0"/>
              <a:t>Big community</a:t>
            </a:r>
          </a:p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 smtClean="0"/>
              <a:t>Easy to develop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08" y="3926541"/>
            <a:ext cx="12651184" cy="55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023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 idx="4294967295"/>
          </p:nvPr>
        </p:nvSpPr>
        <p:spPr>
          <a:xfrm>
            <a:off x="406400" y="1054596"/>
            <a:ext cx="12192000" cy="104090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233679">
              <a:spcBef>
                <a:spcPts val="1100"/>
              </a:spcBef>
              <a:defRPr sz="2400"/>
            </a:pPr>
            <a:r>
              <a:rPr dirty="0"/>
              <a:t>Spark Deploy Modes</a:t>
            </a:r>
          </a:p>
          <a:p>
            <a:pPr defTabSz="233679">
              <a:spcBef>
                <a:spcPts val="1100"/>
              </a:spcBef>
              <a:defRPr sz="2400"/>
            </a:pPr>
            <a:r>
              <a:rPr dirty="0"/>
              <a:t>Cluster / Client</a:t>
            </a:r>
          </a:p>
          <a:p>
            <a:pPr defTabSz="233679">
              <a:spcBef>
                <a:spcPts val="1100"/>
              </a:spcBef>
              <a:defRPr sz="2400"/>
            </a:pPr>
            <a:endParaRPr dirty="0"/>
          </a:p>
          <a:p>
            <a:pPr defTabSz="233679">
              <a:spcBef>
                <a:spcPts val="1100"/>
              </a:spcBef>
              <a:defRPr sz="2400"/>
            </a:pPr>
            <a:endParaRPr dirty="0"/>
          </a:p>
          <a:p>
            <a:pPr defTabSz="233679">
              <a:spcBef>
                <a:spcPts val="1100"/>
              </a:spcBef>
              <a:defRPr sz="2400"/>
            </a:pPr>
            <a:endParaRPr dirty="0"/>
          </a:p>
          <a:p>
            <a:pPr defTabSz="233679">
              <a:spcBef>
                <a:spcPts val="1100"/>
              </a:spcBef>
              <a:defRPr sz="2400"/>
            </a:pPr>
            <a:endParaRPr dirty="0"/>
          </a:p>
          <a:p>
            <a:pPr defTabSz="233679">
              <a:spcBef>
                <a:spcPts val="1100"/>
              </a:spcBef>
              <a:defRPr sz="2400"/>
            </a:pPr>
            <a:endParaRPr dirty="0"/>
          </a:p>
          <a:p>
            <a:pPr defTabSz="233679">
              <a:spcBef>
                <a:spcPts val="1100"/>
              </a:spcBef>
              <a:defRPr sz="2400"/>
            </a:pPr>
            <a:endParaRPr dirty="0"/>
          </a:p>
          <a:p>
            <a:pPr defTabSz="233679">
              <a:spcBef>
                <a:spcPts val="1100"/>
              </a:spcBef>
              <a:defRPr sz="2400"/>
            </a:pPr>
            <a:endParaRPr dirty="0"/>
          </a:p>
        </p:txBody>
      </p:sp>
      <p:pic>
        <p:nvPicPr>
          <p:cNvPr id="175" name="cluster-overvie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359" y="3253204"/>
            <a:ext cx="11298082" cy="5421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06400" y="516342"/>
            <a:ext cx="11176000" cy="398058"/>
          </a:xfrm>
        </p:spPr>
        <p:txBody>
          <a:bodyPr/>
          <a:lstStyle/>
          <a:p>
            <a:pPr marL="0" marR="0" indent="0" algn="l" defTabSz="457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Before Zoidberg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Cycle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 err="1" smtClean="0"/>
              <a:t>Devs</a:t>
            </a:r>
            <a:r>
              <a:rPr lang="en-US" dirty="0" smtClean="0"/>
              <a:t> / Researchers working on their IDE + SQL IDE</a:t>
            </a:r>
          </a:p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 smtClean="0"/>
              <a:t>Writing new model, pipeline or data transformation</a:t>
            </a:r>
          </a:p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 smtClean="0"/>
              <a:t>Testing Locally with a Hadoop cluster running on Vagrant</a:t>
            </a:r>
          </a:p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 smtClean="0"/>
              <a:t>Deploying spark application to the cluster</a:t>
            </a:r>
          </a:p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 smtClean="0"/>
              <a:t>Wait For Results, </a:t>
            </a:r>
            <a:r>
              <a:rPr lang="en-US" dirty="0"/>
              <a:t>i</a:t>
            </a:r>
            <a:r>
              <a:rPr lang="en-US" dirty="0" smtClean="0"/>
              <a:t>nspect output data + logs</a:t>
            </a:r>
          </a:p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 smtClean="0"/>
              <a:t>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295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06400" y="516342"/>
            <a:ext cx="11176000" cy="398058"/>
          </a:xfrm>
        </p:spPr>
        <p:txBody>
          <a:bodyPr/>
          <a:lstStyle/>
          <a:p>
            <a:pPr marL="0" marR="0" indent="0" algn="l" defTabSz="457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Interactive spark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Ready Made Solutions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 smtClean="0"/>
              <a:t>Zeppelin </a:t>
            </a:r>
          </a:p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 smtClean="0"/>
              <a:t>Spark-Notebook</a:t>
            </a:r>
          </a:p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 err="1" smtClean="0"/>
              <a:t>Jupyter</a:t>
            </a:r>
            <a:r>
              <a:rPr lang="en-US" dirty="0" smtClean="0"/>
              <a:t> + </a:t>
            </a:r>
            <a:r>
              <a:rPr lang="en-US" dirty="0" err="1" smtClean="0"/>
              <a:t>Toree</a:t>
            </a:r>
            <a:endParaRPr lang="en-US" dirty="0" smtClean="0"/>
          </a:p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 smtClean="0"/>
              <a:t>Data bricks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579" y="1638300"/>
            <a:ext cx="3670300" cy="220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3437964"/>
            <a:ext cx="2590800" cy="2590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879" y="5193180"/>
            <a:ext cx="3302000" cy="2451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529" y="641873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993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06400" y="516342"/>
            <a:ext cx="11176000" cy="398058"/>
          </a:xfrm>
        </p:spPr>
        <p:txBody>
          <a:bodyPr/>
          <a:lstStyle/>
          <a:p>
            <a:pPr marL="0" marR="0" indent="0" algn="l" defTabSz="457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Here Comes Zoidberg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 smtClean="0"/>
              <a:t>Easy To Use</a:t>
            </a:r>
          </a:p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 smtClean="0"/>
              <a:t>Notebook Based</a:t>
            </a:r>
          </a:p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 smtClean="0"/>
              <a:t>Isolated Spark Apps</a:t>
            </a:r>
          </a:p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 smtClean="0"/>
              <a:t>Simulate “deployed” app</a:t>
            </a:r>
          </a:p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12" y="2882153"/>
            <a:ext cx="3657600" cy="1358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308" y="4636994"/>
            <a:ext cx="2630021" cy="20511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235" y="6208806"/>
            <a:ext cx="2859741" cy="28597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700" y="7638676"/>
            <a:ext cx="52578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021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300</Words>
  <Application>Microsoft Macintosh PowerPoint</Application>
  <PresentationFormat>Custom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Avenir Next</vt:lpstr>
      <vt:lpstr>Avenir Next Medium</vt:lpstr>
      <vt:lpstr>DIN Alternate</vt:lpstr>
      <vt:lpstr>DIN Condensed</vt:lpstr>
      <vt:lpstr>Helvetica</vt:lpstr>
      <vt:lpstr>Helvetica Neue</vt:lpstr>
      <vt:lpstr>Wingdings</vt:lpstr>
      <vt:lpstr>New_Template7</vt:lpstr>
      <vt:lpstr>Inside Information</vt:lpstr>
      <vt:lpstr>Agoda Data Challenges</vt:lpstr>
      <vt:lpstr>Where big data lives</vt:lpstr>
      <vt:lpstr>Spark </vt:lpstr>
      <vt:lpstr>Spark </vt:lpstr>
      <vt:lpstr>Spark Deploy Modes Cluster / Client       </vt:lpstr>
      <vt:lpstr>Development Cycle</vt:lpstr>
      <vt:lpstr>Ready Made Solutions</vt:lpstr>
      <vt:lpstr>Requirements</vt:lpstr>
      <vt:lpstr>Livy</vt:lpstr>
      <vt:lpstr>JupYter</vt:lpstr>
      <vt:lpstr>SparkMagic</vt:lpstr>
      <vt:lpstr>zoidberg deploy</vt:lpstr>
      <vt:lpstr>Zoidberg Usages</vt:lpstr>
      <vt:lpstr>Extras added with time</vt:lpstr>
      <vt:lpstr>Other Projects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Information</dc:title>
  <cp:lastModifiedBy>Microsoft Office User</cp:lastModifiedBy>
  <cp:revision>16</cp:revision>
  <dcterms:modified xsi:type="dcterms:W3CDTF">2017-04-01T07:43:38Z</dcterms:modified>
</cp:coreProperties>
</file>