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339" r:id="rId2"/>
    <p:sldId id="352" r:id="rId3"/>
    <p:sldId id="338" r:id="rId4"/>
    <p:sldId id="341" r:id="rId5"/>
    <p:sldId id="351" r:id="rId6"/>
    <p:sldId id="340" r:id="rId7"/>
    <p:sldId id="342" r:id="rId8"/>
    <p:sldId id="353" r:id="rId9"/>
    <p:sldId id="348" r:id="rId10"/>
    <p:sldId id="349" r:id="rId11"/>
    <p:sldId id="350" r:id="rId12"/>
  </p:sldIdLst>
  <p:sldSz cx="15544800" cy="10058400"/>
  <p:notesSz cx="6805613" cy="9939338"/>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4896"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8A8A"/>
    <a:srgbClr val="8E8E8E"/>
    <a:srgbClr val="7F7F7F"/>
    <a:srgbClr val="65E85E"/>
    <a:srgbClr val="949494"/>
    <a:srgbClr val="848484"/>
    <a:srgbClr val="9436D4"/>
    <a:srgbClr val="666666"/>
    <a:srgbClr val="C5C5C5"/>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19" autoAdjust="0"/>
    <p:restoredTop sz="74286" autoAdjust="0"/>
  </p:normalViewPr>
  <p:slideViewPr>
    <p:cSldViewPr>
      <p:cViewPr varScale="1">
        <p:scale>
          <a:sx n="48" d="100"/>
          <a:sy n="48" d="100"/>
        </p:scale>
        <p:origin x="826" y="-403"/>
      </p:cViewPr>
      <p:guideLst>
        <p:guide orient="horz" pos="3168"/>
        <p:guide pos="489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5118"/>
    </p:cViewPr>
  </p:sorterViewPr>
  <p:notesViewPr>
    <p:cSldViewPr>
      <p:cViewPr varScale="1">
        <p:scale>
          <a:sx n="141" d="100"/>
          <a:sy n="141" d="100"/>
        </p:scale>
        <p:origin x="6150" y="138"/>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07254339-AE65-48AF-BAEF-CCCA4BF421E7}" type="datetimeFigureOut">
              <a:rPr lang="en-US" smtClean="0"/>
              <a:t>4/28/2017</a:t>
            </a:fld>
            <a:endParaRPr lang="en-US" dirty="0"/>
          </a:p>
        </p:txBody>
      </p:sp>
      <p:sp>
        <p:nvSpPr>
          <p:cNvPr id="4" name="Slide Image Placeholder 3"/>
          <p:cNvSpPr>
            <a:spLocks noGrp="1" noRot="1" noChangeAspect="1"/>
          </p:cNvSpPr>
          <p:nvPr>
            <p:ph type="sldImg" idx="2"/>
          </p:nvPr>
        </p:nvSpPr>
        <p:spPr>
          <a:xfrm>
            <a:off x="-53975" y="496888"/>
            <a:ext cx="6913563" cy="4473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562" y="5218153"/>
            <a:ext cx="5444490" cy="3975735"/>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9F887228-6D3D-40D1-925F-6A0D7A3BF689}" type="slidenum">
              <a:rPr lang="en-US" smtClean="0"/>
              <a:t>‹#›</a:t>
            </a:fld>
            <a:endParaRPr lang="en-US" dirty="0"/>
          </a:p>
        </p:txBody>
      </p:sp>
    </p:spTree>
    <p:extLst>
      <p:ext uri="{BB962C8B-B14F-4D97-AF65-F5344CB8AC3E}">
        <p14:creationId xmlns:p14="http://schemas.microsoft.com/office/powerpoint/2010/main" val="508367852"/>
      </p:ext>
    </p:extLst>
  </p:cSld>
  <p:clrMap bg1="lt1" tx1="dk1" bg2="lt2" tx2="dk2" accent1="accent1" accent2="accent2" accent3="accent3" accent4="accent4" accent5="accent5" accent6="accent6" hlink="hlink" folHlink="folHlink"/>
  <p:notesStyle>
    <a:lvl1pPr marL="0" algn="l" defTabSz="1463040" rtl="0" eaLnBrk="1" latinLnBrk="0" hangingPunct="1">
      <a:defRPr sz="1920" kern="1200">
        <a:solidFill>
          <a:schemeClr val="tx1"/>
        </a:solidFill>
        <a:latin typeface="+mn-lt"/>
        <a:ea typeface="+mn-ea"/>
        <a:cs typeface="+mn-cs"/>
      </a:defRPr>
    </a:lvl1pPr>
    <a:lvl2pPr marL="281941" indent="-274320" algn="l" defTabSz="1463040" rtl="0" eaLnBrk="1" latinLnBrk="0" hangingPunct="1">
      <a:buFont typeface="Arial" pitchFamily="34" charset="0"/>
      <a:buChar char="•"/>
      <a:defRPr sz="1920" kern="1200">
        <a:solidFill>
          <a:schemeClr val="tx1"/>
        </a:solidFill>
        <a:latin typeface="+mn-lt"/>
        <a:ea typeface="+mn-ea"/>
        <a:cs typeface="+mn-cs"/>
      </a:defRPr>
    </a:lvl2pPr>
    <a:lvl3pPr marL="574040" indent="-274320" algn="l" defTabSz="1463040" rtl="0" eaLnBrk="1" latinLnBrk="0" hangingPunct="1">
      <a:buFont typeface="Arial" pitchFamily="34" charset="0"/>
      <a:buChar char="‒"/>
      <a:defRPr sz="1920" kern="1200">
        <a:solidFill>
          <a:schemeClr val="tx1"/>
        </a:solidFill>
        <a:latin typeface="+mn-lt"/>
        <a:ea typeface="+mn-ea"/>
        <a:cs typeface="+mn-cs"/>
      </a:defRPr>
    </a:lvl3pPr>
    <a:lvl4pPr marL="863600" indent="-274320" algn="l" defTabSz="1463040" rtl="0" eaLnBrk="1" latinLnBrk="0" hangingPunct="1">
      <a:buFont typeface="Courier New" pitchFamily="49" charset="0"/>
      <a:buChar char="o"/>
      <a:defRPr sz="1920" kern="1200">
        <a:solidFill>
          <a:schemeClr val="tx1"/>
        </a:solidFill>
        <a:latin typeface="+mn-lt"/>
        <a:ea typeface="+mn-ea"/>
        <a:cs typeface="+mn-cs"/>
      </a:defRPr>
    </a:lvl4pPr>
    <a:lvl5pPr marL="1137920" indent="-274320" algn="l" defTabSz="1463040" rtl="0" eaLnBrk="1" latinLnBrk="0" hangingPunct="1">
      <a:buFont typeface="Wingdings" pitchFamily="2" charset="2"/>
      <a:buChar char="§"/>
      <a:defRPr sz="1920" kern="1200">
        <a:solidFill>
          <a:schemeClr val="tx1"/>
        </a:solidFill>
        <a:latin typeface="+mn-lt"/>
        <a:ea typeface="+mn-ea"/>
        <a:cs typeface="+mn-cs"/>
      </a:defRPr>
    </a:lvl5pPr>
    <a:lvl6pPr marL="3657600" algn="l" defTabSz="1463040" rtl="0" eaLnBrk="1" latinLnBrk="0" hangingPunct="1">
      <a:defRPr sz="1920" kern="1200">
        <a:solidFill>
          <a:schemeClr val="tx1"/>
        </a:solidFill>
        <a:latin typeface="+mn-lt"/>
        <a:ea typeface="+mn-ea"/>
        <a:cs typeface="+mn-cs"/>
      </a:defRPr>
    </a:lvl6pPr>
    <a:lvl7pPr marL="4389120" algn="l" defTabSz="1463040" rtl="0" eaLnBrk="1" latinLnBrk="0" hangingPunct="1">
      <a:defRPr sz="1920" kern="1200">
        <a:solidFill>
          <a:schemeClr val="tx1"/>
        </a:solidFill>
        <a:latin typeface="+mn-lt"/>
        <a:ea typeface="+mn-ea"/>
        <a:cs typeface="+mn-cs"/>
      </a:defRPr>
    </a:lvl7pPr>
    <a:lvl8pPr marL="5120640" algn="l" defTabSz="1463040" rtl="0" eaLnBrk="1" latinLnBrk="0" hangingPunct="1">
      <a:defRPr sz="1920" kern="1200">
        <a:solidFill>
          <a:schemeClr val="tx1"/>
        </a:solidFill>
        <a:latin typeface="+mn-lt"/>
        <a:ea typeface="+mn-ea"/>
        <a:cs typeface="+mn-cs"/>
      </a:defRPr>
    </a:lvl8pPr>
    <a:lvl9pPr marL="5852160" algn="l" defTabSz="146304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975" y="496888"/>
            <a:ext cx="6913563" cy="4473575"/>
          </a:xfrm>
        </p:spPr>
      </p:sp>
      <p:sp>
        <p:nvSpPr>
          <p:cNvPr id="3" name="Notes Placeholder 2"/>
          <p:cNvSpPr>
            <a:spLocks noGrp="1"/>
          </p:cNvSpPr>
          <p:nvPr>
            <p:ph type="body" idx="1"/>
          </p:nvPr>
        </p:nvSpPr>
        <p:spPr/>
        <p:txBody>
          <a:bodyPr/>
          <a:lstStyle/>
          <a:p>
            <a:r>
              <a:rPr lang="en-US" dirty="0" smtClean="0"/>
              <a:t>No changes</a:t>
            </a:r>
            <a:endParaRPr lang="en-US" dirty="0"/>
          </a:p>
        </p:txBody>
      </p:sp>
      <p:sp>
        <p:nvSpPr>
          <p:cNvPr id="4" name="Slide Number Placeholder 3"/>
          <p:cNvSpPr>
            <a:spLocks noGrp="1"/>
          </p:cNvSpPr>
          <p:nvPr>
            <p:ph type="sldNum" sz="quarter" idx="10"/>
          </p:nvPr>
        </p:nvSpPr>
        <p:spPr/>
        <p:txBody>
          <a:bodyPr/>
          <a:lstStyle/>
          <a:p>
            <a:fld id="{9F887228-6D3D-40D1-925F-6A0D7A3BF689}" type="slidenum">
              <a:rPr lang="en-US" smtClean="0"/>
              <a:t>1</a:t>
            </a:fld>
            <a:endParaRPr lang="en-US" dirty="0"/>
          </a:p>
        </p:txBody>
      </p:sp>
    </p:spTree>
    <p:extLst>
      <p:ext uri="{BB962C8B-B14F-4D97-AF65-F5344CB8AC3E}">
        <p14:creationId xmlns:p14="http://schemas.microsoft.com/office/powerpoint/2010/main" val="3164822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975" y="496888"/>
            <a:ext cx="6913563" cy="4473575"/>
          </a:xfrm>
        </p:spPr>
      </p:sp>
      <p:sp>
        <p:nvSpPr>
          <p:cNvPr id="3" name="Notes Placeholder 2"/>
          <p:cNvSpPr>
            <a:spLocks noGrp="1"/>
          </p:cNvSpPr>
          <p:nvPr>
            <p:ph type="body" idx="1"/>
          </p:nvPr>
        </p:nvSpPr>
        <p:spPr/>
        <p:txBody>
          <a:bodyPr/>
          <a:lstStyle/>
          <a:p>
            <a:pPr marL="228600" marR="0" lvl="0" indent="-228600" algn="l" defTabSz="1463040" rtl="0" eaLnBrk="1" fontAlgn="auto" latinLnBrk="0" hangingPunct="1">
              <a:lnSpc>
                <a:spcPct val="100000"/>
              </a:lnSpc>
              <a:spcBef>
                <a:spcPts val="0"/>
              </a:spcBef>
              <a:spcAft>
                <a:spcPts val="0"/>
              </a:spcAft>
              <a:buClrTx/>
              <a:buSzTx/>
              <a:buFontTx/>
              <a:buNone/>
              <a:tabLst/>
              <a:defRPr/>
            </a:pPr>
            <a:r>
              <a:rPr lang="en-US" baseline="0" dirty="0" smtClean="0"/>
              <a:t>Animations (show in order) </a:t>
            </a:r>
          </a:p>
          <a:p>
            <a:pPr marL="228600" marR="0" lvl="0" indent="-228600" algn="l" defTabSz="1463040" rtl="0" eaLnBrk="1" fontAlgn="auto" latinLnBrk="0" hangingPunct="1">
              <a:lnSpc>
                <a:spcPct val="100000"/>
              </a:lnSpc>
              <a:spcBef>
                <a:spcPts val="0"/>
              </a:spcBef>
              <a:spcAft>
                <a:spcPts val="0"/>
              </a:spcAft>
              <a:buClrTx/>
              <a:buSzTx/>
              <a:buFontTx/>
              <a:buNone/>
              <a:tabLst/>
              <a:defRPr/>
            </a:pPr>
            <a:endParaRPr lang="en-US" baseline="0" dirty="0" smtClean="0"/>
          </a:p>
          <a:p>
            <a:pPr marL="457200" marR="0" lvl="0" indent="-457200" algn="l" defTabSz="1463040" rtl="0" eaLnBrk="1" fontAlgn="auto" latinLnBrk="0" hangingPunct="1">
              <a:lnSpc>
                <a:spcPct val="100000"/>
              </a:lnSpc>
              <a:spcBef>
                <a:spcPts val="0"/>
              </a:spcBef>
              <a:spcAft>
                <a:spcPts val="0"/>
              </a:spcAft>
              <a:buClrTx/>
              <a:buSzTx/>
              <a:buFontTx/>
              <a:buAutoNum type="arabicPeriod"/>
              <a:tabLst/>
              <a:defRPr/>
            </a:pPr>
            <a:r>
              <a:rPr lang="en-US" baseline="0" dirty="0" smtClean="0"/>
              <a:t>Big date tools</a:t>
            </a:r>
          </a:p>
          <a:p>
            <a:pPr marL="457200" marR="0" lvl="0" indent="-457200" algn="l" defTabSz="1463040" rtl="0" eaLnBrk="1" fontAlgn="auto" latinLnBrk="0" hangingPunct="1">
              <a:lnSpc>
                <a:spcPct val="100000"/>
              </a:lnSpc>
              <a:spcBef>
                <a:spcPts val="0"/>
              </a:spcBef>
              <a:spcAft>
                <a:spcPts val="0"/>
              </a:spcAft>
              <a:buClrTx/>
              <a:buSzTx/>
              <a:buFontTx/>
              <a:buAutoNum type="arabicPeriod"/>
              <a:tabLst/>
              <a:defRPr/>
            </a:pPr>
            <a:r>
              <a:rPr lang="en-US" baseline="0" dirty="0" smtClean="0"/>
              <a:t>Change</a:t>
            </a:r>
          </a:p>
          <a:p>
            <a:pPr marL="457200" marR="0" lvl="0" indent="-457200" algn="l" defTabSz="1463040" rtl="0" eaLnBrk="1" fontAlgn="auto" latinLnBrk="0" hangingPunct="1">
              <a:lnSpc>
                <a:spcPct val="100000"/>
              </a:lnSpc>
              <a:spcBef>
                <a:spcPts val="0"/>
              </a:spcBef>
              <a:spcAft>
                <a:spcPts val="0"/>
              </a:spcAft>
              <a:buClrTx/>
              <a:buSzTx/>
              <a:buFontTx/>
              <a:buAutoNum type="arabicPeriod"/>
              <a:tabLst/>
              <a:defRPr/>
            </a:pPr>
            <a:r>
              <a:rPr lang="en-US" baseline="0" dirty="0" smtClean="0"/>
              <a:t>And</a:t>
            </a:r>
          </a:p>
          <a:p>
            <a:pPr marL="457200" marR="0" lvl="0" indent="-457200" algn="l" defTabSz="1463040" rtl="0" eaLnBrk="1" fontAlgn="auto" latinLnBrk="0" hangingPunct="1">
              <a:lnSpc>
                <a:spcPct val="100000"/>
              </a:lnSpc>
              <a:spcBef>
                <a:spcPts val="0"/>
              </a:spcBef>
              <a:spcAft>
                <a:spcPts val="0"/>
              </a:spcAft>
              <a:buClrTx/>
              <a:buSzTx/>
              <a:buFontTx/>
              <a:buAutoNum type="arabicPeriod"/>
              <a:tabLst/>
              <a:defRPr/>
            </a:pPr>
            <a:r>
              <a:rPr lang="en-US" baseline="0" dirty="0" smtClean="0"/>
              <a:t>Costly to change</a:t>
            </a:r>
          </a:p>
          <a:p>
            <a:pPr marL="457200" marR="0" lvl="0" indent="-457200" algn="l" defTabSz="1463040" rtl="0" eaLnBrk="1" fontAlgn="auto" latinLnBrk="0" hangingPunct="1">
              <a:lnSpc>
                <a:spcPct val="100000"/>
              </a:lnSpc>
              <a:spcBef>
                <a:spcPts val="0"/>
              </a:spcBef>
              <a:spcAft>
                <a:spcPts val="0"/>
              </a:spcAft>
              <a:buClrTx/>
              <a:buSzTx/>
              <a:buFontTx/>
              <a:buAutoNum type="arabicPeriod"/>
              <a:tabLst/>
              <a:defRPr/>
            </a:pPr>
            <a:r>
              <a:rPr lang="en-US" baseline="0" dirty="0" smtClean="0"/>
              <a:t>“so what do we do?</a:t>
            </a:r>
          </a:p>
          <a:p>
            <a:pPr marL="457200" marR="0" lvl="0" indent="-457200" algn="l" defTabSz="1463040" rtl="0" eaLnBrk="1" fontAlgn="auto" latinLnBrk="0" hangingPunct="1">
              <a:lnSpc>
                <a:spcPct val="100000"/>
              </a:lnSpc>
              <a:spcBef>
                <a:spcPts val="0"/>
              </a:spcBef>
              <a:spcAft>
                <a:spcPts val="0"/>
              </a:spcAft>
              <a:buClrTx/>
              <a:buSzTx/>
              <a:buFontTx/>
              <a:buAutoNum type="arabicPeriod"/>
              <a:tabLst/>
              <a:defRPr/>
            </a:pPr>
            <a:r>
              <a:rPr lang="en-US" baseline="0" dirty="0" smtClean="0"/>
              <a:t>I’ll let you know.. Heh heh heh </a:t>
            </a:r>
          </a:p>
        </p:txBody>
      </p:sp>
      <p:sp>
        <p:nvSpPr>
          <p:cNvPr id="4" name="Slide Number Placeholder 3"/>
          <p:cNvSpPr>
            <a:spLocks noGrp="1"/>
          </p:cNvSpPr>
          <p:nvPr>
            <p:ph type="sldNum" sz="quarter" idx="10"/>
          </p:nvPr>
        </p:nvSpPr>
        <p:spPr/>
        <p:txBody>
          <a:bodyPr/>
          <a:lstStyle/>
          <a:p>
            <a:fld id="{9F887228-6D3D-40D1-925F-6A0D7A3BF689}" type="slidenum">
              <a:rPr lang="en-US" smtClean="0"/>
              <a:t>10</a:t>
            </a:fld>
            <a:endParaRPr lang="en-US" dirty="0"/>
          </a:p>
        </p:txBody>
      </p:sp>
    </p:spTree>
    <p:extLst>
      <p:ext uri="{BB962C8B-B14F-4D97-AF65-F5344CB8AC3E}">
        <p14:creationId xmlns:p14="http://schemas.microsoft.com/office/powerpoint/2010/main" val="383682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975" y="496888"/>
            <a:ext cx="6913563" cy="4473575"/>
          </a:xfrm>
        </p:spPr>
      </p:sp>
      <p:sp>
        <p:nvSpPr>
          <p:cNvPr id="3" name="Notes Placeholder 2"/>
          <p:cNvSpPr>
            <a:spLocks noGrp="1"/>
          </p:cNvSpPr>
          <p:nvPr>
            <p:ph type="body" idx="1"/>
          </p:nvPr>
        </p:nvSpPr>
        <p:spPr/>
        <p:txBody>
          <a:bodyPr/>
          <a:lstStyle/>
          <a:p>
            <a:r>
              <a:rPr lang="en-US" dirty="0" smtClean="0"/>
              <a:t>No changes</a:t>
            </a:r>
            <a:endParaRPr lang="en-US" dirty="0"/>
          </a:p>
        </p:txBody>
      </p:sp>
      <p:sp>
        <p:nvSpPr>
          <p:cNvPr id="4" name="Slide Number Placeholder 3"/>
          <p:cNvSpPr>
            <a:spLocks noGrp="1"/>
          </p:cNvSpPr>
          <p:nvPr>
            <p:ph type="sldNum" sz="quarter" idx="10"/>
          </p:nvPr>
        </p:nvSpPr>
        <p:spPr/>
        <p:txBody>
          <a:bodyPr/>
          <a:lstStyle/>
          <a:p>
            <a:fld id="{9F887228-6D3D-40D1-925F-6A0D7A3BF689}" type="slidenum">
              <a:rPr lang="en-US" smtClean="0"/>
              <a:t>11</a:t>
            </a:fld>
            <a:endParaRPr lang="en-US" dirty="0"/>
          </a:p>
        </p:txBody>
      </p:sp>
    </p:spTree>
    <p:extLst>
      <p:ext uri="{BB962C8B-B14F-4D97-AF65-F5344CB8AC3E}">
        <p14:creationId xmlns:p14="http://schemas.microsoft.com/office/powerpoint/2010/main" val="56685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975" y="496888"/>
            <a:ext cx="6913563" cy="4473575"/>
          </a:xfrm>
        </p:spPr>
      </p:sp>
      <p:sp>
        <p:nvSpPr>
          <p:cNvPr id="3" name="Notes Placeholder 2"/>
          <p:cNvSpPr>
            <a:spLocks noGrp="1"/>
          </p:cNvSpPr>
          <p:nvPr>
            <p:ph type="body" idx="1"/>
          </p:nvPr>
        </p:nvSpPr>
        <p:spPr/>
        <p:txBody>
          <a:bodyPr/>
          <a:lstStyle/>
          <a:p>
            <a:r>
              <a:rPr lang="en-US" dirty="0" smtClean="0"/>
              <a:t>Animation</a:t>
            </a:r>
            <a:r>
              <a:rPr lang="en-US" baseline="0" dirty="0" smtClean="0"/>
              <a:t> (show in order)</a:t>
            </a:r>
            <a:endParaRPr lang="en-US" dirty="0" smtClean="0"/>
          </a:p>
          <a:p>
            <a:endParaRPr lang="en-US" dirty="0" smtClean="0"/>
          </a:p>
          <a:p>
            <a:r>
              <a:rPr lang="en-US" dirty="0" smtClean="0"/>
              <a:t>1 What’s big data? </a:t>
            </a:r>
          </a:p>
          <a:p>
            <a:r>
              <a:rPr lang="en-US" dirty="0" smtClean="0"/>
              <a:t>2. Subhead – same as data..</a:t>
            </a:r>
          </a:p>
          <a:p>
            <a:r>
              <a:rPr lang="en-US" dirty="0" smtClean="0"/>
              <a:t>3. Body</a:t>
            </a:r>
            <a:r>
              <a:rPr lang="en-US" baseline="0" dirty="0" smtClean="0"/>
              <a:t> – to be more specific… </a:t>
            </a:r>
            <a:endParaRPr lang="en-US" dirty="0" smtClean="0"/>
          </a:p>
          <a:p>
            <a:endParaRPr lang="en-US" dirty="0" smtClean="0"/>
          </a:p>
          <a:p>
            <a:r>
              <a:rPr lang="en-US" dirty="0" smtClean="0"/>
              <a:t>So here</a:t>
            </a:r>
            <a:r>
              <a:rPr lang="en-US" baseline="0" dirty="0" smtClean="0"/>
              <a:t> are the tools, however it might be hard to cover all of them in 10 minutes, instead let’s talk about why we need so many</a:t>
            </a:r>
            <a:endParaRPr lang="en-US" dirty="0"/>
          </a:p>
        </p:txBody>
      </p:sp>
      <p:sp>
        <p:nvSpPr>
          <p:cNvPr id="4" name="Slide Number Placeholder 3"/>
          <p:cNvSpPr>
            <a:spLocks noGrp="1"/>
          </p:cNvSpPr>
          <p:nvPr>
            <p:ph type="sldNum" sz="quarter" idx="10"/>
          </p:nvPr>
        </p:nvSpPr>
        <p:spPr/>
        <p:txBody>
          <a:bodyPr/>
          <a:lstStyle/>
          <a:p>
            <a:fld id="{9F887228-6D3D-40D1-925F-6A0D7A3BF689}" type="slidenum">
              <a:rPr lang="en-US" smtClean="0"/>
              <a:t>2</a:t>
            </a:fld>
            <a:endParaRPr lang="en-US"/>
          </a:p>
        </p:txBody>
      </p:sp>
    </p:spTree>
    <p:extLst>
      <p:ext uri="{BB962C8B-B14F-4D97-AF65-F5344CB8AC3E}">
        <p14:creationId xmlns:p14="http://schemas.microsoft.com/office/powerpoint/2010/main" val="758159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975" y="496888"/>
            <a:ext cx="6913563" cy="4473575"/>
          </a:xfrm>
        </p:spPr>
      </p:sp>
      <p:sp>
        <p:nvSpPr>
          <p:cNvPr id="3" name="Notes Placeholder 2"/>
          <p:cNvSpPr>
            <a:spLocks noGrp="1"/>
          </p:cNvSpPr>
          <p:nvPr>
            <p:ph type="body" idx="1"/>
          </p:nvPr>
        </p:nvSpPr>
        <p:spPr/>
        <p:txBody>
          <a:bodyPr/>
          <a:lstStyle/>
          <a:p>
            <a:r>
              <a:rPr lang="en-US" dirty="0" smtClean="0"/>
              <a:t>Animation</a:t>
            </a:r>
            <a:r>
              <a:rPr lang="en-US" baseline="0" dirty="0" smtClean="0"/>
              <a:t> (show in order)</a:t>
            </a:r>
            <a:endParaRPr lang="en-US" dirty="0" smtClean="0"/>
          </a:p>
          <a:p>
            <a:endParaRPr lang="en-US" dirty="0" smtClean="0"/>
          </a:p>
          <a:p>
            <a:r>
              <a:rPr lang="en-US" dirty="0" smtClean="0"/>
              <a:t>1 What’s big data? </a:t>
            </a:r>
          </a:p>
          <a:p>
            <a:r>
              <a:rPr lang="en-US" dirty="0" smtClean="0"/>
              <a:t>2. Subhead – same as data..</a:t>
            </a:r>
          </a:p>
          <a:p>
            <a:r>
              <a:rPr lang="en-US" dirty="0" smtClean="0"/>
              <a:t>3. Body</a:t>
            </a:r>
            <a:r>
              <a:rPr lang="en-US" baseline="0" dirty="0" smtClean="0"/>
              <a:t> – to be more specific… </a:t>
            </a:r>
            <a:endParaRPr lang="en-US" dirty="0" smtClean="0"/>
          </a:p>
          <a:p>
            <a:endParaRPr lang="en-US" dirty="0"/>
          </a:p>
        </p:txBody>
      </p:sp>
      <p:sp>
        <p:nvSpPr>
          <p:cNvPr id="4" name="Slide Number Placeholder 3"/>
          <p:cNvSpPr>
            <a:spLocks noGrp="1"/>
          </p:cNvSpPr>
          <p:nvPr>
            <p:ph type="sldNum" sz="quarter" idx="10"/>
          </p:nvPr>
        </p:nvSpPr>
        <p:spPr/>
        <p:txBody>
          <a:bodyPr/>
          <a:lstStyle/>
          <a:p>
            <a:fld id="{9F887228-6D3D-40D1-925F-6A0D7A3BF689}" type="slidenum">
              <a:rPr lang="en-US" smtClean="0"/>
              <a:t>3</a:t>
            </a:fld>
            <a:endParaRPr lang="en-US"/>
          </a:p>
        </p:txBody>
      </p:sp>
    </p:spTree>
    <p:extLst>
      <p:ext uri="{BB962C8B-B14F-4D97-AF65-F5344CB8AC3E}">
        <p14:creationId xmlns:p14="http://schemas.microsoft.com/office/powerpoint/2010/main" val="1295132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975" y="496888"/>
            <a:ext cx="6913563" cy="4473575"/>
          </a:xfrm>
        </p:spPr>
      </p:sp>
      <p:sp>
        <p:nvSpPr>
          <p:cNvPr id="3" name="Notes Placeholder 2"/>
          <p:cNvSpPr>
            <a:spLocks noGrp="1"/>
          </p:cNvSpPr>
          <p:nvPr>
            <p:ph type="body" idx="1"/>
          </p:nvPr>
        </p:nvSpPr>
        <p:spPr/>
        <p:txBody>
          <a:bodyPr/>
          <a:lstStyle/>
          <a:p>
            <a:r>
              <a:rPr lang="en-US" baseline="0" dirty="0" smtClean="0"/>
              <a:t>Add animations in order from original slide</a:t>
            </a:r>
            <a:endParaRPr lang="en-US" dirty="0" smtClean="0"/>
          </a:p>
          <a:p>
            <a:endParaRPr lang="en-US" dirty="0" smtClean="0"/>
          </a:p>
          <a:p>
            <a:endParaRPr lang="en-US" dirty="0" smtClean="0"/>
          </a:p>
          <a:p>
            <a:r>
              <a:rPr lang="en-US" dirty="0" smtClean="0"/>
              <a:t>Data</a:t>
            </a:r>
            <a:r>
              <a:rPr lang="en-US" baseline="0" dirty="0" smtClean="0"/>
              <a:t> is inserted into traditional database like </a:t>
            </a:r>
            <a:r>
              <a:rPr lang="en-US" baseline="0" dirty="0" err="1" smtClean="0"/>
              <a:t>sql</a:t>
            </a:r>
            <a:r>
              <a:rPr lang="en-US" baseline="0" dirty="0" smtClean="0"/>
              <a:t> server or </a:t>
            </a:r>
            <a:r>
              <a:rPr lang="en-US" baseline="0" dirty="0" err="1" smtClean="0"/>
              <a:t>mysql</a:t>
            </a:r>
            <a:endParaRPr lang="en-US" baseline="0" dirty="0" smtClean="0"/>
          </a:p>
          <a:p>
            <a:r>
              <a:rPr lang="en-US" dirty="0" smtClean="0"/>
              <a:t>Data scientists</a:t>
            </a:r>
            <a:r>
              <a:rPr lang="en-US" baseline="0" dirty="0" smtClean="0"/>
              <a:t> connect from their laptops and query the data</a:t>
            </a:r>
          </a:p>
          <a:p>
            <a:r>
              <a:rPr lang="en-US" baseline="0" dirty="0" smtClean="0"/>
              <a:t>Scientists analyze the data locally with </a:t>
            </a:r>
            <a:r>
              <a:rPr lang="en-US" baseline="0" dirty="0" err="1" smtClean="0"/>
              <a:t>sotware</a:t>
            </a:r>
            <a:r>
              <a:rPr lang="en-US" baseline="0" dirty="0" smtClean="0"/>
              <a:t> like R and </a:t>
            </a:r>
            <a:r>
              <a:rPr lang="en-US" baseline="0" dirty="0" err="1" smtClean="0"/>
              <a:t>Matlab</a:t>
            </a:r>
            <a:endParaRPr lang="en-US" baseline="0" dirty="0" smtClean="0"/>
          </a:p>
        </p:txBody>
      </p:sp>
      <p:sp>
        <p:nvSpPr>
          <p:cNvPr id="4" name="Slide Number Placeholder 3"/>
          <p:cNvSpPr>
            <a:spLocks noGrp="1"/>
          </p:cNvSpPr>
          <p:nvPr>
            <p:ph type="sldNum" sz="quarter" idx="10"/>
          </p:nvPr>
        </p:nvSpPr>
        <p:spPr/>
        <p:txBody>
          <a:bodyPr/>
          <a:lstStyle/>
          <a:p>
            <a:fld id="{9F887228-6D3D-40D1-925F-6A0D7A3BF689}" type="slidenum">
              <a:rPr lang="en-US" smtClean="0"/>
              <a:t>4</a:t>
            </a:fld>
            <a:endParaRPr lang="en-US" dirty="0"/>
          </a:p>
        </p:txBody>
      </p:sp>
    </p:spTree>
    <p:extLst>
      <p:ext uri="{BB962C8B-B14F-4D97-AF65-F5344CB8AC3E}">
        <p14:creationId xmlns:p14="http://schemas.microsoft.com/office/powerpoint/2010/main" val="2922987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975" y="496888"/>
            <a:ext cx="6913563" cy="4473575"/>
          </a:xfrm>
        </p:spPr>
      </p:sp>
      <p:sp>
        <p:nvSpPr>
          <p:cNvPr id="3" name="Notes Placeholder 2"/>
          <p:cNvSpPr>
            <a:spLocks noGrp="1"/>
          </p:cNvSpPr>
          <p:nvPr>
            <p:ph type="body" idx="1"/>
          </p:nvPr>
        </p:nvSpPr>
        <p:spPr/>
        <p:txBody>
          <a:bodyPr/>
          <a:lstStyle/>
          <a:p>
            <a:r>
              <a:rPr lang="en-US" baseline="0" dirty="0" smtClean="0"/>
              <a:t>Needs to say total fail instead of just x – Something really really broken – basically up in smoke </a:t>
            </a:r>
          </a:p>
          <a:p>
            <a:r>
              <a:rPr lang="en-US" baseline="0" dirty="0" smtClean="0"/>
              <a:t>Replace ”?” with the new ”fail” illustration</a:t>
            </a:r>
          </a:p>
          <a:p>
            <a:r>
              <a:rPr lang="en-US" baseline="0" dirty="0" smtClean="0"/>
              <a:t>Add animations from original slide - </a:t>
            </a:r>
          </a:p>
          <a:p>
            <a:endParaRPr lang="en-US" baseline="0" dirty="0" smtClean="0"/>
          </a:p>
          <a:p>
            <a:endParaRPr lang="en-US" baseline="0" dirty="0" smtClean="0"/>
          </a:p>
          <a:p>
            <a:endParaRPr lang="en-US" baseline="0" dirty="0" smtClean="0"/>
          </a:p>
          <a:p>
            <a:endParaRPr lang="en-US" baseline="0" dirty="0" smtClean="0"/>
          </a:p>
          <a:p>
            <a:r>
              <a:rPr lang="en-US" baseline="0" dirty="0" smtClean="0"/>
              <a:t>One of the following will happen:</a:t>
            </a:r>
          </a:p>
          <a:p>
            <a:r>
              <a:rPr lang="en-US" baseline="0" dirty="0" smtClean="0"/>
              <a:t>1. Database cannot keep up with the rate of input and crashes</a:t>
            </a:r>
          </a:p>
          <a:p>
            <a:r>
              <a:rPr lang="en-US" baseline="0" dirty="0" smtClean="0"/>
              <a:t>2. Data scientist query huge amount data, crashing the database</a:t>
            </a:r>
          </a:p>
          <a:p>
            <a:r>
              <a:rPr lang="en-US" baseline="0" dirty="0" smtClean="0"/>
              <a:t>3. Network is congested moving the data, it takes forever or fails</a:t>
            </a:r>
          </a:p>
          <a:p>
            <a:r>
              <a:rPr lang="en-US" baseline="0" dirty="0" smtClean="0"/>
              <a:t>4. Local laptop is unable to store all the data</a:t>
            </a:r>
          </a:p>
          <a:p>
            <a:r>
              <a:rPr lang="en-US" baseline="0" dirty="0" smtClean="0"/>
              <a:t>5. Client software does not have enough resources to analyze the data and crashes (or takes years to finish)</a:t>
            </a:r>
          </a:p>
          <a:p>
            <a:endParaRPr lang="en-US" baseline="0" dirty="0" smtClean="0"/>
          </a:p>
        </p:txBody>
      </p:sp>
      <p:sp>
        <p:nvSpPr>
          <p:cNvPr id="4" name="Slide Number Placeholder 3"/>
          <p:cNvSpPr>
            <a:spLocks noGrp="1"/>
          </p:cNvSpPr>
          <p:nvPr>
            <p:ph type="sldNum" sz="quarter" idx="10"/>
          </p:nvPr>
        </p:nvSpPr>
        <p:spPr/>
        <p:txBody>
          <a:bodyPr/>
          <a:lstStyle/>
          <a:p>
            <a:fld id="{9F887228-6D3D-40D1-925F-6A0D7A3BF689}" type="slidenum">
              <a:rPr lang="en-US" smtClean="0"/>
              <a:t>5</a:t>
            </a:fld>
            <a:endParaRPr lang="en-US" dirty="0"/>
          </a:p>
        </p:txBody>
      </p:sp>
    </p:spTree>
    <p:extLst>
      <p:ext uri="{BB962C8B-B14F-4D97-AF65-F5344CB8AC3E}">
        <p14:creationId xmlns:p14="http://schemas.microsoft.com/office/powerpoint/2010/main" val="106031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975" y="496888"/>
            <a:ext cx="6913563" cy="4473575"/>
          </a:xfrm>
        </p:spPr>
      </p:sp>
      <p:sp>
        <p:nvSpPr>
          <p:cNvPr id="3" name="Notes Placeholder 2"/>
          <p:cNvSpPr>
            <a:spLocks noGrp="1"/>
          </p:cNvSpPr>
          <p:nvPr>
            <p:ph type="body" idx="1"/>
          </p:nvPr>
        </p:nvSpPr>
        <p:spPr/>
        <p:txBody>
          <a:bodyPr/>
          <a:lstStyle/>
          <a:p>
            <a:r>
              <a:rPr lang="en-US" dirty="0" smtClean="0"/>
              <a:t>Add image/illustration of cluster (like original slide) </a:t>
            </a:r>
          </a:p>
          <a:p>
            <a:endParaRPr lang="en-US" dirty="0"/>
          </a:p>
        </p:txBody>
      </p:sp>
      <p:sp>
        <p:nvSpPr>
          <p:cNvPr id="4" name="Slide Number Placeholder 3"/>
          <p:cNvSpPr>
            <a:spLocks noGrp="1"/>
          </p:cNvSpPr>
          <p:nvPr>
            <p:ph type="sldNum" sz="quarter" idx="10"/>
          </p:nvPr>
        </p:nvSpPr>
        <p:spPr/>
        <p:txBody>
          <a:bodyPr/>
          <a:lstStyle/>
          <a:p>
            <a:fld id="{9F887228-6D3D-40D1-925F-6A0D7A3BF689}" type="slidenum">
              <a:rPr lang="en-US" smtClean="0"/>
              <a:t>6</a:t>
            </a:fld>
            <a:endParaRPr lang="en-US"/>
          </a:p>
        </p:txBody>
      </p:sp>
    </p:spTree>
    <p:extLst>
      <p:ext uri="{BB962C8B-B14F-4D97-AF65-F5344CB8AC3E}">
        <p14:creationId xmlns:p14="http://schemas.microsoft.com/office/powerpoint/2010/main" val="2362899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975" y="496888"/>
            <a:ext cx="6913563" cy="4473575"/>
          </a:xfrm>
        </p:spPr>
      </p:sp>
      <p:sp>
        <p:nvSpPr>
          <p:cNvPr id="3" name="Notes Placeholder 2"/>
          <p:cNvSpPr>
            <a:spLocks noGrp="1"/>
          </p:cNvSpPr>
          <p:nvPr>
            <p:ph type="body" idx="1"/>
          </p:nvPr>
        </p:nvSpPr>
        <p:spPr/>
        <p:txBody>
          <a:bodyPr/>
          <a:lstStyle/>
          <a:p>
            <a:r>
              <a:rPr lang="en-US" baseline="0" dirty="0" smtClean="0"/>
              <a:t>Framework needs to be built on top of each other / not “connected” but layered / </a:t>
            </a:r>
            <a:r>
              <a:rPr lang="en-US" dirty="0" smtClean="0"/>
              <a:t>Cannot give impression that it’s different servers</a:t>
            </a:r>
            <a:r>
              <a:rPr lang="en-US" baseline="0" dirty="0" smtClean="0"/>
              <a:t> – </a:t>
            </a:r>
          </a:p>
          <a:p>
            <a:r>
              <a:rPr lang="en-US" baseline="0" dirty="0" smtClean="0"/>
              <a:t>Make a cake. </a:t>
            </a:r>
          </a:p>
          <a:p>
            <a:endParaRPr lang="en-US" dirty="0" smtClean="0"/>
          </a:p>
          <a:p>
            <a:endParaRPr lang="en-US" dirty="0" smtClean="0"/>
          </a:p>
          <a:p>
            <a:endParaRPr lang="en-US" dirty="0" smtClean="0"/>
          </a:p>
          <a:p>
            <a:endParaRPr lang="en-US" dirty="0" smtClean="0"/>
          </a:p>
          <a:p>
            <a:r>
              <a:rPr lang="en-US" dirty="0" smtClean="0"/>
              <a:t>Each layer</a:t>
            </a:r>
            <a:r>
              <a:rPr lang="en-US" baseline="0" dirty="0" smtClean="0"/>
              <a:t> has many options, the trick is to choose the right stack that is compatible and gives an optimal solution to the challenges</a:t>
            </a:r>
          </a:p>
          <a:p>
            <a:endParaRPr lang="en-US" baseline="0" dirty="0" smtClean="0"/>
          </a:p>
          <a:p>
            <a:r>
              <a:rPr lang="en-US" dirty="0" smtClean="0"/>
              <a:t>Say a few words</a:t>
            </a:r>
            <a:r>
              <a:rPr lang="en-US" baseline="0" dirty="0" smtClean="0"/>
              <a:t> about spark</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F887228-6D3D-40D1-925F-6A0D7A3BF689}" type="slidenum">
              <a:rPr lang="en-US" smtClean="0"/>
              <a:t>7</a:t>
            </a:fld>
            <a:endParaRPr lang="en-US" dirty="0"/>
          </a:p>
        </p:txBody>
      </p:sp>
    </p:spTree>
    <p:extLst>
      <p:ext uri="{BB962C8B-B14F-4D97-AF65-F5344CB8AC3E}">
        <p14:creationId xmlns:p14="http://schemas.microsoft.com/office/powerpoint/2010/main" val="3276020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975" y="496888"/>
            <a:ext cx="6913563" cy="4473575"/>
          </a:xfrm>
        </p:spPr>
      </p:sp>
      <p:sp>
        <p:nvSpPr>
          <p:cNvPr id="3" name="Notes Placeholder 2"/>
          <p:cNvSpPr>
            <a:spLocks noGrp="1"/>
          </p:cNvSpPr>
          <p:nvPr>
            <p:ph type="body" idx="1"/>
          </p:nvPr>
        </p:nvSpPr>
        <p:spPr/>
        <p:txBody>
          <a:bodyPr/>
          <a:lstStyle/>
          <a:p>
            <a:r>
              <a:rPr lang="en-US" baseline="0" dirty="0" smtClean="0"/>
              <a:t>Framework needs to be built on top of each other / not “connected” but layered / </a:t>
            </a:r>
            <a:r>
              <a:rPr lang="en-US" dirty="0" smtClean="0"/>
              <a:t>Cannot give impression that it’s different servers</a:t>
            </a:r>
            <a:r>
              <a:rPr lang="en-US" baseline="0" dirty="0" smtClean="0"/>
              <a:t> – </a:t>
            </a:r>
          </a:p>
          <a:p>
            <a:r>
              <a:rPr lang="en-US" baseline="0" dirty="0" smtClean="0"/>
              <a:t>Make a cake. </a:t>
            </a:r>
          </a:p>
          <a:p>
            <a:endParaRPr lang="en-US" dirty="0" smtClean="0"/>
          </a:p>
          <a:p>
            <a:endParaRPr lang="en-US" dirty="0" smtClean="0"/>
          </a:p>
          <a:p>
            <a:endParaRPr lang="en-US" dirty="0" smtClean="0"/>
          </a:p>
          <a:p>
            <a:endParaRPr lang="en-US" dirty="0" smtClean="0"/>
          </a:p>
          <a:p>
            <a:r>
              <a:rPr lang="en-US" dirty="0" smtClean="0"/>
              <a:t>Each layer</a:t>
            </a:r>
            <a:r>
              <a:rPr lang="en-US" baseline="0" dirty="0" smtClean="0"/>
              <a:t> has many options, the trick is to choose the right stack that is compatible and gives an optimal solution to the challenges</a:t>
            </a:r>
          </a:p>
          <a:p>
            <a:endParaRPr lang="en-US" baseline="0" dirty="0" smtClean="0"/>
          </a:p>
          <a:p>
            <a:r>
              <a:rPr lang="en-US" dirty="0" smtClean="0"/>
              <a:t>Say a few words</a:t>
            </a:r>
            <a:r>
              <a:rPr lang="en-US" baseline="0" dirty="0" smtClean="0"/>
              <a:t> about spark</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F887228-6D3D-40D1-925F-6A0D7A3BF689}" type="slidenum">
              <a:rPr lang="en-US" smtClean="0"/>
              <a:t>8</a:t>
            </a:fld>
            <a:endParaRPr lang="en-US" dirty="0"/>
          </a:p>
        </p:txBody>
      </p:sp>
    </p:spTree>
    <p:extLst>
      <p:ext uri="{BB962C8B-B14F-4D97-AF65-F5344CB8AC3E}">
        <p14:creationId xmlns:p14="http://schemas.microsoft.com/office/powerpoint/2010/main" val="3093323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975" y="496888"/>
            <a:ext cx="6913563" cy="4473575"/>
          </a:xfrm>
        </p:spPr>
      </p:sp>
      <p:sp>
        <p:nvSpPr>
          <p:cNvPr id="3" name="Notes Placeholder 2"/>
          <p:cNvSpPr>
            <a:spLocks noGrp="1"/>
          </p:cNvSpPr>
          <p:nvPr>
            <p:ph type="body" idx="1"/>
          </p:nvPr>
        </p:nvSpPr>
        <p:spPr/>
        <p:txBody>
          <a:bodyPr/>
          <a:lstStyle/>
          <a:p>
            <a:r>
              <a:rPr lang="en-US" dirty="0" smtClean="0"/>
              <a:t>No changes </a:t>
            </a:r>
          </a:p>
          <a:p>
            <a:endParaRPr lang="en-US" dirty="0" smtClean="0"/>
          </a:p>
          <a:p>
            <a:endParaRPr lang="en-US" dirty="0" smtClean="0"/>
          </a:p>
          <a:p>
            <a:endParaRPr lang="en-US" dirty="0" smtClean="0"/>
          </a:p>
          <a:p>
            <a:r>
              <a:rPr lang="en-US" dirty="0" smtClean="0"/>
              <a:t>Streaming is the new batch</a:t>
            </a:r>
          </a:p>
          <a:p>
            <a:r>
              <a:rPr lang="en-US" dirty="0" smtClean="0"/>
              <a:t>Streams</a:t>
            </a:r>
            <a:r>
              <a:rPr lang="en-US" baseline="0" dirty="0" smtClean="0"/>
              <a:t> used to be more difficult but new libraries let developers work with streams as “temporary tables” (spark streaming, </a:t>
            </a:r>
            <a:r>
              <a:rPr lang="en-US" baseline="0" dirty="0" err="1" smtClean="0"/>
              <a:t>flink</a:t>
            </a:r>
            <a:r>
              <a:rPr lang="en-US" baseline="0" dirty="0" smtClean="0"/>
              <a:t>, beam) and new machine learning frameworks let you do incremental machine learning (</a:t>
            </a:r>
            <a:r>
              <a:rPr lang="en-US" baseline="0" dirty="0" err="1" smtClean="0"/>
              <a:t>tensorflow</a:t>
            </a:r>
            <a:r>
              <a:rPr lang="en-US" baseline="0" dirty="0" smtClean="0"/>
              <a:t>, h20)</a:t>
            </a:r>
          </a:p>
          <a:p>
            <a:endParaRPr lang="en-US" baseline="0" dirty="0" smtClean="0"/>
          </a:p>
          <a:p>
            <a:r>
              <a:rPr lang="en-US" baseline="0" dirty="0" smtClean="0"/>
              <a:t>GPU Processing – CPU have been always optimized for generic imperative computation, executing command by command serially. GPU’s have been optimized for parallel computation of specific kinds such matrix multiplication, these are essential for deep learning. For Machine learning, GPU can give a massive improvement if utilized correctly. Since it is less common model for computing, it is also recently that “easy to use” libraries have been created to take advantage of GPU</a:t>
            </a:r>
          </a:p>
          <a:p>
            <a:endParaRPr lang="en-US" baseline="0" dirty="0" smtClean="0"/>
          </a:p>
          <a:p>
            <a:r>
              <a:rPr lang="en-US" baseline="0" dirty="0" smtClean="0"/>
              <a:t>In Memory</a:t>
            </a:r>
          </a:p>
          <a:p>
            <a:r>
              <a:rPr lang="en-US" baseline="0" dirty="0" smtClean="0"/>
              <a:t>“Memory is the new disk” – This is actually an old statement but only recently became relevant for big-data as well. Spark speed enhancement is primarily gained from working on memory datasets instead of disk and storage engines like </a:t>
            </a:r>
            <a:r>
              <a:rPr lang="en-US" baseline="0" dirty="0" err="1" smtClean="0"/>
              <a:t>Alluxio</a:t>
            </a:r>
            <a:r>
              <a:rPr lang="en-US" baseline="0" dirty="0" smtClean="0"/>
              <a:t> now offer memory-only storage for big data</a:t>
            </a:r>
          </a:p>
          <a:p>
            <a:endParaRPr lang="en-US" baseline="0" dirty="0" smtClean="0"/>
          </a:p>
          <a:p>
            <a:r>
              <a:rPr lang="en-US" baseline="0" dirty="0" smtClean="0"/>
              <a:t>Machine learning abstractions</a:t>
            </a:r>
          </a:p>
          <a:p>
            <a:r>
              <a:rPr lang="en-US" baseline="0" dirty="0" smtClean="0"/>
              <a:t>SQL is the undisputed language of data, but there are many languages for machine learning, increasing the learning curve of new employees and creating gaps between departments, there are many efforts today to make a language that is easy to use and still covers all the needs of data science, interestingly SQL is one of them</a:t>
            </a:r>
          </a:p>
          <a:p>
            <a:endParaRPr lang="en-US" baseline="0" dirty="0" smtClean="0"/>
          </a:p>
          <a:p>
            <a:r>
              <a:rPr lang="en-US" baseline="0" dirty="0" smtClean="0"/>
              <a:t>Technology mashups – while the big companies are fighting on who builds the best database engine, some solutions emerge that are all about utilizing different engines for different issues</a:t>
            </a:r>
          </a:p>
          <a:p>
            <a:endParaRPr lang="en-US" baseline="0" dirty="0" smtClean="0"/>
          </a:p>
        </p:txBody>
      </p:sp>
      <p:sp>
        <p:nvSpPr>
          <p:cNvPr id="4" name="Slide Number Placeholder 3"/>
          <p:cNvSpPr>
            <a:spLocks noGrp="1"/>
          </p:cNvSpPr>
          <p:nvPr>
            <p:ph type="sldNum" sz="quarter" idx="10"/>
          </p:nvPr>
        </p:nvSpPr>
        <p:spPr/>
        <p:txBody>
          <a:bodyPr/>
          <a:lstStyle/>
          <a:p>
            <a:fld id="{9F887228-6D3D-40D1-925F-6A0D7A3BF689}" type="slidenum">
              <a:rPr lang="en-US" smtClean="0"/>
              <a:t>9</a:t>
            </a:fld>
            <a:endParaRPr lang="en-US" dirty="0"/>
          </a:p>
        </p:txBody>
      </p:sp>
    </p:spTree>
    <p:extLst>
      <p:ext uri="{BB962C8B-B14F-4D97-AF65-F5344CB8AC3E}">
        <p14:creationId xmlns:p14="http://schemas.microsoft.com/office/powerpoint/2010/main" val="562398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18161" y="410425"/>
            <a:ext cx="14508480" cy="632033"/>
          </a:xfrm>
          <a:prstGeom prst="rect">
            <a:avLst/>
          </a:prstGeom>
        </p:spPr>
        <p:txBody>
          <a:bodyPr wrap="square" lIns="0" tIns="0" rIns="0" bIns="0" anchor="ctr">
            <a:spAutoFit/>
          </a:bodyPr>
          <a:lstStyle>
            <a:lvl1pPr marL="0" indent="0">
              <a:buNone/>
              <a:defRPr sz="4107" b="0">
                <a:solidFill>
                  <a:srgbClr val="949494"/>
                </a:solidFill>
                <a:latin typeface="+mj-lt"/>
              </a:defRPr>
            </a:lvl1pPr>
          </a:lstStyle>
          <a:p>
            <a:pPr lvl="0"/>
            <a:r>
              <a:rPr lang="en-US" dirty="0" smtClean="0"/>
              <a:t>Click to edit master title style</a:t>
            </a:r>
            <a:endParaRPr lang="en-US" dirty="0"/>
          </a:p>
        </p:txBody>
      </p:sp>
      <p:sp>
        <p:nvSpPr>
          <p:cNvPr id="9" name="Content Placeholder 8"/>
          <p:cNvSpPr>
            <a:spLocks noGrp="1"/>
          </p:cNvSpPr>
          <p:nvPr>
            <p:ph sz="quarter" idx="12" hasCustomPrompt="1"/>
          </p:nvPr>
        </p:nvSpPr>
        <p:spPr>
          <a:xfrm>
            <a:off x="518161" y="1341122"/>
            <a:ext cx="14508480" cy="2094997"/>
          </a:xfrm>
          <a:prstGeom prst="rect">
            <a:avLst/>
          </a:prstGeom>
        </p:spPr>
        <p:txBody>
          <a:bodyPr wrap="square" lIns="0" tIns="0" rIns="0" bIns="0">
            <a:spAutoFit/>
          </a:bodyPr>
          <a:lstStyle>
            <a:lvl1pPr marL="0" indent="0">
              <a:buFont typeface="Arial" pitchFamily="34" charset="0"/>
              <a:buNone/>
              <a:defRPr sz="2347">
                <a:solidFill>
                  <a:schemeClr val="bg1">
                    <a:lumMod val="50000"/>
                  </a:schemeClr>
                </a:solidFill>
                <a:latin typeface="+mn-lt"/>
              </a:defRPr>
            </a:lvl1pPr>
            <a:lvl2pPr marL="335258" indent="-251444">
              <a:buFont typeface="Arial" pitchFamily="34" charset="0"/>
              <a:buChar char="•"/>
              <a:defRPr sz="2347">
                <a:solidFill>
                  <a:schemeClr val="bg1">
                    <a:lumMod val="50000"/>
                  </a:schemeClr>
                </a:solidFill>
                <a:latin typeface="+mn-lt"/>
              </a:defRPr>
            </a:lvl2pPr>
            <a:lvl3pPr marL="586700" indent="-251444">
              <a:buFont typeface="Arial" pitchFamily="34" charset="0"/>
              <a:buChar char="‒"/>
              <a:defRPr sz="2347">
                <a:solidFill>
                  <a:schemeClr val="bg1">
                    <a:lumMod val="50000"/>
                  </a:schemeClr>
                </a:solidFill>
                <a:latin typeface="+mn-lt"/>
              </a:defRPr>
            </a:lvl3pPr>
            <a:lvl4pPr marL="1005773" indent="-335258">
              <a:buFont typeface="Courier New" pitchFamily="49" charset="0"/>
              <a:buChar char="o"/>
              <a:defRPr sz="2347">
                <a:solidFill>
                  <a:schemeClr val="bg1">
                    <a:lumMod val="50000"/>
                  </a:schemeClr>
                </a:solidFill>
                <a:latin typeface="+mn-lt"/>
              </a:defRPr>
            </a:lvl4pPr>
            <a:lvl5pPr marL="1257218" indent="-251444">
              <a:buFont typeface="Arial" pitchFamily="34" charset="0"/>
              <a:buChar char="▪"/>
              <a:defRPr sz="2347">
                <a:solidFill>
                  <a:schemeClr val="bg1">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object 18"/>
          <p:cNvSpPr/>
          <p:nvPr userDrawn="1"/>
        </p:nvSpPr>
        <p:spPr>
          <a:xfrm>
            <a:off x="0" y="0"/>
            <a:ext cx="3119755" cy="76200"/>
          </a:xfrm>
          <a:custGeom>
            <a:avLst/>
            <a:gdLst/>
            <a:ahLst/>
            <a:cxnLst/>
            <a:rect l="l" t="t" r="r" b="b"/>
            <a:pathLst>
              <a:path w="3119755" h="76200">
                <a:moveTo>
                  <a:pt x="3119539" y="76200"/>
                </a:moveTo>
                <a:lnTo>
                  <a:pt x="0" y="76200"/>
                </a:lnTo>
                <a:lnTo>
                  <a:pt x="0" y="0"/>
                </a:lnTo>
                <a:lnTo>
                  <a:pt x="3119539" y="0"/>
                </a:lnTo>
                <a:lnTo>
                  <a:pt x="3119539" y="76200"/>
                </a:lnTo>
                <a:close/>
              </a:path>
            </a:pathLst>
          </a:custGeom>
          <a:solidFill>
            <a:srgbClr val="FF0000"/>
          </a:solidFill>
        </p:spPr>
        <p:txBody>
          <a:bodyPr wrap="square" lIns="0" tIns="0" rIns="0" bIns="0" rtlCol="0"/>
          <a:lstStyle/>
          <a:p>
            <a:endParaRPr/>
          </a:p>
        </p:txBody>
      </p:sp>
      <p:sp>
        <p:nvSpPr>
          <p:cNvPr id="6" name="object 19"/>
          <p:cNvSpPr/>
          <p:nvPr userDrawn="1"/>
        </p:nvSpPr>
        <p:spPr>
          <a:xfrm>
            <a:off x="3106318" y="0"/>
            <a:ext cx="3119755" cy="76200"/>
          </a:xfrm>
          <a:custGeom>
            <a:avLst/>
            <a:gdLst/>
            <a:ahLst/>
            <a:cxnLst/>
            <a:rect l="l" t="t" r="r" b="b"/>
            <a:pathLst>
              <a:path w="3119754" h="76200">
                <a:moveTo>
                  <a:pt x="3119539" y="76200"/>
                </a:moveTo>
                <a:lnTo>
                  <a:pt x="0" y="76200"/>
                </a:lnTo>
                <a:lnTo>
                  <a:pt x="0" y="0"/>
                </a:lnTo>
                <a:lnTo>
                  <a:pt x="3119539" y="0"/>
                </a:lnTo>
                <a:lnTo>
                  <a:pt x="3119539" y="76200"/>
                </a:lnTo>
                <a:close/>
              </a:path>
            </a:pathLst>
          </a:custGeom>
          <a:solidFill>
            <a:srgbClr val="F79E11"/>
          </a:solidFill>
        </p:spPr>
        <p:txBody>
          <a:bodyPr wrap="square" lIns="0" tIns="0" rIns="0" bIns="0" rtlCol="0"/>
          <a:lstStyle/>
          <a:p>
            <a:endParaRPr/>
          </a:p>
        </p:txBody>
      </p:sp>
      <p:sp>
        <p:nvSpPr>
          <p:cNvPr id="7" name="object 20"/>
          <p:cNvSpPr/>
          <p:nvPr userDrawn="1"/>
        </p:nvSpPr>
        <p:spPr>
          <a:xfrm>
            <a:off x="6212624" y="0"/>
            <a:ext cx="3119755" cy="76200"/>
          </a:xfrm>
          <a:custGeom>
            <a:avLst/>
            <a:gdLst/>
            <a:ahLst/>
            <a:cxnLst/>
            <a:rect l="l" t="t" r="r" b="b"/>
            <a:pathLst>
              <a:path w="3119754" h="76200">
                <a:moveTo>
                  <a:pt x="3119539" y="76200"/>
                </a:moveTo>
                <a:lnTo>
                  <a:pt x="0" y="76200"/>
                </a:lnTo>
                <a:lnTo>
                  <a:pt x="0" y="0"/>
                </a:lnTo>
                <a:lnTo>
                  <a:pt x="3119539" y="0"/>
                </a:lnTo>
                <a:lnTo>
                  <a:pt x="3119539" y="76200"/>
                </a:lnTo>
                <a:close/>
              </a:path>
            </a:pathLst>
          </a:custGeom>
          <a:solidFill>
            <a:srgbClr val="19AA5B"/>
          </a:solidFill>
        </p:spPr>
        <p:txBody>
          <a:bodyPr wrap="square" lIns="0" tIns="0" rIns="0" bIns="0" rtlCol="0"/>
          <a:lstStyle/>
          <a:p>
            <a:endParaRPr/>
          </a:p>
        </p:txBody>
      </p:sp>
      <p:sp>
        <p:nvSpPr>
          <p:cNvPr id="8" name="object 21"/>
          <p:cNvSpPr/>
          <p:nvPr userDrawn="1"/>
        </p:nvSpPr>
        <p:spPr>
          <a:xfrm>
            <a:off x="9318942" y="0"/>
            <a:ext cx="3119755" cy="76200"/>
          </a:xfrm>
          <a:custGeom>
            <a:avLst/>
            <a:gdLst/>
            <a:ahLst/>
            <a:cxnLst/>
            <a:rect l="l" t="t" r="r" b="b"/>
            <a:pathLst>
              <a:path w="3119754" h="76200">
                <a:moveTo>
                  <a:pt x="3119539" y="76200"/>
                </a:moveTo>
                <a:lnTo>
                  <a:pt x="0" y="76200"/>
                </a:lnTo>
                <a:lnTo>
                  <a:pt x="0" y="0"/>
                </a:lnTo>
                <a:lnTo>
                  <a:pt x="3119539" y="0"/>
                </a:lnTo>
                <a:lnTo>
                  <a:pt x="3119539" y="76200"/>
                </a:lnTo>
                <a:close/>
              </a:path>
            </a:pathLst>
          </a:custGeom>
          <a:solidFill>
            <a:srgbClr val="9335D3"/>
          </a:solidFill>
        </p:spPr>
        <p:txBody>
          <a:bodyPr wrap="square" lIns="0" tIns="0" rIns="0" bIns="0" rtlCol="0"/>
          <a:lstStyle/>
          <a:p>
            <a:endParaRPr/>
          </a:p>
        </p:txBody>
      </p:sp>
      <p:sp>
        <p:nvSpPr>
          <p:cNvPr id="11" name="object 22"/>
          <p:cNvSpPr/>
          <p:nvPr userDrawn="1"/>
        </p:nvSpPr>
        <p:spPr>
          <a:xfrm>
            <a:off x="12425260" y="0"/>
            <a:ext cx="3119755" cy="76200"/>
          </a:xfrm>
          <a:custGeom>
            <a:avLst/>
            <a:gdLst/>
            <a:ahLst/>
            <a:cxnLst/>
            <a:rect l="l" t="t" r="r" b="b"/>
            <a:pathLst>
              <a:path w="3119755" h="76200">
                <a:moveTo>
                  <a:pt x="3119539" y="76200"/>
                </a:moveTo>
                <a:lnTo>
                  <a:pt x="0" y="76200"/>
                </a:lnTo>
                <a:lnTo>
                  <a:pt x="0" y="0"/>
                </a:lnTo>
                <a:lnTo>
                  <a:pt x="3119539" y="0"/>
                </a:lnTo>
                <a:lnTo>
                  <a:pt x="3119539" y="76200"/>
                </a:lnTo>
                <a:close/>
              </a:path>
            </a:pathLst>
          </a:custGeom>
          <a:solidFill>
            <a:srgbClr val="0282DD"/>
          </a:solidFill>
        </p:spPr>
        <p:txBody>
          <a:bodyPr wrap="square" lIns="0" tIns="0" rIns="0" bIns="0" rtlCol="0"/>
          <a:lstStyle/>
          <a:p>
            <a:endParaRPr/>
          </a:p>
        </p:txBody>
      </p:sp>
    </p:spTree>
    <p:extLst>
      <p:ext uri="{BB962C8B-B14F-4D97-AF65-F5344CB8AC3E}">
        <p14:creationId xmlns:p14="http://schemas.microsoft.com/office/powerpoint/2010/main" val="35317995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8605520"/>
            <a:ext cx="15544800" cy="145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24" dirty="0"/>
          </a:p>
        </p:txBody>
      </p:sp>
    </p:spTree>
    <p:extLst>
      <p:ext uri="{BB962C8B-B14F-4D97-AF65-F5344CB8AC3E}">
        <p14:creationId xmlns:p14="http://schemas.microsoft.com/office/powerpoint/2010/main" val="38863400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609600" y="9393431"/>
            <a:ext cx="14272662" cy="18000"/>
          </a:xfrm>
          <a:prstGeom prst="rect">
            <a:avLst/>
          </a:prstGeom>
          <a:gradFill>
            <a:gsLst>
              <a:gs pos="0">
                <a:srgbClr val="E5E5E5"/>
              </a:gs>
              <a:gs pos="0">
                <a:schemeClr val="accent1">
                  <a:tint val="44500"/>
                  <a:satMod val="160000"/>
                </a:schemeClr>
              </a:gs>
              <a:gs pos="100000">
                <a:srgbClr val="E5E5E5"/>
              </a:gs>
              <a:gs pos="0">
                <a:srgbClr val="E5E5E5"/>
              </a:gs>
            </a:gsLst>
            <a:lin ang="21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24" dirty="0"/>
          </a:p>
        </p:txBody>
      </p:sp>
      <p:sp>
        <p:nvSpPr>
          <p:cNvPr id="6" name="object 25"/>
          <p:cNvSpPr/>
          <p:nvPr userDrawn="1"/>
        </p:nvSpPr>
        <p:spPr>
          <a:xfrm>
            <a:off x="613458" y="9601200"/>
            <a:ext cx="507998" cy="204247"/>
          </a:xfrm>
          <a:prstGeom prst="rect">
            <a:avLst/>
          </a:prstGeom>
          <a:blipFill>
            <a:blip r:embed="rId4" cstate="print"/>
            <a:stretch>
              <a:fillRect/>
            </a:stretch>
          </a:blipFill>
        </p:spPr>
        <p:txBody>
          <a:bodyPr wrap="square" lIns="0" tIns="0" rIns="0" bIns="0" rtlCol="0"/>
          <a:lstStyle/>
          <a:p>
            <a:endParaRPr sz="2880"/>
          </a:p>
        </p:txBody>
      </p:sp>
      <p:sp>
        <p:nvSpPr>
          <p:cNvPr id="15" name="object 26"/>
          <p:cNvSpPr txBox="1">
            <a:spLocks/>
          </p:cNvSpPr>
          <p:nvPr userDrawn="1"/>
        </p:nvSpPr>
        <p:spPr>
          <a:xfrm>
            <a:off x="1631916" y="9580283"/>
            <a:ext cx="2667000" cy="180177"/>
          </a:xfrm>
          <a:prstGeom prst="rect">
            <a:avLst/>
          </a:prstGeom>
        </p:spPr>
        <p:txBody>
          <a:bodyPr vert="horz" wrap="square" lIns="0" tIns="26034" rIns="0" bIns="0" rtlCol="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marL="12700">
              <a:spcBef>
                <a:spcPts val="204"/>
              </a:spcBef>
            </a:pPr>
            <a:r>
              <a:rPr lang="en-US" sz="1000" spc="204" baseline="0" dirty="0" smtClean="0">
                <a:solidFill>
                  <a:schemeClr val="tx1">
                    <a:lumMod val="60000"/>
                    <a:lumOff val="40000"/>
                  </a:schemeClr>
                </a:solidFill>
                <a:latin typeface="Mallory MP Light" charset="0"/>
                <a:cs typeface="Mallory MP Light" charset="0"/>
              </a:rPr>
              <a:t>Company</a:t>
            </a:r>
            <a:r>
              <a:rPr lang="en-US" sz="1000" spc="85" baseline="0" dirty="0" smtClean="0">
                <a:solidFill>
                  <a:schemeClr val="tx1">
                    <a:lumMod val="60000"/>
                    <a:lumOff val="40000"/>
                  </a:schemeClr>
                </a:solidFill>
                <a:latin typeface="Mallory MP Light" charset="0"/>
                <a:cs typeface="Mallory MP Light" charset="0"/>
              </a:rPr>
              <a:t> </a:t>
            </a:r>
            <a:r>
              <a:rPr lang="en-US" sz="1000" spc="204" baseline="0" dirty="0" smtClean="0">
                <a:solidFill>
                  <a:schemeClr val="tx1">
                    <a:lumMod val="60000"/>
                    <a:lumOff val="40000"/>
                  </a:schemeClr>
                </a:solidFill>
                <a:latin typeface="Mallory MP Light" charset="0"/>
                <a:cs typeface="Mallory MP Light" charset="0"/>
              </a:rPr>
              <a:t>Confidential</a:t>
            </a:r>
            <a:endParaRPr lang="en-US" sz="1000" spc="204" baseline="0" dirty="0">
              <a:solidFill>
                <a:schemeClr val="tx1">
                  <a:lumMod val="60000"/>
                  <a:lumOff val="40000"/>
                </a:schemeClr>
              </a:solidFill>
              <a:latin typeface="Mallory MP Light" charset="0"/>
              <a:cs typeface="Mallory MP Light" charset="0"/>
            </a:endParaRPr>
          </a:p>
        </p:txBody>
      </p:sp>
      <p:sp>
        <p:nvSpPr>
          <p:cNvPr id="16" name="Rectangle 15"/>
          <p:cNvSpPr/>
          <p:nvPr userDrawn="1"/>
        </p:nvSpPr>
        <p:spPr>
          <a:xfrm>
            <a:off x="1371286" y="9584402"/>
            <a:ext cx="10800" cy="270000"/>
          </a:xfrm>
          <a:prstGeom prst="rect">
            <a:avLst/>
          </a:prstGeom>
          <a:gradFill>
            <a:gsLst>
              <a:gs pos="0">
                <a:srgbClr val="E5E5E5"/>
              </a:gs>
              <a:gs pos="0">
                <a:schemeClr val="accent1">
                  <a:tint val="44500"/>
                  <a:satMod val="160000"/>
                </a:schemeClr>
              </a:gs>
              <a:gs pos="100000">
                <a:srgbClr val="E5E5E5"/>
              </a:gs>
              <a:gs pos="0">
                <a:srgbClr val="E5E5E5"/>
              </a:gs>
            </a:gsLst>
            <a:lin ang="21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24" dirty="0"/>
          </a:p>
        </p:txBody>
      </p:sp>
    </p:spTree>
    <p:extLst>
      <p:ext uri="{BB962C8B-B14F-4D97-AF65-F5344CB8AC3E}">
        <p14:creationId xmlns:p14="http://schemas.microsoft.com/office/powerpoint/2010/main" val="2304472738"/>
      </p:ext>
    </p:extLst>
  </p:cSld>
  <p:clrMap bg1="lt1" tx1="dk1" bg2="lt2" tx2="dk2" accent1="accent1" accent2="accent2" accent3="accent3" accent4="accent4" accent5="accent5" accent6="accent6" hlink="hlink" folHlink="folHlink"/>
  <p:sldLayoutIdLst>
    <p:sldLayoutId id="2147483649" r:id="rId1"/>
    <p:sldLayoutId id="2147483658" r:id="rId2"/>
  </p:sldLayoutIdLst>
  <p:timing>
    <p:tnLst>
      <p:par>
        <p:cTn id="1" dur="indefinite" restart="never" nodeType="tmRoot"/>
      </p:par>
    </p:tnLst>
  </p:timing>
  <p:hf hdr="0" ftr="0" dt="0"/>
  <p:txStyles>
    <p:titleStyle>
      <a:lvl1pPr algn="ctr" defTabSz="1341031" rtl="0" eaLnBrk="1" latinLnBrk="0" hangingPunct="1">
        <a:spcBef>
          <a:spcPct val="0"/>
        </a:spcBef>
        <a:buNone/>
        <a:defRPr sz="6453" kern="1200">
          <a:solidFill>
            <a:schemeClr val="tx1"/>
          </a:solidFill>
          <a:latin typeface="+mj-lt"/>
          <a:ea typeface="+mj-ea"/>
          <a:cs typeface="+mj-cs"/>
        </a:defRPr>
      </a:lvl1pPr>
    </p:titleStyle>
    <p:bodyStyle>
      <a:lvl1pPr marL="502887" indent="-502887" algn="l" defTabSz="1341031" rtl="0" eaLnBrk="1" latinLnBrk="0" hangingPunct="1">
        <a:spcBef>
          <a:spcPct val="20000"/>
        </a:spcBef>
        <a:buFont typeface="Arial" pitchFamily="34" charset="0"/>
        <a:buChar char="•"/>
        <a:defRPr sz="4692" kern="1200">
          <a:solidFill>
            <a:schemeClr val="tx1"/>
          </a:solidFill>
          <a:latin typeface="+mn-lt"/>
          <a:ea typeface="+mn-ea"/>
          <a:cs typeface="+mn-cs"/>
        </a:defRPr>
      </a:lvl1pPr>
      <a:lvl2pPr marL="1089589" indent="-419073" algn="l" defTabSz="1341031" rtl="0" eaLnBrk="1" latinLnBrk="0" hangingPunct="1">
        <a:spcBef>
          <a:spcPct val="20000"/>
        </a:spcBef>
        <a:buFont typeface="Arial" pitchFamily="34" charset="0"/>
        <a:buChar char="–"/>
        <a:defRPr sz="4107" kern="1200">
          <a:solidFill>
            <a:schemeClr val="tx1"/>
          </a:solidFill>
          <a:latin typeface="+mn-lt"/>
          <a:ea typeface="+mn-ea"/>
          <a:cs typeface="+mn-cs"/>
        </a:defRPr>
      </a:lvl2pPr>
      <a:lvl3pPr marL="1676289" indent="-335258" algn="l" defTabSz="1341031" rtl="0" eaLnBrk="1" latinLnBrk="0" hangingPunct="1">
        <a:spcBef>
          <a:spcPct val="20000"/>
        </a:spcBef>
        <a:buFont typeface="Arial" pitchFamily="34" charset="0"/>
        <a:buChar char="•"/>
        <a:defRPr sz="3520" kern="1200">
          <a:solidFill>
            <a:schemeClr val="tx1"/>
          </a:solidFill>
          <a:latin typeface="+mn-lt"/>
          <a:ea typeface="+mn-ea"/>
          <a:cs typeface="+mn-cs"/>
        </a:defRPr>
      </a:lvl3pPr>
      <a:lvl4pPr marL="2346804"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4pPr>
      <a:lvl5pPr marL="3017322"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5pPr>
      <a:lvl6pPr marL="3687837"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6pPr>
      <a:lvl7pPr marL="4358353"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7pPr>
      <a:lvl8pPr marL="5028869"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8pPr>
      <a:lvl9pPr marL="5699385"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9pPr>
    </p:bodyStyle>
    <p:otherStyle>
      <a:defPPr>
        <a:defRPr lang="en-US"/>
      </a:defPPr>
      <a:lvl1pPr marL="0" algn="l" defTabSz="1341031" rtl="0" eaLnBrk="1" latinLnBrk="0" hangingPunct="1">
        <a:defRPr sz="2640" kern="1200">
          <a:solidFill>
            <a:schemeClr val="tx1"/>
          </a:solidFill>
          <a:latin typeface="+mn-lt"/>
          <a:ea typeface="+mn-ea"/>
          <a:cs typeface="+mn-cs"/>
        </a:defRPr>
      </a:lvl1pPr>
      <a:lvl2pPr marL="670515" algn="l" defTabSz="1341031" rtl="0" eaLnBrk="1" latinLnBrk="0" hangingPunct="1">
        <a:defRPr sz="2640" kern="1200">
          <a:solidFill>
            <a:schemeClr val="tx1"/>
          </a:solidFill>
          <a:latin typeface="+mn-lt"/>
          <a:ea typeface="+mn-ea"/>
          <a:cs typeface="+mn-cs"/>
        </a:defRPr>
      </a:lvl2pPr>
      <a:lvl3pPr marL="1341031" algn="l" defTabSz="1341031" rtl="0" eaLnBrk="1" latinLnBrk="0" hangingPunct="1">
        <a:defRPr sz="2640" kern="1200">
          <a:solidFill>
            <a:schemeClr val="tx1"/>
          </a:solidFill>
          <a:latin typeface="+mn-lt"/>
          <a:ea typeface="+mn-ea"/>
          <a:cs typeface="+mn-cs"/>
        </a:defRPr>
      </a:lvl3pPr>
      <a:lvl4pPr marL="2011547" algn="l" defTabSz="1341031" rtl="0" eaLnBrk="1" latinLnBrk="0" hangingPunct="1">
        <a:defRPr sz="2640" kern="1200">
          <a:solidFill>
            <a:schemeClr val="tx1"/>
          </a:solidFill>
          <a:latin typeface="+mn-lt"/>
          <a:ea typeface="+mn-ea"/>
          <a:cs typeface="+mn-cs"/>
        </a:defRPr>
      </a:lvl4pPr>
      <a:lvl5pPr marL="2682064" algn="l" defTabSz="1341031" rtl="0" eaLnBrk="1" latinLnBrk="0" hangingPunct="1">
        <a:defRPr sz="2640" kern="1200">
          <a:solidFill>
            <a:schemeClr val="tx1"/>
          </a:solidFill>
          <a:latin typeface="+mn-lt"/>
          <a:ea typeface="+mn-ea"/>
          <a:cs typeface="+mn-cs"/>
        </a:defRPr>
      </a:lvl5pPr>
      <a:lvl6pPr marL="3352579" algn="l" defTabSz="1341031" rtl="0" eaLnBrk="1" latinLnBrk="0" hangingPunct="1">
        <a:defRPr sz="2640" kern="1200">
          <a:solidFill>
            <a:schemeClr val="tx1"/>
          </a:solidFill>
          <a:latin typeface="+mn-lt"/>
          <a:ea typeface="+mn-ea"/>
          <a:cs typeface="+mn-cs"/>
        </a:defRPr>
      </a:lvl6pPr>
      <a:lvl7pPr marL="4023095" algn="l" defTabSz="1341031" rtl="0" eaLnBrk="1" latinLnBrk="0" hangingPunct="1">
        <a:defRPr sz="2640" kern="1200">
          <a:solidFill>
            <a:schemeClr val="tx1"/>
          </a:solidFill>
          <a:latin typeface="+mn-lt"/>
          <a:ea typeface="+mn-ea"/>
          <a:cs typeface="+mn-cs"/>
        </a:defRPr>
      </a:lvl7pPr>
      <a:lvl8pPr marL="4693611" algn="l" defTabSz="1341031" rtl="0" eaLnBrk="1" latinLnBrk="0" hangingPunct="1">
        <a:defRPr sz="2640" kern="1200">
          <a:solidFill>
            <a:schemeClr val="tx1"/>
          </a:solidFill>
          <a:latin typeface="+mn-lt"/>
          <a:ea typeface="+mn-ea"/>
          <a:cs typeface="+mn-cs"/>
        </a:defRPr>
      </a:lvl8pPr>
      <a:lvl9pPr marL="5364127" algn="l" defTabSz="1341031"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1.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jpeg"/><Relationship Id="rId25" Type="http://schemas.openxmlformats.org/officeDocument/2006/relationships/image" Target="../media/image36.png"/><Relationship Id="rId2" Type="http://schemas.openxmlformats.org/officeDocument/2006/relationships/notesSlide" Target="../notesSlides/notesSlide7.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1.jpeg"/><Relationship Id="rId19" Type="http://schemas.openxmlformats.org/officeDocument/2006/relationships/image" Target="../media/image30.png"/><Relationship Id="rId4" Type="http://schemas.openxmlformats.org/officeDocument/2006/relationships/image" Target="../media/image15.jpeg"/><Relationship Id="rId9" Type="http://schemas.openxmlformats.org/officeDocument/2006/relationships/image" Target="../media/image20.png"/><Relationship Id="rId14" Type="http://schemas.openxmlformats.org/officeDocument/2006/relationships/image" Target="../media/image25.jpeg"/><Relationship Id="rId22"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jpeg"/><Relationship Id="rId25" Type="http://schemas.openxmlformats.org/officeDocument/2006/relationships/image" Target="../media/image36.png"/><Relationship Id="rId2" Type="http://schemas.openxmlformats.org/officeDocument/2006/relationships/notesSlide" Target="../notesSlides/notesSlide8.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1.jpeg"/><Relationship Id="rId19" Type="http://schemas.openxmlformats.org/officeDocument/2006/relationships/image" Target="../media/image30.png"/><Relationship Id="rId4" Type="http://schemas.openxmlformats.org/officeDocument/2006/relationships/image" Target="../media/image15.jpeg"/><Relationship Id="rId9" Type="http://schemas.openxmlformats.org/officeDocument/2006/relationships/image" Target="../media/image20.png"/><Relationship Id="rId14" Type="http://schemas.openxmlformats.org/officeDocument/2006/relationships/image" Target="../media/image25.jpeg"/><Relationship Id="rId22"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543800" y="4800600"/>
            <a:ext cx="2895599" cy="399081"/>
          </a:xfrm>
          <a:prstGeom prst="rect">
            <a:avLst/>
          </a:prstGeom>
        </p:spPr>
        <p:txBody>
          <a:bodyPr/>
          <a:lstStyle/>
          <a:p>
            <a:pPr algn="l"/>
            <a:r>
              <a:rPr lang="en-US" sz="2000" dirty="0">
                <a:latin typeface="Mallory Light" charset="0"/>
                <a:ea typeface="Mallory Light" charset="0"/>
                <a:cs typeface="Mallory Light" charset="0"/>
              </a:rPr>
              <a:t>By </a:t>
            </a:r>
            <a:r>
              <a:rPr lang="en-US" sz="2000" dirty="0" err="1">
                <a:latin typeface="Mallory Light" charset="0"/>
                <a:ea typeface="Mallory Light" charset="0"/>
                <a:cs typeface="Mallory Light" charset="0"/>
              </a:rPr>
              <a:t>Idan</a:t>
            </a:r>
            <a:r>
              <a:rPr lang="en-US" sz="2000" dirty="0">
                <a:latin typeface="Mallory Light" charset="0"/>
                <a:ea typeface="Mallory Light" charset="0"/>
                <a:cs typeface="Mallory Light" charset="0"/>
              </a:rPr>
              <a:t> </a:t>
            </a:r>
            <a:r>
              <a:rPr lang="en-US" sz="2000" dirty="0" err="1">
                <a:latin typeface="Mallory Light" charset="0"/>
                <a:ea typeface="Mallory Light" charset="0"/>
                <a:cs typeface="Mallory Light" charset="0"/>
              </a:rPr>
              <a:t>Zalzberg</a:t>
            </a:r>
            <a:endParaRPr lang="en-US" sz="2000" dirty="0">
              <a:latin typeface="Mallory Light" charset="0"/>
              <a:ea typeface="Mallory Light" charset="0"/>
              <a:cs typeface="Mallory Light" charset="0"/>
            </a:endParaRPr>
          </a:p>
        </p:txBody>
      </p:sp>
      <p:cxnSp>
        <p:nvCxnSpPr>
          <p:cNvPr id="5" name="Straight Connector 4"/>
          <p:cNvCxnSpPr/>
          <p:nvPr/>
        </p:nvCxnSpPr>
        <p:spPr>
          <a:xfrm>
            <a:off x="6934200" y="4069598"/>
            <a:ext cx="0" cy="10436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7467600" y="3810000"/>
            <a:ext cx="6095999" cy="674252"/>
          </a:xfrm>
          <a:prstGeom prst="rect">
            <a:avLst/>
          </a:prstGeom>
        </p:spPr>
        <p:txBody>
          <a:bodyPr/>
          <a:lstStyle>
            <a:lvl1pPr algn="ctr" defTabSz="1341150" rtl="0" eaLnBrk="1" latinLnBrk="0" hangingPunct="1">
              <a:spcBef>
                <a:spcPct val="0"/>
              </a:spcBef>
              <a:buNone/>
              <a:defRPr sz="6453" kern="1200">
                <a:solidFill>
                  <a:schemeClr val="tx1"/>
                </a:solidFill>
                <a:latin typeface="+mj-lt"/>
                <a:ea typeface="+mj-ea"/>
                <a:cs typeface="+mj-cs"/>
              </a:defRPr>
            </a:lvl1pPr>
          </a:lstStyle>
          <a:p>
            <a:pPr algn="l"/>
            <a:r>
              <a:rPr lang="en-US" sz="4800" dirty="0">
                <a:latin typeface="Mallory Book" charset="0"/>
                <a:ea typeface="Mallory Book" charset="0"/>
                <a:cs typeface="Mallory Book" charset="0"/>
              </a:rPr>
              <a:t>Big Data Tools</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144" y="3962400"/>
            <a:ext cx="1888256" cy="758674"/>
          </a:xfrm>
          <a:prstGeom prst="rect">
            <a:avLst/>
          </a:prstGeom>
        </p:spPr>
      </p:pic>
    </p:spTree>
    <p:extLst>
      <p:ext uri="{BB962C8B-B14F-4D97-AF65-F5344CB8AC3E}">
        <p14:creationId xmlns:p14="http://schemas.microsoft.com/office/powerpoint/2010/main" val="142227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518161" y="1264825"/>
            <a:ext cx="14508480" cy="553998"/>
          </a:xfrm>
        </p:spPr>
        <p:txBody>
          <a:bodyPr/>
          <a:lstStyle/>
          <a:p>
            <a:pPr algn="ctr"/>
            <a:r>
              <a:rPr lang="en-US" sz="3600" dirty="0" smtClean="0">
                <a:latin typeface="Mallory Light" charset="0"/>
                <a:ea typeface="Mallory Light" charset="0"/>
                <a:cs typeface="Mallory Light" charset="0"/>
              </a:rPr>
              <a:t>The data architect challenge</a:t>
            </a:r>
            <a:endParaRPr lang="en-US" sz="3600" dirty="0">
              <a:latin typeface="Mallory Light" charset="0"/>
              <a:ea typeface="Mallory Light" charset="0"/>
              <a:cs typeface="Mallory Light" charset="0"/>
            </a:endParaRPr>
          </a:p>
        </p:txBody>
      </p:sp>
      <p:sp>
        <p:nvSpPr>
          <p:cNvPr id="5" name="Content Placeholder 4"/>
          <p:cNvSpPr>
            <a:spLocks noGrp="1"/>
          </p:cNvSpPr>
          <p:nvPr>
            <p:ph sz="quarter" idx="12"/>
          </p:nvPr>
        </p:nvSpPr>
        <p:spPr>
          <a:xfrm>
            <a:off x="1513841" y="2491368"/>
            <a:ext cx="12517120" cy="492443"/>
          </a:xfrm>
        </p:spPr>
        <p:txBody>
          <a:bodyPr/>
          <a:lstStyle/>
          <a:p>
            <a:pPr algn="ctr"/>
            <a:r>
              <a:rPr lang="en-US" sz="3200" dirty="0">
                <a:latin typeface="Mallory Light" charset="0"/>
                <a:ea typeface="Mallory Light" charset="0"/>
                <a:cs typeface="Mallory Light" charset="0"/>
              </a:rPr>
              <a:t>Big data </a:t>
            </a:r>
            <a:r>
              <a:rPr lang="en-US" sz="3200" dirty="0" smtClean="0">
                <a:latin typeface="Mallory Light" charset="0"/>
                <a:ea typeface="Mallory Light" charset="0"/>
                <a:cs typeface="Mallory Light" charset="0"/>
              </a:rPr>
              <a:t>tools today:</a:t>
            </a:r>
            <a:endParaRPr lang="en-US" sz="3200" dirty="0">
              <a:latin typeface="Mallory Light" charset="0"/>
              <a:ea typeface="Mallory Light" charset="0"/>
              <a:cs typeface="Mallory Light" charset="0"/>
            </a:endParaRPr>
          </a:p>
        </p:txBody>
      </p:sp>
      <p:sp>
        <p:nvSpPr>
          <p:cNvPr id="8" name="Content Placeholder 4"/>
          <p:cNvSpPr txBox="1">
            <a:spLocks/>
          </p:cNvSpPr>
          <p:nvPr/>
        </p:nvSpPr>
        <p:spPr>
          <a:xfrm>
            <a:off x="6972301" y="4091807"/>
            <a:ext cx="1600200" cy="738664"/>
          </a:xfrm>
          <a:prstGeom prst="rect">
            <a:avLst/>
          </a:prstGeom>
        </p:spPr>
        <p:txBody>
          <a:bodyPr wrap="square" lIns="0" tIns="0" rIns="0" bIns="0">
            <a:spAutoFit/>
          </a:bodyPr>
          <a:lstStyle>
            <a:lvl1pPr marL="0" indent="0" algn="l" defTabSz="1341031" rtl="0" eaLnBrk="1" latinLnBrk="0" hangingPunct="1">
              <a:spcBef>
                <a:spcPct val="20000"/>
              </a:spcBef>
              <a:buFont typeface="Arial" pitchFamily="34" charset="0"/>
              <a:buNone/>
              <a:defRPr sz="2347" kern="1200">
                <a:solidFill>
                  <a:schemeClr val="bg1">
                    <a:lumMod val="50000"/>
                  </a:schemeClr>
                </a:solidFill>
                <a:latin typeface="+mn-lt"/>
                <a:ea typeface="+mn-ea"/>
                <a:cs typeface="+mn-cs"/>
              </a:defRPr>
            </a:lvl1pPr>
            <a:lvl2pPr marL="335258" indent="-251444" algn="l" defTabSz="1341031" rtl="0" eaLnBrk="1" latinLnBrk="0" hangingPunct="1">
              <a:spcBef>
                <a:spcPct val="20000"/>
              </a:spcBef>
              <a:buFont typeface="Arial" pitchFamily="34" charset="0"/>
              <a:buChar char="•"/>
              <a:defRPr sz="2347" kern="1200">
                <a:solidFill>
                  <a:schemeClr val="bg1">
                    <a:lumMod val="50000"/>
                  </a:schemeClr>
                </a:solidFill>
                <a:latin typeface="+mn-lt"/>
                <a:ea typeface="+mn-ea"/>
                <a:cs typeface="+mn-cs"/>
              </a:defRPr>
            </a:lvl2pPr>
            <a:lvl3pPr marL="586700" indent="-251444" algn="l" defTabSz="1341031" rtl="0" eaLnBrk="1" latinLnBrk="0" hangingPunct="1">
              <a:spcBef>
                <a:spcPct val="20000"/>
              </a:spcBef>
              <a:buFont typeface="Arial" pitchFamily="34" charset="0"/>
              <a:buChar char="‒"/>
              <a:defRPr sz="2347" kern="1200">
                <a:solidFill>
                  <a:schemeClr val="bg1">
                    <a:lumMod val="50000"/>
                  </a:schemeClr>
                </a:solidFill>
                <a:latin typeface="+mn-lt"/>
                <a:ea typeface="+mn-ea"/>
                <a:cs typeface="+mn-cs"/>
              </a:defRPr>
            </a:lvl3pPr>
            <a:lvl4pPr marL="1005773" indent="-335258" algn="l" defTabSz="1341031" rtl="0" eaLnBrk="1" latinLnBrk="0" hangingPunct="1">
              <a:spcBef>
                <a:spcPct val="20000"/>
              </a:spcBef>
              <a:buFont typeface="Courier New" pitchFamily="49" charset="0"/>
              <a:buChar char="o"/>
              <a:defRPr sz="2347" kern="1200">
                <a:solidFill>
                  <a:schemeClr val="bg1">
                    <a:lumMod val="50000"/>
                  </a:schemeClr>
                </a:solidFill>
                <a:latin typeface="+mn-lt"/>
                <a:ea typeface="+mn-ea"/>
                <a:cs typeface="+mn-cs"/>
              </a:defRPr>
            </a:lvl4pPr>
            <a:lvl5pPr marL="1257218" indent="-251444" algn="l" defTabSz="1341031" rtl="0" eaLnBrk="1" latinLnBrk="0" hangingPunct="1">
              <a:spcBef>
                <a:spcPct val="20000"/>
              </a:spcBef>
              <a:buFont typeface="Arial" pitchFamily="34" charset="0"/>
              <a:buChar char="▪"/>
              <a:defRPr sz="2347" kern="1200">
                <a:solidFill>
                  <a:schemeClr val="bg1">
                    <a:lumMod val="50000"/>
                  </a:schemeClr>
                </a:solidFill>
                <a:latin typeface="+mn-lt"/>
                <a:ea typeface="+mn-ea"/>
                <a:cs typeface="+mn-cs"/>
              </a:defRPr>
            </a:lvl5pPr>
            <a:lvl6pPr marL="3687837"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6pPr>
            <a:lvl7pPr marL="4358353"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7pPr>
            <a:lvl8pPr marL="5028869"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8pPr>
            <a:lvl9pPr marL="5699385"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9pPr>
          </a:lstStyle>
          <a:p>
            <a:pPr algn="ctr"/>
            <a:r>
              <a:rPr lang="en-US" sz="4800" dirty="0" smtClean="0">
                <a:solidFill>
                  <a:schemeClr val="bg1">
                    <a:lumMod val="85000"/>
                  </a:schemeClr>
                </a:solidFill>
                <a:latin typeface="Mallory Medium" charset="0"/>
                <a:ea typeface="Mallory Medium" charset="0"/>
                <a:cs typeface="Mallory Medium" charset="0"/>
              </a:rPr>
              <a:t>&amp;</a:t>
            </a:r>
            <a:endParaRPr lang="en-US" sz="4800" dirty="0">
              <a:solidFill>
                <a:schemeClr val="bg1">
                  <a:lumMod val="85000"/>
                </a:schemeClr>
              </a:solidFill>
              <a:latin typeface="Mallory Medium" charset="0"/>
              <a:ea typeface="Mallory Medium" charset="0"/>
              <a:cs typeface="Mallory Medium" charset="0"/>
            </a:endParaRPr>
          </a:p>
        </p:txBody>
      </p:sp>
      <p:sp>
        <p:nvSpPr>
          <p:cNvPr id="11" name="Text Placeholder 3"/>
          <p:cNvSpPr txBox="1">
            <a:spLocks/>
          </p:cNvSpPr>
          <p:nvPr/>
        </p:nvSpPr>
        <p:spPr>
          <a:xfrm>
            <a:off x="518161" y="3353143"/>
            <a:ext cx="14508480" cy="738664"/>
          </a:xfrm>
          <a:prstGeom prst="rect">
            <a:avLst/>
          </a:prstGeom>
        </p:spPr>
        <p:txBody>
          <a:bodyPr wrap="square" lIns="0" tIns="0" rIns="0" bIns="0" anchor="ctr">
            <a:spAutoFit/>
          </a:bodyPr>
          <a:lstStyle>
            <a:lvl1pPr marL="0" indent="0" algn="l" defTabSz="1341031" rtl="0" eaLnBrk="1" latinLnBrk="0" hangingPunct="1">
              <a:spcBef>
                <a:spcPct val="20000"/>
              </a:spcBef>
              <a:buFont typeface="Arial" pitchFamily="34" charset="0"/>
              <a:buNone/>
              <a:defRPr sz="4107" b="0" kern="1200">
                <a:solidFill>
                  <a:srgbClr val="949494"/>
                </a:solidFill>
                <a:latin typeface="+mj-lt"/>
                <a:ea typeface="+mn-ea"/>
                <a:cs typeface="+mn-cs"/>
              </a:defRPr>
            </a:lvl1pPr>
            <a:lvl2pPr marL="1089589" indent="-419073" algn="l" defTabSz="1341031" rtl="0" eaLnBrk="1" latinLnBrk="0" hangingPunct="1">
              <a:spcBef>
                <a:spcPct val="20000"/>
              </a:spcBef>
              <a:buFont typeface="Arial" pitchFamily="34" charset="0"/>
              <a:buChar char="–"/>
              <a:defRPr sz="4107" kern="1200">
                <a:solidFill>
                  <a:schemeClr val="tx1"/>
                </a:solidFill>
                <a:latin typeface="+mn-lt"/>
                <a:ea typeface="+mn-ea"/>
                <a:cs typeface="+mn-cs"/>
              </a:defRPr>
            </a:lvl2pPr>
            <a:lvl3pPr marL="1676289" indent="-335258" algn="l" defTabSz="1341031" rtl="0" eaLnBrk="1" latinLnBrk="0" hangingPunct="1">
              <a:spcBef>
                <a:spcPct val="20000"/>
              </a:spcBef>
              <a:buFont typeface="Arial" pitchFamily="34" charset="0"/>
              <a:buChar char="•"/>
              <a:defRPr sz="3520" kern="1200">
                <a:solidFill>
                  <a:schemeClr val="tx1"/>
                </a:solidFill>
                <a:latin typeface="+mn-lt"/>
                <a:ea typeface="+mn-ea"/>
                <a:cs typeface="+mn-cs"/>
              </a:defRPr>
            </a:lvl3pPr>
            <a:lvl4pPr marL="2346804"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4pPr>
            <a:lvl5pPr marL="3017322"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5pPr>
            <a:lvl6pPr marL="3687837"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6pPr>
            <a:lvl7pPr marL="4358353"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7pPr>
            <a:lvl8pPr marL="5028869"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8pPr>
            <a:lvl9pPr marL="5699385"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9pPr>
          </a:lstStyle>
          <a:p>
            <a:pPr algn="ctr"/>
            <a:r>
              <a:rPr lang="en-US" sz="4800" dirty="0" smtClean="0">
                <a:solidFill>
                  <a:srgbClr val="00B0F0"/>
                </a:solidFill>
                <a:latin typeface="Mallory Medium" charset="0"/>
                <a:ea typeface="Mallory Medium" charset="0"/>
                <a:cs typeface="Mallory Medium" charset="0"/>
              </a:rPr>
              <a:t>EVOLVE RAPIDLY</a:t>
            </a:r>
            <a:endParaRPr lang="en-US" sz="4800" dirty="0">
              <a:solidFill>
                <a:srgbClr val="00B0F0"/>
              </a:solidFill>
              <a:latin typeface="Mallory Medium" charset="0"/>
              <a:ea typeface="Mallory Medium" charset="0"/>
              <a:cs typeface="Mallory Medium" charset="0"/>
            </a:endParaRPr>
          </a:p>
        </p:txBody>
      </p:sp>
      <p:sp>
        <p:nvSpPr>
          <p:cNvPr id="12" name="Text Placeholder 3"/>
          <p:cNvSpPr txBox="1">
            <a:spLocks/>
          </p:cNvSpPr>
          <p:nvPr/>
        </p:nvSpPr>
        <p:spPr>
          <a:xfrm>
            <a:off x="518161" y="4863507"/>
            <a:ext cx="14508480" cy="615553"/>
          </a:xfrm>
          <a:prstGeom prst="rect">
            <a:avLst/>
          </a:prstGeom>
        </p:spPr>
        <p:txBody>
          <a:bodyPr wrap="square" lIns="0" tIns="0" rIns="0" bIns="0" anchor="ctr">
            <a:spAutoFit/>
          </a:bodyPr>
          <a:lstStyle>
            <a:lvl1pPr marL="0" indent="0" algn="l" defTabSz="1341031" rtl="0" eaLnBrk="1" latinLnBrk="0" hangingPunct="1">
              <a:spcBef>
                <a:spcPct val="20000"/>
              </a:spcBef>
              <a:buFont typeface="Arial" pitchFamily="34" charset="0"/>
              <a:buNone/>
              <a:defRPr sz="4107" b="0" kern="1200">
                <a:solidFill>
                  <a:srgbClr val="949494"/>
                </a:solidFill>
                <a:latin typeface="+mj-lt"/>
                <a:ea typeface="+mn-ea"/>
                <a:cs typeface="+mn-cs"/>
              </a:defRPr>
            </a:lvl1pPr>
            <a:lvl2pPr marL="1089589" indent="-419073" algn="l" defTabSz="1341031" rtl="0" eaLnBrk="1" latinLnBrk="0" hangingPunct="1">
              <a:spcBef>
                <a:spcPct val="20000"/>
              </a:spcBef>
              <a:buFont typeface="Arial" pitchFamily="34" charset="0"/>
              <a:buChar char="–"/>
              <a:defRPr sz="4107" kern="1200">
                <a:solidFill>
                  <a:schemeClr val="tx1"/>
                </a:solidFill>
                <a:latin typeface="+mn-lt"/>
                <a:ea typeface="+mn-ea"/>
                <a:cs typeface="+mn-cs"/>
              </a:defRPr>
            </a:lvl2pPr>
            <a:lvl3pPr marL="1676289" indent="-335258" algn="l" defTabSz="1341031" rtl="0" eaLnBrk="1" latinLnBrk="0" hangingPunct="1">
              <a:spcBef>
                <a:spcPct val="20000"/>
              </a:spcBef>
              <a:buFont typeface="Arial" pitchFamily="34" charset="0"/>
              <a:buChar char="•"/>
              <a:defRPr sz="3520" kern="1200">
                <a:solidFill>
                  <a:schemeClr val="tx1"/>
                </a:solidFill>
                <a:latin typeface="+mn-lt"/>
                <a:ea typeface="+mn-ea"/>
                <a:cs typeface="+mn-cs"/>
              </a:defRPr>
            </a:lvl3pPr>
            <a:lvl4pPr marL="2346804"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4pPr>
            <a:lvl5pPr marL="3017322"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5pPr>
            <a:lvl6pPr marL="3687837"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6pPr>
            <a:lvl7pPr marL="4358353"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7pPr>
            <a:lvl8pPr marL="5028869"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8pPr>
            <a:lvl9pPr marL="5699385"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9pPr>
          </a:lstStyle>
          <a:p>
            <a:pPr algn="ctr"/>
            <a:r>
              <a:rPr lang="en-US" sz="4000" dirty="0" smtClean="0">
                <a:solidFill>
                  <a:schemeClr val="accent2">
                    <a:lumMod val="60000"/>
                    <a:lumOff val="40000"/>
                  </a:schemeClr>
                </a:solidFill>
                <a:latin typeface="Mallory Medium" charset="0"/>
                <a:ea typeface="Mallory Medium" charset="0"/>
                <a:cs typeface="Mallory Medium" charset="0"/>
              </a:rPr>
              <a:t>COSTLY TO CHANGE</a:t>
            </a:r>
            <a:endParaRPr lang="en-US" sz="4000" dirty="0">
              <a:solidFill>
                <a:schemeClr val="accent2">
                  <a:lumMod val="60000"/>
                  <a:lumOff val="40000"/>
                </a:schemeClr>
              </a:solidFill>
              <a:latin typeface="Mallory Medium" charset="0"/>
              <a:ea typeface="Mallory Medium" charset="0"/>
              <a:cs typeface="Mallory Medium"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5912911"/>
            <a:ext cx="4368800" cy="3149084"/>
          </a:xfrm>
          <a:prstGeom prst="rect">
            <a:avLst/>
          </a:prstGeom>
        </p:spPr>
      </p:pic>
    </p:spTree>
    <p:extLst>
      <p:ext uri="{BB962C8B-B14F-4D97-AF65-F5344CB8AC3E}">
        <p14:creationId xmlns:p14="http://schemas.microsoft.com/office/powerpoint/2010/main" val="265180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down)">
                                      <p:cBhvr>
                                        <p:cTn id="20" dur="500"/>
                                        <p:tgtEl>
                                          <p:spTgt spid="8"/>
                                        </p:tgtEl>
                                      </p:cBhvr>
                                    </p:animEffect>
                                  </p:childTnLst>
                                </p:cTn>
                              </p:par>
                            </p:childTnLst>
                          </p:cTn>
                        </p:par>
                        <p:par>
                          <p:cTn id="21" fill="hold">
                            <p:stCondLst>
                              <p:cond delay="500"/>
                            </p:stCondLst>
                            <p:childTnLst>
                              <p:par>
                                <p:cTn id="22" presetID="1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p:tgtEl>
                                          <p:spTgt spid="12"/>
                                        </p:tgtEl>
                                        <p:attrNameLst>
                                          <p:attrName>ppt_y</p:attrName>
                                        </p:attrNameLst>
                                      </p:cBhvr>
                                      <p:tavLst>
                                        <p:tav tm="0">
                                          <p:val>
                                            <p:strVal val="#ppt_y-#ppt_h*1.125000"/>
                                          </p:val>
                                        </p:tav>
                                        <p:tav tm="100000">
                                          <p:val>
                                            <p:strVal val="#ppt_y"/>
                                          </p:val>
                                        </p:tav>
                                      </p:tavLst>
                                    </p:anim>
                                    <p:animEffect transition="in" filter="wipe(down)">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626679" y="2667000"/>
            <a:ext cx="8130541" cy="1066800"/>
          </a:xfrm>
          <a:prstGeom prst="rect">
            <a:avLst/>
          </a:prstGeom>
        </p:spPr>
        <p:txBody>
          <a:bodyPr/>
          <a:lstStyle/>
          <a:p>
            <a:r>
              <a:rPr lang="en-US" sz="4000" dirty="0" smtClean="0">
                <a:solidFill>
                  <a:schemeClr val="bg1">
                    <a:lumMod val="65000"/>
                  </a:schemeClr>
                </a:solidFill>
                <a:latin typeface="Mallory Book" charset="0"/>
                <a:ea typeface="Mallory Book" charset="0"/>
                <a:cs typeface="Mallory Book" charset="0"/>
              </a:rPr>
              <a:t>Thank you</a:t>
            </a:r>
            <a:endParaRPr lang="en-US" sz="4000" dirty="0">
              <a:solidFill>
                <a:schemeClr val="bg1">
                  <a:lumMod val="65000"/>
                </a:schemeClr>
              </a:solidFill>
              <a:latin typeface="Mallory Book" charset="0"/>
              <a:ea typeface="Mallory Book" charset="0"/>
              <a:cs typeface="Mallory Book"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6400800"/>
            <a:ext cx="1667897" cy="67013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5998" y="3352800"/>
            <a:ext cx="3771900" cy="3263900"/>
          </a:xfrm>
          <a:prstGeom prst="rect">
            <a:avLst/>
          </a:prstGeom>
        </p:spPr>
      </p:pic>
    </p:spTree>
    <p:extLst>
      <p:ext uri="{BB962C8B-B14F-4D97-AF65-F5344CB8AC3E}">
        <p14:creationId xmlns:p14="http://schemas.microsoft.com/office/powerpoint/2010/main" val="1781935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s-media-cache-ak0.pinimg.com/originals/6b/02/84/6b02845f091a97304088d45c50accd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19200"/>
            <a:ext cx="11811000" cy="835493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24084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518161" y="3276600"/>
            <a:ext cx="14508480" cy="632033"/>
          </a:xfrm>
        </p:spPr>
        <p:txBody>
          <a:bodyPr/>
          <a:lstStyle/>
          <a:p>
            <a:pPr algn="ctr"/>
            <a:r>
              <a:rPr lang="en-US" dirty="0" smtClean="0">
                <a:latin typeface="Mallory Medium" charset="0"/>
                <a:ea typeface="Mallory Medium" charset="0"/>
                <a:cs typeface="Mallory Medium" charset="0"/>
              </a:rPr>
              <a:t>What’s big data?</a:t>
            </a:r>
            <a:endParaRPr lang="en-US" dirty="0">
              <a:latin typeface="Mallory Medium" charset="0"/>
              <a:ea typeface="Mallory Medium" charset="0"/>
              <a:cs typeface="Mallory Medium" charset="0"/>
            </a:endParaRPr>
          </a:p>
        </p:txBody>
      </p:sp>
      <p:sp>
        <p:nvSpPr>
          <p:cNvPr id="3" name="Content Placeholder 2"/>
          <p:cNvSpPr>
            <a:spLocks noGrp="1"/>
          </p:cNvSpPr>
          <p:nvPr>
            <p:ph sz="quarter" idx="12"/>
          </p:nvPr>
        </p:nvSpPr>
        <p:spPr>
          <a:xfrm>
            <a:off x="1513841" y="4246230"/>
            <a:ext cx="12517120" cy="361124"/>
          </a:xfrm>
        </p:spPr>
        <p:txBody>
          <a:bodyPr/>
          <a:lstStyle/>
          <a:p>
            <a:pPr algn="ctr"/>
            <a:r>
              <a:rPr lang="en-US" dirty="0" smtClean="0">
                <a:latin typeface="Mallory Light" charset="0"/>
                <a:ea typeface="Mallory Light" charset="0"/>
                <a:cs typeface="Mallory Light" charset="0"/>
              </a:rPr>
              <a:t>Same as data, only much more of it</a:t>
            </a:r>
            <a:endParaRPr lang="en-US" dirty="0">
              <a:latin typeface="Mallory Light" charset="0"/>
              <a:ea typeface="Mallory Light" charset="0"/>
              <a:cs typeface="Mallory Light" charset="0"/>
            </a:endParaRPr>
          </a:p>
        </p:txBody>
      </p:sp>
      <p:sp>
        <p:nvSpPr>
          <p:cNvPr id="7" name="Content Placeholder 2"/>
          <p:cNvSpPr txBox="1">
            <a:spLocks/>
          </p:cNvSpPr>
          <p:nvPr/>
        </p:nvSpPr>
        <p:spPr>
          <a:xfrm>
            <a:off x="1513841" y="5465430"/>
            <a:ext cx="12517120" cy="794641"/>
          </a:xfrm>
          <a:prstGeom prst="rect">
            <a:avLst/>
          </a:prstGeom>
        </p:spPr>
        <p:txBody>
          <a:bodyPr wrap="square" lIns="0" tIns="0" rIns="0" bIns="0">
            <a:spAutoFit/>
          </a:bodyPr>
          <a:lstStyle>
            <a:lvl1pPr marL="0" indent="0" algn="l" defTabSz="914400" rtl="0" eaLnBrk="1" latinLnBrk="0" hangingPunct="1">
              <a:spcBef>
                <a:spcPct val="20000"/>
              </a:spcBef>
              <a:buFont typeface="Arial" pitchFamily="34" charset="0"/>
              <a:buNone/>
              <a:defRPr sz="1600" kern="1200">
                <a:solidFill>
                  <a:schemeClr val="bg1">
                    <a:lumMod val="50000"/>
                  </a:schemeClr>
                </a:solidFill>
                <a:latin typeface="+mn-lt"/>
                <a:ea typeface="+mn-ea"/>
                <a:cs typeface="+mn-cs"/>
              </a:defRPr>
            </a:lvl1pPr>
            <a:lvl2pPr marL="228600" indent="-171450" algn="l" defTabSz="914400" rtl="0" eaLnBrk="1" latinLnBrk="0" hangingPunct="1">
              <a:spcBef>
                <a:spcPct val="20000"/>
              </a:spcBef>
              <a:buFont typeface="Arial" pitchFamily="34" charset="0"/>
              <a:buChar char="•"/>
              <a:defRPr sz="1600" kern="1200">
                <a:solidFill>
                  <a:schemeClr val="bg1">
                    <a:lumMod val="50000"/>
                  </a:schemeClr>
                </a:solidFill>
                <a:latin typeface="+mn-lt"/>
                <a:ea typeface="+mn-ea"/>
                <a:cs typeface="+mn-cs"/>
              </a:defRPr>
            </a:lvl2pPr>
            <a:lvl3pPr marL="400050" indent="-171450" algn="l" defTabSz="914400" rtl="0" eaLnBrk="1" latinLnBrk="0" hangingPunct="1">
              <a:spcBef>
                <a:spcPct val="20000"/>
              </a:spcBef>
              <a:buFont typeface="Arial" pitchFamily="34" charset="0"/>
              <a:buChar char="‒"/>
              <a:defRPr sz="1600" kern="1200">
                <a:solidFill>
                  <a:schemeClr val="bg1">
                    <a:lumMod val="50000"/>
                  </a:schemeClr>
                </a:solidFill>
                <a:latin typeface="+mn-lt"/>
                <a:ea typeface="+mn-ea"/>
                <a:cs typeface="+mn-cs"/>
              </a:defRPr>
            </a:lvl3pPr>
            <a:lvl4pPr marL="685800" indent="-228600" algn="l" defTabSz="914400" rtl="0" eaLnBrk="1" latinLnBrk="0" hangingPunct="1">
              <a:spcBef>
                <a:spcPct val="20000"/>
              </a:spcBef>
              <a:buFont typeface="Courier New" pitchFamily="49" charset="0"/>
              <a:buChar char="o"/>
              <a:defRPr sz="1600" kern="1200">
                <a:solidFill>
                  <a:schemeClr val="bg1">
                    <a:lumMod val="50000"/>
                  </a:schemeClr>
                </a:solidFill>
                <a:latin typeface="+mn-lt"/>
                <a:ea typeface="+mn-ea"/>
                <a:cs typeface="+mn-cs"/>
              </a:defRPr>
            </a:lvl4pPr>
            <a:lvl5pPr marL="857250" indent="-171450" algn="l" defTabSz="914400" rtl="0" eaLnBrk="1" latinLnBrk="0" hangingPunct="1">
              <a:spcBef>
                <a:spcPct val="20000"/>
              </a:spcBef>
              <a:buFont typeface="Arial"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47" dirty="0">
                <a:latin typeface="Mallory Light" charset="0"/>
                <a:ea typeface="Mallory Light" charset="0"/>
                <a:cs typeface="Mallory Light" charset="0"/>
              </a:rPr>
              <a:t>To be more </a:t>
            </a:r>
            <a:r>
              <a:rPr lang="en-US" sz="2347" dirty="0" smtClean="0">
                <a:latin typeface="Mallory Light" charset="0"/>
                <a:ea typeface="Mallory Light" charset="0"/>
                <a:cs typeface="Mallory Light" charset="0"/>
              </a:rPr>
              <a:t>specific :</a:t>
            </a:r>
            <a:endParaRPr lang="en-US" sz="2347" dirty="0">
              <a:latin typeface="Mallory Light" charset="0"/>
              <a:ea typeface="Mallory Light" charset="0"/>
              <a:cs typeface="Mallory Light" charset="0"/>
            </a:endParaRPr>
          </a:p>
          <a:p>
            <a:pPr algn="ctr"/>
            <a:r>
              <a:rPr lang="en-US" sz="2347" dirty="0" smtClean="0">
                <a:latin typeface="Mallory Light" charset="0"/>
                <a:ea typeface="Mallory Light" charset="0"/>
                <a:cs typeface="Mallory Light" charset="0"/>
              </a:rPr>
              <a:t>Ingesting</a:t>
            </a:r>
            <a:r>
              <a:rPr lang="en-US" sz="2347" dirty="0">
                <a:latin typeface="Mallory Light" charset="0"/>
                <a:ea typeface="Mallory Light" charset="0"/>
                <a:cs typeface="Mallory Light" charset="0"/>
              </a:rPr>
              <a:t>, Storing, processing and analyzing large* amounts of data</a:t>
            </a:r>
          </a:p>
        </p:txBody>
      </p:sp>
    </p:spTree>
    <p:extLst>
      <p:ext uri="{BB962C8B-B14F-4D97-AF65-F5344CB8AC3E}">
        <p14:creationId xmlns:p14="http://schemas.microsoft.com/office/powerpoint/2010/main" val="181620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4117" r="21076"/>
          <a:stretch/>
        </p:blipFill>
        <p:spPr>
          <a:xfrm>
            <a:off x="4023360" y="4104861"/>
            <a:ext cx="3566160" cy="1552471"/>
          </a:xfrm>
          <a:prstGeom prst="rect">
            <a:avLst/>
          </a:prstGeom>
        </p:spPr>
      </p:pic>
      <p:sp>
        <p:nvSpPr>
          <p:cNvPr id="27" name="Rectangle 26"/>
          <p:cNvSpPr/>
          <p:nvPr/>
        </p:nvSpPr>
        <p:spPr>
          <a:xfrm rot="19800000">
            <a:off x="8014977" y="3528695"/>
            <a:ext cx="2824952"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800000">
            <a:off x="8003565" y="6073885"/>
            <a:ext cx="2824952"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1"/>
          </p:nvPr>
        </p:nvSpPr>
        <p:spPr>
          <a:xfrm>
            <a:off x="518161" y="449442"/>
            <a:ext cx="14508480" cy="553998"/>
          </a:xfrm>
        </p:spPr>
        <p:txBody>
          <a:bodyPr/>
          <a:lstStyle/>
          <a:p>
            <a:pPr algn="ctr"/>
            <a:r>
              <a:rPr lang="en-US" sz="3600" dirty="0" smtClean="0">
                <a:latin typeface="Mallory Light" charset="0"/>
                <a:ea typeface="Mallory Light" charset="0"/>
                <a:cs typeface="Mallory Light" charset="0"/>
              </a:rPr>
              <a:t>“Not Big" data tools</a:t>
            </a:r>
            <a:endParaRPr lang="en-US" sz="3600" dirty="0">
              <a:latin typeface="Mallory Light" charset="0"/>
              <a:ea typeface="Mallory Light" charset="0"/>
              <a:cs typeface="Mallory Light" charset="0"/>
            </a:endParaRPr>
          </a:p>
        </p:txBody>
      </p:sp>
      <p:pic>
        <p:nvPicPr>
          <p:cNvPr id="2054" name="Picture 6" descr="https://engineering.usu.edu/images/MATLAB-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47690" y="8077200"/>
            <a:ext cx="2218948" cy="83919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mysq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4648200"/>
            <a:ext cx="1491236" cy="77124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47690" y="1752600"/>
            <a:ext cx="3156023" cy="2596848"/>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47691" y="5911890"/>
            <a:ext cx="3156023" cy="2596848"/>
          </a:xfrm>
          <a:prstGeom prst="rect">
            <a:avLst/>
          </a:prstGeom>
        </p:spPr>
      </p:pic>
      <p:sp>
        <p:nvSpPr>
          <p:cNvPr id="21" name="Oval 20"/>
          <p:cNvSpPr/>
          <p:nvPr/>
        </p:nvSpPr>
        <p:spPr>
          <a:xfrm>
            <a:off x="7957577" y="4215403"/>
            <a:ext cx="268090" cy="268090"/>
          </a:xfrm>
          <a:prstGeom prst="ellipse">
            <a:avLst/>
          </a:prstGeom>
          <a:solidFill>
            <a:schemeClr val="bg1"/>
          </a:solidFill>
          <a:ln w="508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953096" y="5218310"/>
            <a:ext cx="268090" cy="268090"/>
          </a:xfrm>
          <a:prstGeom prst="ellipse">
            <a:avLst/>
          </a:prstGeom>
          <a:solidFill>
            <a:schemeClr val="bg1"/>
          </a:solidFill>
          <a:ln w="508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riangle 1"/>
          <p:cNvSpPr/>
          <p:nvPr/>
        </p:nvSpPr>
        <p:spPr>
          <a:xfrm rot="3461802">
            <a:off x="10539889" y="2716338"/>
            <a:ext cx="381000" cy="152400"/>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rot="7095919">
            <a:off x="10531159" y="6746581"/>
            <a:ext cx="381000" cy="152400"/>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7">
            <a:extLst>
              <a:ext uri="{28A0092B-C50C-407E-A947-70E740481C1C}">
                <a14:useLocalDpi xmlns:a14="http://schemas.microsoft.com/office/drawing/2010/main" val="0"/>
              </a:ext>
            </a:extLst>
          </a:blip>
          <a:srcRect t="39514" r="50407" b="26081"/>
          <a:stretch/>
        </p:blipFill>
        <p:spPr>
          <a:xfrm>
            <a:off x="60350" y="4648200"/>
            <a:ext cx="3673450" cy="914400"/>
          </a:xfrm>
          <a:prstGeom prst="rect">
            <a:avLst/>
          </a:prstGeom>
        </p:spPr>
      </p:pic>
      <p:pic>
        <p:nvPicPr>
          <p:cNvPr id="18" name="Picture 4" descr="https://teespring-storecontent.s3.amazonaws.com/FW6s2ljYB6HuZgDe15SiOQ_store_header_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765211" y="3738424"/>
            <a:ext cx="1676400" cy="588416"/>
          </a:xfrm>
          <a:prstGeom prst="rect">
            <a:avLst/>
          </a:prstGeom>
          <a:noFill/>
          <a:extLst>
            <a:ext uri="{909E8E84-426E-40DD-AFC4-6F175D3DCCD1}">
              <a14:hiddenFill xmlns:a14="http://schemas.microsoft.com/office/drawing/2010/main">
                <a:solidFill>
                  <a:srgbClr val="FFFFFF"/>
                </a:solidFill>
              </a14:hiddenFill>
            </a:ext>
          </a:extLst>
        </p:spPr>
      </p:pic>
      <p:sp>
        <p:nvSpPr>
          <p:cNvPr id="22" name="Text Placeholder 3"/>
          <p:cNvSpPr txBox="1">
            <a:spLocks/>
          </p:cNvSpPr>
          <p:nvPr/>
        </p:nvSpPr>
        <p:spPr>
          <a:xfrm>
            <a:off x="-238697" y="5486400"/>
            <a:ext cx="4271543" cy="369332"/>
          </a:xfrm>
          <a:prstGeom prst="rect">
            <a:avLst/>
          </a:prstGeom>
        </p:spPr>
        <p:txBody>
          <a:bodyPr wrap="square" lIns="0" tIns="0" rIns="0" bIns="0" anchor="ctr">
            <a:spAutoFit/>
          </a:bodyPr>
          <a:lstStyle>
            <a:lvl1pPr marL="0" indent="0" algn="l" defTabSz="1341031" rtl="0" eaLnBrk="1" latinLnBrk="0" hangingPunct="1">
              <a:spcBef>
                <a:spcPct val="20000"/>
              </a:spcBef>
              <a:buFont typeface="Arial" pitchFamily="34" charset="0"/>
              <a:buNone/>
              <a:defRPr sz="4107" b="0" kern="1200">
                <a:solidFill>
                  <a:srgbClr val="949494"/>
                </a:solidFill>
                <a:latin typeface="+mj-lt"/>
                <a:ea typeface="+mn-ea"/>
                <a:cs typeface="+mn-cs"/>
              </a:defRPr>
            </a:lvl1pPr>
            <a:lvl2pPr marL="1089589" indent="-419073" algn="l" defTabSz="1341031" rtl="0" eaLnBrk="1" latinLnBrk="0" hangingPunct="1">
              <a:spcBef>
                <a:spcPct val="20000"/>
              </a:spcBef>
              <a:buFont typeface="Arial" pitchFamily="34" charset="0"/>
              <a:buChar char="–"/>
              <a:defRPr sz="4107" kern="1200">
                <a:solidFill>
                  <a:schemeClr val="tx1"/>
                </a:solidFill>
                <a:latin typeface="+mn-lt"/>
                <a:ea typeface="+mn-ea"/>
                <a:cs typeface="+mn-cs"/>
              </a:defRPr>
            </a:lvl2pPr>
            <a:lvl3pPr marL="1676289" indent="-335258" algn="l" defTabSz="1341031" rtl="0" eaLnBrk="1" latinLnBrk="0" hangingPunct="1">
              <a:spcBef>
                <a:spcPct val="20000"/>
              </a:spcBef>
              <a:buFont typeface="Arial" pitchFamily="34" charset="0"/>
              <a:buChar char="•"/>
              <a:defRPr sz="3520" kern="1200">
                <a:solidFill>
                  <a:schemeClr val="tx1"/>
                </a:solidFill>
                <a:latin typeface="+mn-lt"/>
                <a:ea typeface="+mn-ea"/>
                <a:cs typeface="+mn-cs"/>
              </a:defRPr>
            </a:lvl3pPr>
            <a:lvl4pPr marL="2346804"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4pPr>
            <a:lvl5pPr marL="3017322"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5pPr>
            <a:lvl6pPr marL="3687837"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6pPr>
            <a:lvl7pPr marL="4358353"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7pPr>
            <a:lvl8pPr marL="5028869"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8pPr>
            <a:lvl9pPr marL="5699385"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9pPr>
          </a:lstStyle>
          <a:p>
            <a:pPr algn="ctr">
              <a:spcBef>
                <a:spcPts val="0"/>
              </a:spcBef>
            </a:pPr>
            <a:r>
              <a:rPr lang="en-US" sz="2400" dirty="0" smtClean="0">
                <a:solidFill>
                  <a:schemeClr val="tx2"/>
                </a:solidFill>
                <a:latin typeface="Mallory Light" charset="0"/>
                <a:ea typeface="Mallory Light" charset="0"/>
                <a:cs typeface="Mallory Light" charset="0"/>
              </a:rPr>
              <a:t>Some data</a:t>
            </a:r>
            <a:endParaRPr lang="en-US" sz="3200" dirty="0">
              <a:solidFill>
                <a:schemeClr val="tx2"/>
              </a:solidFill>
              <a:latin typeface="Mallory Medium" charset="0"/>
              <a:ea typeface="Mallory Medium" charset="0"/>
              <a:cs typeface="Mallory Medium" charset="0"/>
            </a:endParaRPr>
          </a:p>
        </p:txBody>
      </p:sp>
    </p:spTree>
    <p:extLst>
      <p:ext uri="{BB962C8B-B14F-4D97-AF65-F5344CB8AC3E}">
        <p14:creationId xmlns:p14="http://schemas.microsoft.com/office/powerpoint/2010/main" val="30101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1" grpId="0" animBg="1"/>
      <p:bldP spid="21" grpId="0" animBg="1"/>
      <p:bldP spid="34" grpId="0" animBg="1"/>
      <p:bldP spid="2" grpId="0" animBg="1"/>
      <p:bldP spid="16"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0169" y="3541644"/>
            <a:ext cx="1144749" cy="117909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3786" y="453453"/>
            <a:ext cx="2030167" cy="2130761"/>
          </a:xfrm>
          <a:prstGeom prst="rect">
            <a:avLst/>
          </a:prstGeom>
        </p:spPr>
      </p:pic>
      <p:sp>
        <p:nvSpPr>
          <p:cNvPr id="3" name="Rectangle 2"/>
          <p:cNvSpPr/>
          <p:nvPr/>
        </p:nvSpPr>
        <p:spPr>
          <a:xfrm>
            <a:off x="11411831" y="2015524"/>
            <a:ext cx="2254807" cy="844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12" descr="Image result for mysq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4712" y="4665578"/>
            <a:ext cx="1491236" cy="77124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47690" y="1752600"/>
            <a:ext cx="3156023" cy="2596848"/>
          </a:xfrm>
          <a:prstGeom prst="rect">
            <a:avLst/>
          </a:prstGeom>
        </p:spPr>
      </p:pic>
      <p:sp>
        <p:nvSpPr>
          <p:cNvPr id="27" name="Rectangle 26"/>
          <p:cNvSpPr/>
          <p:nvPr/>
        </p:nvSpPr>
        <p:spPr>
          <a:xfrm rot="19800000">
            <a:off x="8013725" y="3522576"/>
            <a:ext cx="2824952" cy="4571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1"/>
          </p:nvPr>
        </p:nvSpPr>
        <p:spPr>
          <a:xfrm>
            <a:off x="518161" y="449442"/>
            <a:ext cx="14508480" cy="553998"/>
          </a:xfrm>
        </p:spPr>
        <p:txBody>
          <a:bodyPr/>
          <a:lstStyle/>
          <a:p>
            <a:pPr algn="ctr"/>
            <a:r>
              <a:rPr lang="en-US" sz="3600" dirty="0" smtClean="0">
                <a:latin typeface="Mallory Light" charset="0"/>
                <a:ea typeface="Mallory Light" charset="0"/>
                <a:cs typeface="Mallory Light" charset="0"/>
              </a:rPr>
              <a:t>What happens with Big data?</a:t>
            </a:r>
            <a:endParaRPr lang="en-US" sz="3600" dirty="0">
              <a:latin typeface="Mallory Light" charset="0"/>
              <a:ea typeface="Mallory Light" charset="0"/>
              <a:cs typeface="Mallory Light" charset="0"/>
            </a:endParaRPr>
          </a:p>
        </p:txBody>
      </p:sp>
      <p:sp>
        <p:nvSpPr>
          <p:cNvPr id="21" name="Oval 20"/>
          <p:cNvSpPr/>
          <p:nvPr/>
        </p:nvSpPr>
        <p:spPr>
          <a:xfrm>
            <a:off x="7956325" y="4213447"/>
            <a:ext cx="268090" cy="268090"/>
          </a:xfrm>
          <a:prstGeom prst="ellipse">
            <a:avLst/>
          </a:prstGeom>
          <a:solidFill>
            <a:schemeClr val="bg1"/>
          </a:solidFill>
          <a:ln w="508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3"/>
          <p:cNvSpPr txBox="1">
            <a:spLocks/>
          </p:cNvSpPr>
          <p:nvPr/>
        </p:nvSpPr>
        <p:spPr>
          <a:xfrm>
            <a:off x="4340168" y="7920124"/>
            <a:ext cx="8842431" cy="430887"/>
          </a:xfrm>
          <a:prstGeom prst="rect">
            <a:avLst/>
          </a:prstGeom>
        </p:spPr>
        <p:txBody>
          <a:bodyPr wrap="square" lIns="0" tIns="0" rIns="0" bIns="0" anchor="ctr">
            <a:spAutoFit/>
          </a:bodyPr>
          <a:lstStyle>
            <a:lvl1pPr marL="0" indent="0" algn="l" defTabSz="1341031" rtl="0" eaLnBrk="1" latinLnBrk="0" hangingPunct="1">
              <a:spcBef>
                <a:spcPct val="20000"/>
              </a:spcBef>
              <a:buFont typeface="Arial" pitchFamily="34" charset="0"/>
              <a:buNone/>
              <a:defRPr sz="4107" b="0" kern="1200">
                <a:solidFill>
                  <a:srgbClr val="949494"/>
                </a:solidFill>
                <a:latin typeface="+mj-lt"/>
                <a:ea typeface="+mn-ea"/>
                <a:cs typeface="+mn-cs"/>
              </a:defRPr>
            </a:lvl1pPr>
            <a:lvl2pPr marL="1089589" indent="-419073" algn="l" defTabSz="1341031" rtl="0" eaLnBrk="1" latinLnBrk="0" hangingPunct="1">
              <a:spcBef>
                <a:spcPct val="20000"/>
              </a:spcBef>
              <a:buFont typeface="Arial" pitchFamily="34" charset="0"/>
              <a:buChar char="–"/>
              <a:defRPr sz="4107" kern="1200">
                <a:solidFill>
                  <a:schemeClr val="tx1"/>
                </a:solidFill>
                <a:latin typeface="+mn-lt"/>
                <a:ea typeface="+mn-ea"/>
                <a:cs typeface="+mn-cs"/>
              </a:defRPr>
            </a:lvl2pPr>
            <a:lvl3pPr marL="1676289" indent="-335258" algn="l" defTabSz="1341031" rtl="0" eaLnBrk="1" latinLnBrk="0" hangingPunct="1">
              <a:spcBef>
                <a:spcPct val="20000"/>
              </a:spcBef>
              <a:buFont typeface="Arial" pitchFamily="34" charset="0"/>
              <a:buChar char="•"/>
              <a:defRPr sz="3520" kern="1200">
                <a:solidFill>
                  <a:schemeClr val="tx1"/>
                </a:solidFill>
                <a:latin typeface="+mn-lt"/>
                <a:ea typeface="+mn-ea"/>
                <a:cs typeface="+mn-cs"/>
              </a:defRPr>
            </a:lvl3pPr>
            <a:lvl4pPr marL="2346804"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4pPr>
            <a:lvl5pPr marL="3017322"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5pPr>
            <a:lvl6pPr marL="3687837"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6pPr>
            <a:lvl7pPr marL="4358353"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7pPr>
            <a:lvl8pPr marL="5028869"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8pPr>
            <a:lvl9pPr marL="5699385"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9pPr>
          </a:lstStyle>
          <a:p>
            <a:r>
              <a:rPr lang="en-US" sz="2800" dirty="0">
                <a:solidFill>
                  <a:schemeClr val="accent2">
                    <a:lumMod val="60000"/>
                    <a:lumOff val="40000"/>
                  </a:schemeClr>
                </a:solidFill>
                <a:latin typeface="Mallory Light" charset="0"/>
                <a:ea typeface="Mallory Light" charset="0"/>
                <a:cs typeface="Mallory Light" charset="0"/>
              </a:rPr>
              <a:t>Big Data requires a completely different architecture</a:t>
            </a:r>
          </a:p>
        </p:txBody>
      </p:sp>
      <p:sp>
        <p:nvSpPr>
          <p:cNvPr id="26" name="Triangle 25"/>
          <p:cNvSpPr/>
          <p:nvPr/>
        </p:nvSpPr>
        <p:spPr>
          <a:xfrm rot="3461802">
            <a:off x="10550427" y="2716338"/>
            <a:ext cx="381000" cy="152400"/>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257" y="3332922"/>
            <a:ext cx="1358894" cy="1399660"/>
          </a:xfrm>
          <a:prstGeom prst="rect">
            <a:avLst/>
          </a:prstGeom>
        </p:spPr>
      </p:pic>
      <p:sp>
        <p:nvSpPr>
          <p:cNvPr id="29" name="Text Placeholder 3"/>
          <p:cNvSpPr txBox="1">
            <a:spLocks/>
          </p:cNvSpPr>
          <p:nvPr/>
        </p:nvSpPr>
        <p:spPr>
          <a:xfrm>
            <a:off x="3088461" y="4762399"/>
            <a:ext cx="1101318" cy="861774"/>
          </a:xfrm>
          <a:prstGeom prst="rect">
            <a:avLst/>
          </a:prstGeom>
        </p:spPr>
        <p:txBody>
          <a:bodyPr wrap="square" lIns="0" tIns="0" rIns="0" bIns="0" anchor="ctr">
            <a:spAutoFit/>
          </a:bodyPr>
          <a:lstStyle>
            <a:lvl1pPr marL="0" indent="0" algn="l" defTabSz="1341031" rtl="0" eaLnBrk="1" latinLnBrk="0" hangingPunct="1">
              <a:spcBef>
                <a:spcPct val="20000"/>
              </a:spcBef>
              <a:buFont typeface="Arial" pitchFamily="34" charset="0"/>
              <a:buNone/>
              <a:defRPr sz="4107" b="0" kern="1200">
                <a:solidFill>
                  <a:srgbClr val="949494"/>
                </a:solidFill>
                <a:latin typeface="+mj-lt"/>
                <a:ea typeface="+mn-ea"/>
                <a:cs typeface="+mn-cs"/>
              </a:defRPr>
            </a:lvl1pPr>
            <a:lvl2pPr marL="1089589" indent="-419073" algn="l" defTabSz="1341031" rtl="0" eaLnBrk="1" latinLnBrk="0" hangingPunct="1">
              <a:spcBef>
                <a:spcPct val="20000"/>
              </a:spcBef>
              <a:buFont typeface="Arial" pitchFamily="34" charset="0"/>
              <a:buChar char="–"/>
              <a:defRPr sz="4107" kern="1200">
                <a:solidFill>
                  <a:schemeClr val="tx1"/>
                </a:solidFill>
                <a:latin typeface="+mn-lt"/>
                <a:ea typeface="+mn-ea"/>
                <a:cs typeface="+mn-cs"/>
              </a:defRPr>
            </a:lvl2pPr>
            <a:lvl3pPr marL="1676289" indent="-335258" algn="l" defTabSz="1341031" rtl="0" eaLnBrk="1" latinLnBrk="0" hangingPunct="1">
              <a:spcBef>
                <a:spcPct val="20000"/>
              </a:spcBef>
              <a:buFont typeface="Arial" pitchFamily="34" charset="0"/>
              <a:buChar char="•"/>
              <a:defRPr sz="3520" kern="1200">
                <a:solidFill>
                  <a:schemeClr val="tx1"/>
                </a:solidFill>
                <a:latin typeface="+mn-lt"/>
                <a:ea typeface="+mn-ea"/>
                <a:cs typeface="+mn-cs"/>
              </a:defRPr>
            </a:lvl3pPr>
            <a:lvl4pPr marL="2346804"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4pPr>
            <a:lvl5pPr marL="3017322"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5pPr>
            <a:lvl6pPr marL="3687837"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6pPr>
            <a:lvl7pPr marL="4358353"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7pPr>
            <a:lvl8pPr marL="5028869"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8pPr>
            <a:lvl9pPr marL="5699385"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9pPr>
          </a:lstStyle>
          <a:p>
            <a:pPr algn="ctr">
              <a:spcBef>
                <a:spcPts val="0"/>
              </a:spcBef>
            </a:pPr>
            <a:r>
              <a:rPr lang="en-US" sz="2400" dirty="0" smtClean="0">
                <a:solidFill>
                  <a:schemeClr val="bg1"/>
                </a:solidFill>
                <a:latin typeface="Mallory Light" charset="0"/>
                <a:ea typeface="Mallory Light" charset="0"/>
                <a:cs typeface="Mallory Light" charset="0"/>
              </a:rPr>
              <a:t>TOTAL</a:t>
            </a:r>
          </a:p>
          <a:p>
            <a:pPr algn="ctr">
              <a:spcBef>
                <a:spcPts val="0"/>
              </a:spcBef>
            </a:pPr>
            <a:r>
              <a:rPr lang="en-US" sz="3200" dirty="0" smtClean="0">
                <a:solidFill>
                  <a:schemeClr val="bg1"/>
                </a:solidFill>
                <a:latin typeface="Mallory Medium" charset="0"/>
                <a:ea typeface="Mallory Medium" charset="0"/>
                <a:cs typeface="Mallory Medium" charset="0"/>
              </a:rPr>
              <a:t>FAIL</a:t>
            </a:r>
            <a:endParaRPr lang="en-US" sz="3200" dirty="0">
              <a:solidFill>
                <a:schemeClr val="bg1"/>
              </a:solidFill>
              <a:latin typeface="Mallory Medium" charset="0"/>
              <a:ea typeface="Mallory Medium" charset="0"/>
              <a:cs typeface="Mallory Medium" charset="0"/>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8369" y="2740337"/>
            <a:ext cx="1416980" cy="1445039"/>
          </a:xfrm>
          <a:prstGeom prst="rect">
            <a:avLst/>
          </a:prstGeom>
        </p:spPr>
      </p:pic>
      <p:pic>
        <p:nvPicPr>
          <p:cNvPr id="31" name="Picture 4" descr="https://teespring-storecontent.s3.amazonaws.com/FW6s2ljYB6HuZgDe15SiOQ_store_header_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765211" y="3738424"/>
            <a:ext cx="1676400" cy="58841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rotWithShape="1">
          <a:blip r:embed="rId9">
            <a:extLst>
              <a:ext uri="{28A0092B-C50C-407E-A947-70E740481C1C}">
                <a14:useLocalDpi xmlns:a14="http://schemas.microsoft.com/office/drawing/2010/main" val="0"/>
              </a:ext>
            </a:extLst>
          </a:blip>
          <a:srcRect t="39514" r="50407" b="26081"/>
          <a:stretch/>
        </p:blipFill>
        <p:spPr>
          <a:xfrm>
            <a:off x="87569" y="4788223"/>
            <a:ext cx="3673450" cy="914400"/>
          </a:xfrm>
          <a:prstGeom prst="rect">
            <a:avLst/>
          </a:prstGeom>
        </p:spPr>
      </p:pic>
      <p:pic>
        <p:nvPicPr>
          <p:cNvPr id="36" name="Picture 35"/>
          <p:cNvPicPr>
            <a:picLocks noChangeAspect="1"/>
          </p:cNvPicPr>
          <p:nvPr/>
        </p:nvPicPr>
        <p:blipFill rotWithShape="1">
          <a:blip r:embed="rId9">
            <a:extLst>
              <a:ext uri="{28A0092B-C50C-407E-A947-70E740481C1C}">
                <a14:useLocalDpi xmlns:a14="http://schemas.microsoft.com/office/drawing/2010/main" val="0"/>
              </a:ext>
            </a:extLst>
          </a:blip>
          <a:srcRect t="39514" r="50407" b="26081"/>
          <a:stretch/>
        </p:blipFill>
        <p:spPr>
          <a:xfrm>
            <a:off x="90070" y="4030051"/>
            <a:ext cx="3673450" cy="914400"/>
          </a:xfrm>
          <a:prstGeom prst="rect">
            <a:avLst/>
          </a:prstGeom>
        </p:spPr>
      </p:pic>
      <p:pic>
        <p:nvPicPr>
          <p:cNvPr id="37" name="Picture 36"/>
          <p:cNvPicPr>
            <a:picLocks noChangeAspect="1"/>
          </p:cNvPicPr>
          <p:nvPr/>
        </p:nvPicPr>
        <p:blipFill rotWithShape="1">
          <a:blip r:embed="rId9">
            <a:extLst>
              <a:ext uri="{28A0092B-C50C-407E-A947-70E740481C1C}">
                <a14:useLocalDpi xmlns:a14="http://schemas.microsoft.com/office/drawing/2010/main" val="0"/>
              </a:ext>
            </a:extLst>
          </a:blip>
          <a:srcRect t="39514" r="50407" b="26081"/>
          <a:stretch/>
        </p:blipFill>
        <p:spPr>
          <a:xfrm>
            <a:off x="95963" y="4122421"/>
            <a:ext cx="3673450" cy="914400"/>
          </a:xfrm>
          <a:prstGeom prst="rect">
            <a:avLst/>
          </a:prstGeom>
        </p:spPr>
      </p:pic>
      <p:pic>
        <p:nvPicPr>
          <p:cNvPr id="38" name="Picture 37"/>
          <p:cNvPicPr>
            <a:picLocks noChangeAspect="1"/>
          </p:cNvPicPr>
          <p:nvPr/>
        </p:nvPicPr>
        <p:blipFill rotWithShape="1">
          <a:blip r:embed="rId9">
            <a:extLst>
              <a:ext uri="{28A0092B-C50C-407E-A947-70E740481C1C}">
                <a14:useLocalDpi xmlns:a14="http://schemas.microsoft.com/office/drawing/2010/main" val="0"/>
              </a:ext>
            </a:extLst>
          </a:blip>
          <a:srcRect t="39514" r="50407" b="26081"/>
          <a:stretch/>
        </p:blipFill>
        <p:spPr>
          <a:xfrm>
            <a:off x="57394" y="5546395"/>
            <a:ext cx="3673450" cy="914400"/>
          </a:xfrm>
          <a:prstGeom prst="rect">
            <a:avLst/>
          </a:prstGeom>
        </p:spPr>
      </p:pic>
      <p:pic>
        <p:nvPicPr>
          <p:cNvPr id="39" name="Picture 38"/>
          <p:cNvPicPr>
            <a:picLocks noChangeAspect="1"/>
          </p:cNvPicPr>
          <p:nvPr/>
        </p:nvPicPr>
        <p:blipFill rotWithShape="1">
          <a:blip r:embed="rId9">
            <a:extLst>
              <a:ext uri="{28A0092B-C50C-407E-A947-70E740481C1C}">
                <a14:useLocalDpi xmlns:a14="http://schemas.microsoft.com/office/drawing/2010/main" val="0"/>
              </a:ext>
            </a:extLst>
          </a:blip>
          <a:srcRect t="39514" r="50407" b="26081"/>
          <a:stretch/>
        </p:blipFill>
        <p:spPr>
          <a:xfrm>
            <a:off x="171532" y="5610253"/>
            <a:ext cx="3673450" cy="914400"/>
          </a:xfrm>
          <a:prstGeom prst="rect">
            <a:avLst/>
          </a:prstGeom>
        </p:spPr>
      </p:pic>
      <p:sp>
        <p:nvSpPr>
          <p:cNvPr id="40" name="Text Placeholder 3"/>
          <p:cNvSpPr txBox="1">
            <a:spLocks/>
          </p:cNvSpPr>
          <p:nvPr/>
        </p:nvSpPr>
        <p:spPr>
          <a:xfrm>
            <a:off x="-127515" y="6460795"/>
            <a:ext cx="4271543" cy="369332"/>
          </a:xfrm>
          <a:prstGeom prst="rect">
            <a:avLst/>
          </a:prstGeom>
        </p:spPr>
        <p:txBody>
          <a:bodyPr wrap="square" lIns="0" tIns="0" rIns="0" bIns="0" anchor="ctr">
            <a:spAutoFit/>
          </a:bodyPr>
          <a:lstStyle>
            <a:lvl1pPr marL="0" indent="0" algn="l" defTabSz="1341031" rtl="0" eaLnBrk="1" latinLnBrk="0" hangingPunct="1">
              <a:spcBef>
                <a:spcPct val="20000"/>
              </a:spcBef>
              <a:buFont typeface="Arial" pitchFamily="34" charset="0"/>
              <a:buNone/>
              <a:defRPr sz="4107" b="0" kern="1200">
                <a:solidFill>
                  <a:srgbClr val="949494"/>
                </a:solidFill>
                <a:latin typeface="+mj-lt"/>
                <a:ea typeface="+mn-ea"/>
                <a:cs typeface="+mn-cs"/>
              </a:defRPr>
            </a:lvl1pPr>
            <a:lvl2pPr marL="1089589" indent="-419073" algn="l" defTabSz="1341031" rtl="0" eaLnBrk="1" latinLnBrk="0" hangingPunct="1">
              <a:spcBef>
                <a:spcPct val="20000"/>
              </a:spcBef>
              <a:buFont typeface="Arial" pitchFamily="34" charset="0"/>
              <a:buChar char="–"/>
              <a:defRPr sz="4107" kern="1200">
                <a:solidFill>
                  <a:schemeClr val="tx1"/>
                </a:solidFill>
                <a:latin typeface="+mn-lt"/>
                <a:ea typeface="+mn-ea"/>
                <a:cs typeface="+mn-cs"/>
              </a:defRPr>
            </a:lvl2pPr>
            <a:lvl3pPr marL="1676289" indent="-335258" algn="l" defTabSz="1341031" rtl="0" eaLnBrk="1" latinLnBrk="0" hangingPunct="1">
              <a:spcBef>
                <a:spcPct val="20000"/>
              </a:spcBef>
              <a:buFont typeface="Arial" pitchFamily="34" charset="0"/>
              <a:buChar char="•"/>
              <a:defRPr sz="3520" kern="1200">
                <a:solidFill>
                  <a:schemeClr val="tx1"/>
                </a:solidFill>
                <a:latin typeface="+mn-lt"/>
                <a:ea typeface="+mn-ea"/>
                <a:cs typeface="+mn-cs"/>
              </a:defRPr>
            </a:lvl3pPr>
            <a:lvl4pPr marL="2346804"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4pPr>
            <a:lvl5pPr marL="3017322"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5pPr>
            <a:lvl6pPr marL="3687837"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6pPr>
            <a:lvl7pPr marL="4358353"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7pPr>
            <a:lvl8pPr marL="5028869"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8pPr>
            <a:lvl9pPr marL="5699385"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9pPr>
          </a:lstStyle>
          <a:p>
            <a:pPr algn="ctr">
              <a:spcBef>
                <a:spcPts val="0"/>
              </a:spcBef>
            </a:pPr>
            <a:r>
              <a:rPr lang="en-US" sz="2400" dirty="0" smtClean="0">
                <a:solidFill>
                  <a:schemeClr val="tx2"/>
                </a:solidFill>
                <a:latin typeface="Mallory Light" charset="0"/>
                <a:ea typeface="Mallory Light" charset="0"/>
                <a:cs typeface="Mallory Light" charset="0"/>
              </a:rPr>
              <a:t>A lot of data</a:t>
            </a:r>
            <a:endParaRPr lang="en-US" sz="3200" dirty="0">
              <a:solidFill>
                <a:schemeClr val="tx2"/>
              </a:solidFill>
              <a:latin typeface="Mallory Medium" charset="0"/>
              <a:ea typeface="Mallory Medium" charset="0"/>
              <a:cs typeface="Mallory Medium" charset="0"/>
            </a:endParaRPr>
          </a:p>
        </p:txBody>
      </p:sp>
      <p:pic>
        <p:nvPicPr>
          <p:cNvPr id="41" name="Picture 40"/>
          <p:cNvPicPr>
            <a:picLocks noChangeAspect="1"/>
          </p:cNvPicPr>
          <p:nvPr/>
        </p:nvPicPr>
        <p:blipFill rotWithShape="1">
          <a:blip r:embed="rId9">
            <a:extLst>
              <a:ext uri="{28A0092B-C50C-407E-A947-70E740481C1C}">
                <a14:useLocalDpi xmlns:a14="http://schemas.microsoft.com/office/drawing/2010/main" val="0"/>
              </a:ext>
            </a:extLst>
          </a:blip>
          <a:srcRect t="39514" r="50407" b="26081"/>
          <a:stretch/>
        </p:blipFill>
        <p:spPr>
          <a:xfrm>
            <a:off x="156838" y="4862510"/>
            <a:ext cx="3673450" cy="914400"/>
          </a:xfrm>
          <a:prstGeom prst="rect">
            <a:avLst/>
          </a:prstGeom>
        </p:spPr>
      </p:pic>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5157" y="704293"/>
            <a:ext cx="1358894" cy="1399660"/>
          </a:xfrm>
          <a:prstGeom prst="rect">
            <a:avLst/>
          </a:prstGeom>
        </p:spPr>
      </p:pic>
      <p:pic>
        <p:nvPicPr>
          <p:cNvPr id="43" name="Picture 42"/>
          <p:cNvPicPr>
            <a:picLocks noChangeAspect="1"/>
          </p:cNvPicPr>
          <p:nvPr/>
        </p:nvPicPr>
        <p:blipFill rotWithShape="1">
          <a:blip r:embed="rId10">
            <a:extLst>
              <a:ext uri="{28A0092B-C50C-407E-A947-70E740481C1C}">
                <a14:useLocalDpi xmlns:a14="http://schemas.microsoft.com/office/drawing/2010/main" val="0"/>
              </a:ext>
            </a:extLst>
          </a:blip>
          <a:srcRect l="4117" r="21076"/>
          <a:stretch/>
        </p:blipFill>
        <p:spPr>
          <a:xfrm>
            <a:off x="4023360" y="4104861"/>
            <a:ext cx="3566160" cy="1552471"/>
          </a:xfrm>
          <a:prstGeom prst="rect">
            <a:avLst/>
          </a:prstGeom>
        </p:spPr>
      </p:pic>
    </p:spTree>
    <p:extLst>
      <p:ext uri="{BB962C8B-B14F-4D97-AF65-F5344CB8AC3E}">
        <p14:creationId xmlns:p14="http://schemas.microsoft.com/office/powerpoint/2010/main" val="163805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par>
                                <p:cTn id="30" presetID="22" presetClass="entr" presetSubtype="4"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wipe(down)">
                                      <p:cBhvr>
                                        <p:cTn id="60" dur="500"/>
                                        <p:tgtEl>
                                          <p:spTgt spid="42"/>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500"/>
                                        <p:tgtEl>
                                          <p:spTgt spid="2"/>
                                        </p:tgtEl>
                                        <p:attrNameLst>
                                          <p:attrName>ppt_y</p:attrName>
                                        </p:attrNameLst>
                                      </p:cBhvr>
                                      <p:tavLst>
                                        <p:tav tm="0">
                                          <p:val>
                                            <p:strVal val="#ppt_y+#ppt_h*1.125000"/>
                                          </p:val>
                                        </p:tav>
                                        <p:tav tm="100000">
                                          <p:val>
                                            <p:strVal val="#ppt_y"/>
                                          </p:val>
                                        </p:tav>
                                      </p:tavLst>
                                    </p:anim>
                                    <p:animEffect transition="in" filter="wipe(up)">
                                      <p:cBhvr>
                                        <p:cTn id="66" dur="500"/>
                                        <p:tgtEl>
                                          <p:spTgt spid="2"/>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p:tgtEl>
                                          <p:spTgt spid="24"/>
                                        </p:tgtEl>
                                        <p:attrNameLst>
                                          <p:attrName>ppt_y</p:attrName>
                                        </p:attrNameLst>
                                      </p:cBhvr>
                                      <p:tavLst>
                                        <p:tav tm="0">
                                          <p:val>
                                            <p:strVal val="#ppt_y+#ppt_h*1.125000"/>
                                          </p:val>
                                        </p:tav>
                                        <p:tav tm="100000">
                                          <p:val>
                                            <p:strVal val="#ppt_y"/>
                                          </p:val>
                                        </p:tav>
                                      </p:tavLst>
                                    </p:anim>
                                    <p:animEffect transition="in" filter="wipe(up)">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24" grpId="0"/>
      <p:bldP spid="26"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518161" y="449442"/>
            <a:ext cx="14508480" cy="553998"/>
          </a:xfrm>
        </p:spPr>
        <p:txBody>
          <a:bodyPr/>
          <a:lstStyle/>
          <a:p>
            <a:pPr algn="ctr"/>
            <a:r>
              <a:rPr lang="en-US" sz="3600" dirty="0" smtClean="0">
                <a:latin typeface="Mallory Light" charset="0"/>
                <a:ea typeface="Mallory Light" charset="0"/>
                <a:cs typeface="Mallory Light" charset="0"/>
              </a:rPr>
              <a:t>Enters – “The Cluster”</a:t>
            </a:r>
            <a:endParaRPr lang="en-US" sz="3600" dirty="0">
              <a:latin typeface="Mallory Light" charset="0"/>
              <a:ea typeface="Mallory Light" charset="0"/>
              <a:cs typeface="Mallory Light" charset="0"/>
            </a:endParaRPr>
          </a:p>
        </p:txBody>
      </p:sp>
      <p:sp>
        <p:nvSpPr>
          <p:cNvPr id="7" name="TextBox 6"/>
          <p:cNvSpPr txBox="1"/>
          <p:nvPr/>
        </p:nvSpPr>
        <p:spPr>
          <a:xfrm>
            <a:off x="1219199" y="6858000"/>
            <a:ext cx="12517120" cy="3115981"/>
          </a:xfrm>
          <a:prstGeom prst="rect">
            <a:avLst/>
          </a:prstGeom>
          <a:noFill/>
        </p:spPr>
        <p:txBody>
          <a:bodyPr wrap="square" rtlCol="0">
            <a:spAutoFit/>
          </a:bodyPr>
          <a:lstStyle/>
          <a:p>
            <a:r>
              <a:rPr lang="en-US" sz="2800" dirty="0">
                <a:latin typeface="Mallory Light" charset="0"/>
                <a:ea typeface="Mallory Light" charset="0"/>
                <a:cs typeface="Mallory Light" charset="0"/>
              </a:rPr>
              <a:t>Sounds great – what’s the catch?</a:t>
            </a:r>
          </a:p>
          <a:p>
            <a:pPr>
              <a:lnSpc>
                <a:spcPct val="150000"/>
              </a:lnSpc>
            </a:pPr>
            <a:r>
              <a:rPr lang="en-US" sz="2000" dirty="0">
                <a:latin typeface="Mallory Light" charset="0"/>
                <a:ea typeface="Mallory Light" charset="0"/>
                <a:cs typeface="Mallory Light" charset="0"/>
              </a:rPr>
              <a:t>We have to re-write ALL software,  </a:t>
            </a:r>
            <a:r>
              <a:rPr lang="en-US" sz="2000" dirty="0" smtClean="0">
                <a:latin typeface="Mallory Light" charset="0"/>
                <a:ea typeface="Mallory Light" charset="0"/>
                <a:cs typeface="Mallory Light" charset="0"/>
              </a:rPr>
              <a:t>everything </a:t>
            </a:r>
            <a:r>
              <a:rPr lang="en-US" sz="2000" dirty="0">
                <a:latin typeface="Mallory Light" charset="0"/>
                <a:ea typeface="Mallory Light" charset="0"/>
                <a:cs typeface="Mallory Light" charset="0"/>
              </a:rPr>
              <a:t>needs to be</a:t>
            </a:r>
            <a:r>
              <a:rPr lang="en-US" sz="2800" dirty="0">
                <a:latin typeface="Mallory Light" charset="0"/>
                <a:ea typeface="Mallory Light" charset="0"/>
                <a:cs typeface="Mallory Light" charset="0"/>
              </a:rPr>
              <a:t> </a:t>
            </a:r>
            <a:endParaRPr lang="en-US" sz="2800" dirty="0" smtClean="0">
              <a:latin typeface="Mallory Light" charset="0"/>
              <a:ea typeface="Mallory Light" charset="0"/>
              <a:cs typeface="Mallory Light" charset="0"/>
            </a:endParaRPr>
          </a:p>
          <a:p>
            <a:pPr>
              <a:lnSpc>
                <a:spcPct val="150000"/>
              </a:lnSpc>
            </a:pPr>
            <a:r>
              <a:rPr lang="en-US" sz="2800" dirty="0" smtClean="0">
                <a:latin typeface="Mallory Light" charset="0"/>
                <a:ea typeface="Mallory Light" charset="0"/>
                <a:cs typeface="Mallory Light" charset="0"/>
              </a:rPr>
              <a:t>“</a:t>
            </a:r>
            <a:r>
              <a:rPr lang="en-US" sz="2800" dirty="0" smtClean="0">
                <a:solidFill>
                  <a:srgbClr val="00B0F0"/>
                </a:solidFill>
                <a:latin typeface="Mallory Medium" charset="0"/>
                <a:ea typeface="Mallory Medium" charset="0"/>
                <a:cs typeface="Mallory Medium" charset="0"/>
              </a:rPr>
              <a:t>CLUSTERIFIED</a:t>
            </a:r>
            <a:r>
              <a:rPr lang="en-US" sz="2800" dirty="0" smtClean="0">
                <a:latin typeface="Mallory Light" charset="0"/>
                <a:ea typeface="Mallory Light" charset="0"/>
                <a:cs typeface="Mallory Light" charset="0"/>
              </a:rPr>
              <a:t>”</a:t>
            </a:r>
            <a:endParaRPr lang="en-US" sz="2800" dirty="0">
              <a:latin typeface="Mallory Light" charset="0"/>
              <a:ea typeface="Mallory Light" charset="0"/>
              <a:cs typeface="Mallory Light" charset="0"/>
            </a:endParaRPr>
          </a:p>
          <a:p>
            <a:endParaRPr lang="en-US" sz="4224" dirty="0"/>
          </a:p>
          <a:p>
            <a:endParaRPr lang="en-US" sz="4224"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0" y="6248400"/>
            <a:ext cx="5369559" cy="3482192"/>
          </a:xfrm>
          <a:prstGeom prst="rect">
            <a:avLst/>
          </a:prstGeom>
        </p:spPr>
      </p:pic>
      <p:sp>
        <p:nvSpPr>
          <p:cNvPr id="2" name="Rectangle 1"/>
          <p:cNvSpPr/>
          <p:nvPr/>
        </p:nvSpPr>
        <p:spPr>
          <a:xfrm>
            <a:off x="1219199" y="1268747"/>
            <a:ext cx="13675359" cy="1415772"/>
          </a:xfrm>
          <a:prstGeom prst="rect">
            <a:avLst/>
          </a:prstGeom>
        </p:spPr>
        <p:txBody>
          <a:bodyPr wrap="square">
            <a:spAutoFit/>
          </a:bodyPr>
          <a:lstStyle/>
          <a:p>
            <a:r>
              <a:rPr lang="en-US" sz="2800" i="1" dirty="0">
                <a:latin typeface="Mallory Light" charset="0"/>
                <a:ea typeface="Mallory Light" charset="0"/>
                <a:cs typeface="Mallory Light" charset="0"/>
              </a:rPr>
              <a:t>“a set of loosely or tightly connected computers that work together so that, in many respects, they can be viewed as a single system”  </a:t>
            </a:r>
          </a:p>
          <a:p>
            <a:pPr>
              <a:lnSpc>
                <a:spcPct val="150000"/>
              </a:lnSpc>
            </a:pPr>
            <a:r>
              <a:rPr lang="en-US" sz="2000" i="1" dirty="0">
                <a:latin typeface="Mallory Light" charset="0"/>
                <a:ea typeface="Mallory Light" charset="0"/>
                <a:cs typeface="Mallory Light" charset="0"/>
              </a:rPr>
              <a:t>- Wikipedia</a:t>
            </a:r>
            <a:endParaRPr lang="en-US" sz="2000" dirty="0">
              <a:latin typeface="Mallory Light" charset="0"/>
              <a:ea typeface="Mallory Light" charset="0"/>
              <a:cs typeface="Mallory Light" charset="0"/>
            </a:endParaRPr>
          </a:p>
        </p:txBody>
      </p:sp>
      <p:sp>
        <p:nvSpPr>
          <p:cNvPr id="8" name="Rectangle 7"/>
          <p:cNvSpPr/>
          <p:nvPr/>
        </p:nvSpPr>
        <p:spPr>
          <a:xfrm>
            <a:off x="1219199" y="2885678"/>
            <a:ext cx="7357783" cy="646331"/>
          </a:xfrm>
          <a:prstGeom prst="rect">
            <a:avLst/>
          </a:prstGeom>
        </p:spPr>
        <p:txBody>
          <a:bodyPr wrap="none">
            <a:spAutoFit/>
          </a:bodyPr>
          <a:lstStyle/>
          <a:p>
            <a:r>
              <a:rPr lang="en-US" sz="3600" dirty="0">
                <a:latin typeface="Mallory Light" charset="0"/>
                <a:ea typeface="Mallory Light" charset="0"/>
                <a:cs typeface="Mallory Light" charset="0"/>
              </a:rPr>
              <a:t>We </a:t>
            </a:r>
            <a:r>
              <a:rPr lang="en-US" sz="3600" dirty="0" smtClean="0">
                <a:latin typeface="Mallory Light" charset="0"/>
                <a:ea typeface="Mallory Light" charset="0"/>
                <a:cs typeface="Mallory Light" charset="0"/>
              </a:rPr>
              <a:t>change </a:t>
            </a:r>
            <a:r>
              <a:rPr lang="en-US" sz="3600" dirty="0">
                <a:latin typeface="Mallory Light" charset="0"/>
                <a:ea typeface="Mallory Light" charset="0"/>
                <a:cs typeface="Mallory Light" charset="0"/>
              </a:rPr>
              <a:t>the rules of the game:</a:t>
            </a:r>
          </a:p>
        </p:txBody>
      </p:sp>
      <p:grpSp>
        <p:nvGrpSpPr>
          <p:cNvPr id="14" name="Group 13"/>
          <p:cNvGrpSpPr/>
          <p:nvPr/>
        </p:nvGrpSpPr>
        <p:grpSpPr>
          <a:xfrm>
            <a:off x="1371600" y="3684617"/>
            <a:ext cx="7045725" cy="523220"/>
            <a:chOff x="1371600" y="4110690"/>
            <a:chExt cx="7045725" cy="523220"/>
          </a:xfrm>
        </p:grpSpPr>
        <p:sp>
          <p:nvSpPr>
            <p:cNvPr id="6" name="Oval 5"/>
            <p:cNvSpPr/>
            <p:nvPr/>
          </p:nvSpPr>
          <p:spPr>
            <a:xfrm>
              <a:off x="1371600" y="4343400"/>
              <a:ext cx="152400" cy="15240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15426" y="4110690"/>
              <a:ext cx="6701899" cy="523220"/>
            </a:xfrm>
            <a:prstGeom prst="rect">
              <a:avLst/>
            </a:prstGeom>
          </p:spPr>
          <p:txBody>
            <a:bodyPr wrap="none">
              <a:spAutoFit/>
            </a:bodyPr>
            <a:lstStyle/>
            <a:p>
              <a:r>
                <a:rPr lang="en-US" sz="2800" dirty="0">
                  <a:latin typeface="Mallory Light" charset="0"/>
                  <a:ea typeface="Mallory Light" charset="0"/>
                  <a:cs typeface="Mallory Light" charset="0"/>
                </a:rPr>
                <a:t>Data only goes into the cluster, never out</a:t>
              </a:r>
            </a:p>
          </p:txBody>
        </p:sp>
      </p:grpSp>
      <p:grpSp>
        <p:nvGrpSpPr>
          <p:cNvPr id="15" name="Group 14"/>
          <p:cNvGrpSpPr/>
          <p:nvPr/>
        </p:nvGrpSpPr>
        <p:grpSpPr>
          <a:xfrm>
            <a:off x="1371600" y="4337195"/>
            <a:ext cx="12877800" cy="523220"/>
            <a:chOff x="1371600" y="4763268"/>
            <a:chExt cx="12877800" cy="523220"/>
          </a:xfrm>
        </p:grpSpPr>
        <p:sp>
          <p:nvSpPr>
            <p:cNvPr id="9" name="Oval 8"/>
            <p:cNvSpPr/>
            <p:nvPr/>
          </p:nvSpPr>
          <p:spPr>
            <a:xfrm>
              <a:off x="1371600" y="4953000"/>
              <a:ext cx="152400" cy="15240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52600" y="4763268"/>
              <a:ext cx="12496800" cy="523220"/>
            </a:xfrm>
            <a:prstGeom prst="rect">
              <a:avLst/>
            </a:prstGeom>
          </p:spPr>
          <p:txBody>
            <a:bodyPr wrap="square">
              <a:spAutoFit/>
            </a:bodyPr>
            <a:lstStyle/>
            <a:p>
              <a:r>
                <a:rPr lang="en-US" sz="2800" dirty="0">
                  <a:latin typeface="Mallory Light" charset="0"/>
                  <a:ea typeface="Mallory Light" charset="0"/>
                  <a:cs typeface="Mallory Light" charset="0"/>
                </a:rPr>
                <a:t>Processing is done where the data is and not vice versa ‘</a:t>
              </a:r>
              <a:r>
                <a:rPr lang="en-US" sz="2800" i="1" dirty="0">
                  <a:latin typeface="Mallory Light" charset="0"/>
                  <a:ea typeface="Mallory Light" charset="0"/>
                  <a:cs typeface="Mallory Light" charset="0"/>
                </a:rPr>
                <a:t>Data locality’</a:t>
              </a:r>
            </a:p>
          </p:txBody>
        </p:sp>
      </p:grpSp>
      <p:grpSp>
        <p:nvGrpSpPr>
          <p:cNvPr id="16" name="Group 15"/>
          <p:cNvGrpSpPr/>
          <p:nvPr/>
        </p:nvGrpSpPr>
        <p:grpSpPr>
          <a:xfrm>
            <a:off x="1371600" y="5013023"/>
            <a:ext cx="14706600" cy="523220"/>
            <a:chOff x="1371600" y="5439096"/>
            <a:chExt cx="14706600" cy="523220"/>
          </a:xfrm>
        </p:grpSpPr>
        <p:sp>
          <p:nvSpPr>
            <p:cNvPr id="10" name="Oval 9"/>
            <p:cNvSpPr/>
            <p:nvPr/>
          </p:nvSpPr>
          <p:spPr>
            <a:xfrm>
              <a:off x="1371600" y="5655425"/>
              <a:ext cx="152400" cy="15240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752600" y="5439096"/>
              <a:ext cx="14325600" cy="523220"/>
            </a:xfrm>
            <a:prstGeom prst="rect">
              <a:avLst/>
            </a:prstGeom>
          </p:spPr>
          <p:txBody>
            <a:bodyPr wrap="square">
              <a:spAutoFit/>
            </a:bodyPr>
            <a:lstStyle/>
            <a:p>
              <a:r>
                <a:rPr lang="en-US" sz="2800" dirty="0">
                  <a:latin typeface="Mallory Light" charset="0"/>
                  <a:ea typeface="Mallory Light" charset="0"/>
                  <a:cs typeface="Mallory Light" charset="0"/>
                </a:rPr>
                <a:t>In case we are out of capacity – just add more servers ‘</a:t>
              </a:r>
              <a:r>
                <a:rPr lang="en-US" sz="2800" i="1" dirty="0">
                  <a:latin typeface="Mallory Light" charset="0"/>
                  <a:ea typeface="Mallory Light" charset="0"/>
                  <a:cs typeface="Mallory Light" charset="0"/>
                </a:rPr>
                <a:t>Horizontal scalability’</a:t>
              </a:r>
            </a:p>
          </p:txBody>
        </p:sp>
      </p:grpSp>
      <p:grpSp>
        <p:nvGrpSpPr>
          <p:cNvPr id="18" name="Group 17"/>
          <p:cNvGrpSpPr/>
          <p:nvPr/>
        </p:nvGrpSpPr>
        <p:grpSpPr>
          <a:xfrm>
            <a:off x="1371600" y="5648980"/>
            <a:ext cx="14706600" cy="523220"/>
            <a:chOff x="1371600" y="5439096"/>
            <a:chExt cx="14706600" cy="523220"/>
          </a:xfrm>
        </p:grpSpPr>
        <p:sp>
          <p:nvSpPr>
            <p:cNvPr id="19" name="Oval 18"/>
            <p:cNvSpPr/>
            <p:nvPr/>
          </p:nvSpPr>
          <p:spPr>
            <a:xfrm>
              <a:off x="1371600" y="5655425"/>
              <a:ext cx="152400" cy="15240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752600" y="5439096"/>
              <a:ext cx="14325600" cy="523220"/>
            </a:xfrm>
            <a:prstGeom prst="rect">
              <a:avLst/>
            </a:prstGeom>
          </p:spPr>
          <p:txBody>
            <a:bodyPr wrap="square">
              <a:spAutoFit/>
            </a:bodyPr>
            <a:lstStyle/>
            <a:p>
              <a:r>
                <a:rPr lang="en-US" sz="2800" dirty="0" smtClean="0">
                  <a:latin typeface="Mallory Light" charset="0"/>
                  <a:ea typeface="Mallory Light" charset="0"/>
                  <a:cs typeface="Mallory Light" charset="0"/>
                </a:rPr>
                <a:t>If one machine fails, another will complete the task – ‘</a:t>
              </a:r>
              <a:r>
                <a:rPr lang="en-US" sz="2800" i="1" dirty="0" smtClean="0">
                  <a:latin typeface="Mallory Light" charset="0"/>
                  <a:ea typeface="Mallory Light" charset="0"/>
                  <a:cs typeface="Mallory Light" charset="0"/>
                </a:rPr>
                <a:t>Resiliency’</a:t>
              </a:r>
              <a:endParaRPr lang="en-US" sz="2800" i="1" dirty="0">
                <a:latin typeface="Mallory Light" charset="0"/>
                <a:ea typeface="Mallory Light" charset="0"/>
                <a:cs typeface="Mallory Light" charset="0"/>
              </a:endParaRPr>
            </a:p>
          </p:txBody>
        </p:sp>
      </p:grpSp>
    </p:spTree>
    <p:extLst>
      <p:ext uri="{BB962C8B-B14F-4D97-AF65-F5344CB8AC3E}">
        <p14:creationId xmlns:p14="http://schemas.microsoft.com/office/powerpoint/2010/main" val="248368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Oval 118"/>
          <p:cNvSpPr/>
          <p:nvPr/>
        </p:nvSpPr>
        <p:spPr>
          <a:xfrm>
            <a:off x="12420600" y="3799843"/>
            <a:ext cx="2993516" cy="1892160"/>
          </a:xfrm>
          <a:prstGeom prst="ellipse">
            <a:avLst/>
          </a:prstGeom>
          <a:gradFill>
            <a:gsLst>
              <a:gs pos="0">
                <a:srgbClr val="FFFF00"/>
              </a:gs>
              <a:gs pos="69000">
                <a:srgbClr val="FFFF00">
                  <a:alpha val="0"/>
                </a:srgbClr>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4551171" y="4016919"/>
            <a:ext cx="2993516" cy="1892160"/>
          </a:xfrm>
          <a:prstGeom prst="ellipse">
            <a:avLst/>
          </a:prstGeom>
          <a:gradFill>
            <a:gsLst>
              <a:gs pos="0">
                <a:srgbClr val="FFFF00"/>
              </a:gs>
              <a:gs pos="69000">
                <a:srgbClr val="FFFF00">
                  <a:alpha val="0"/>
                </a:srgbClr>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8915324" y="5065316"/>
            <a:ext cx="2993516" cy="1892160"/>
          </a:xfrm>
          <a:prstGeom prst="ellipse">
            <a:avLst/>
          </a:prstGeom>
          <a:gradFill>
            <a:gsLst>
              <a:gs pos="0">
                <a:srgbClr val="FFFF00"/>
              </a:gs>
              <a:gs pos="69000">
                <a:srgbClr val="FFFF00">
                  <a:alpha val="0"/>
                </a:srgbClr>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6302884" y="7373067"/>
            <a:ext cx="2993516" cy="1892160"/>
          </a:xfrm>
          <a:prstGeom prst="ellipse">
            <a:avLst/>
          </a:prstGeom>
          <a:gradFill>
            <a:gsLst>
              <a:gs pos="0">
                <a:srgbClr val="FFFF00"/>
              </a:gs>
              <a:gs pos="69000">
                <a:srgbClr val="FFFF00">
                  <a:alpha val="0"/>
                </a:srgbClr>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830716" y="5126161"/>
            <a:ext cx="2993516" cy="1892160"/>
          </a:xfrm>
          <a:prstGeom prst="ellipse">
            <a:avLst/>
          </a:prstGeom>
          <a:gradFill>
            <a:gsLst>
              <a:gs pos="0">
                <a:srgbClr val="FFFF00"/>
              </a:gs>
              <a:gs pos="69000">
                <a:srgbClr val="FFFF00">
                  <a:alpha val="0"/>
                </a:srgbClr>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528320" y="7315200"/>
            <a:ext cx="2749731" cy="1308348"/>
            <a:chOff x="1528320" y="7315200"/>
            <a:chExt cx="2749731" cy="1308348"/>
          </a:xfrm>
        </p:grpSpPr>
        <p:sp>
          <p:nvSpPr>
            <p:cNvPr id="72" name="Flowchart: Magnetic Disk 71"/>
            <p:cNvSpPr/>
            <p:nvPr/>
          </p:nvSpPr>
          <p:spPr>
            <a:xfrm>
              <a:off x="1528320" y="7315200"/>
              <a:ext cx="2749731" cy="1308348"/>
            </a:xfrm>
            <a:prstGeom prst="flowChartMagneticDisk">
              <a:avLst/>
            </a:prstGeom>
            <a:solidFill>
              <a:schemeClr val="bg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80" name="Rectangle 79"/>
            <p:cNvSpPr/>
            <p:nvPr/>
          </p:nvSpPr>
          <p:spPr>
            <a:xfrm>
              <a:off x="1542242" y="7952325"/>
              <a:ext cx="2598672" cy="430887"/>
            </a:xfrm>
            <a:prstGeom prst="rect">
              <a:avLst/>
            </a:prstGeom>
          </p:spPr>
          <p:txBody>
            <a:bodyPr wrap="square">
              <a:spAutoFit/>
            </a:bodyPr>
            <a:lstStyle/>
            <a:p>
              <a:pPr algn="ctr"/>
              <a:r>
                <a:rPr lang="en-US" sz="2200" dirty="0" smtClean="0">
                  <a:solidFill>
                    <a:schemeClr val="accent5">
                      <a:lumMod val="60000"/>
                      <a:lumOff val="40000"/>
                    </a:schemeClr>
                  </a:solidFill>
                  <a:latin typeface="Mallory Medium" charset="0"/>
                  <a:ea typeface="Mallory Medium" charset="0"/>
                  <a:cs typeface="Mallory Medium" charset="0"/>
                </a:rPr>
                <a:t>STORAGE</a:t>
              </a:r>
              <a:endParaRPr lang="en-US" sz="2200" dirty="0">
                <a:solidFill>
                  <a:schemeClr val="accent5">
                    <a:lumMod val="60000"/>
                    <a:lumOff val="40000"/>
                  </a:schemeClr>
                </a:solidFill>
                <a:latin typeface="Mallory Medium" charset="0"/>
                <a:ea typeface="Mallory Medium" charset="0"/>
                <a:cs typeface="Mallory Medium" charset="0"/>
              </a:endParaRPr>
            </a:p>
          </p:txBody>
        </p:sp>
      </p:grpSp>
      <p:grpSp>
        <p:nvGrpSpPr>
          <p:cNvPr id="15" name="Group 14"/>
          <p:cNvGrpSpPr/>
          <p:nvPr/>
        </p:nvGrpSpPr>
        <p:grpSpPr>
          <a:xfrm>
            <a:off x="1518389" y="6252802"/>
            <a:ext cx="2749731" cy="1308348"/>
            <a:chOff x="1518389" y="6252802"/>
            <a:chExt cx="2749731" cy="1308348"/>
          </a:xfrm>
        </p:grpSpPr>
        <p:sp>
          <p:nvSpPr>
            <p:cNvPr id="73" name="Flowchart: Magnetic Disk 72"/>
            <p:cNvSpPr/>
            <p:nvPr/>
          </p:nvSpPr>
          <p:spPr>
            <a:xfrm>
              <a:off x="1518389" y="6252802"/>
              <a:ext cx="2749731" cy="1308348"/>
            </a:xfrm>
            <a:prstGeom prst="flowChartMagneticDisk">
              <a:avLst/>
            </a:prstGeom>
            <a:solidFill>
              <a:schemeClr val="bg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79" name="Rectangle 78"/>
            <p:cNvSpPr/>
            <p:nvPr/>
          </p:nvSpPr>
          <p:spPr>
            <a:xfrm>
              <a:off x="1536220" y="6832337"/>
              <a:ext cx="2598672" cy="430887"/>
            </a:xfrm>
            <a:prstGeom prst="rect">
              <a:avLst/>
            </a:prstGeom>
          </p:spPr>
          <p:txBody>
            <a:bodyPr wrap="square">
              <a:spAutoFit/>
            </a:bodyPr>
            <a:lstStyle/>
            <a:p>
              <a:pPr algn="ctr"/>
              <a:r>
                <a:rPr lang="en-US" sz="2200" dirty="0" smtClean="0">
                  <a:solidFill>
                    <a:schemeClr val="accent5">
                      <a:lumMod val="60000"/>
                      <a:lumOff val="40000"/>
                    </a:schemeClr>
                  </a:solidFill>
                  <a:latin typeface="Mallory Medium" charset="0"/>
                  <a:ea typeface="Mallory Medium" charset="0"/>
                  <a:cs typeface="Mallory Medium" charset="0"/>
                </a:rPr>
                <a:t>SCHEDULING</a:t>
              </a:r>
              <a:endParaRPr lang="en-US" sz="2200" dirty="0">
                <a:solidFill>
                  <a:schemeClr val="accent5">
                    <a:lumMod val="60000"/>
                    <a:lumOff val="40000"/>
                  </a:schemeClr>
                </a:solidFill>
                <a:latin typeface="Mallory Medium" charset="0"/>
                <a:ea typeface="Mallory Medium" charset="0"/>
                <a:cs typeface="Mallory Medium" charset="0"/>
              </a:endParaRPr>
            </a:p>
          </p:txBody>
        </p:sp>
      </p:grpSp>
      <p:grpSp>
        <p:nvGrpSpPr>
          <p:cNvPr id="16" name="Group 15"/>
          <p:cNvGrpSpPr/>
          <p:nvPr/>
        </p:nvGrpSpPr>
        <p:grpSpPr>
          <a:xfrm>
            <a:off x="1538399" y="5165012"/>
            <a:ext cx="2749731" cy="1308348"/>
            <a:chOff x="1538399" y="5165012"/>
            <a:chExt cx="2749731" cy="1308348"/>
          </a:xfrm>
        </p:grpSpPr>
        <p:sp>
          <p:nvSpPr>
            <p:cNvPr id="74" name="Flowchart: Magnetic Disk 73"/>
            <p:cNvSpPr/>
            <p:nvPr/>
          </p:nvSpPr>
          <p:spPr>
            <a:xfrm>
              <a:off x="1538399" y="5165012"/>
              <a:ext cx="2749731" cy="1308348"/>
            </a:xfrm>
            <a:prstGeom prst="flowChartMagneticDisk">
              <a:avLst/>
            </a:prstGeom>
            <a:solidFill>
              <a:schemeClr val="bg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78" name="Rectangle 77"/>
            <p:cNvSpPr/>
            <p:nvPr/>
          </p:nvSpPr>
          <p:spPr>
            <a:xfrm>
              <a:off x="1548585" y="5728485"/>
              <a:ext cx="2598672" cy="430887"/>
            </a:xfrm>
            <a:prstGeom prst="rect">
              <a:avLst/>
            </a:prstGeom>
          </p:spPr>
          <p:txBody>
            <a:bodyPr wrap="square">
              <a:spAutoFit/>
            </a:bodyPr>
            <a:lstStyle/>
            <a:p>
              <a:pPr algn="ctr"/>
              <a:r>
                <a:rPr lang="en-US" sz="2200" dirty="0" smtClean="0">
                  <a:solidFill>
                    <a:schemeClr val="accent5">
                      <a:lumMod val="60000"/>
                      <a:lumOff val="40000"/>
                    </a:schemeClr>
                  </a:solidFill>
                  <a:latin typeface="Mallory Medium" charset="0"/>
                  <a:ea typeface="Mallory Medium" charset="0"/>
                  <a:cs typeface="Mallory Medium" charset="0"/>
                </a:rPr>
                <a:t>FRAMEWORK</a:t>
              </a:r>
              <a:endParaRPr lang="en-US" sz="2200" dirty="0">
                <a:solidFill>
                  <a:schemeClr val="accent5">
                    <a:lumMod val="60000"/>
                    <a:lumOff val="40000"/>
                  </a:schemeClr>
                </a:solidFill>
                <a:latin typeface="Mallory Medium" charset="0"/>
                <a:ea typeface="Mallory Medium" charset="0"/>
                <a:cs typeface="Mallory Medium" charset="0"/>
              </a:endParaRPr>
            </a:p>
          </p:txBody>
        </p:sp>
      </p:grpSp>
      <p:grpSp>
        <p:nvGrpSpPr>
          <p:cNvPr id="17" name="Group 16"/>
          <p:cNvGrpSpPr/>
          <p:nvPr/>
        </p:nvGrpSpPr>
        <p:grpSpPr>
          <a:xfrm>
            <a:off x="1529375" y="4025652"/>
            <a:ext cx="2749731" cy="1308348"/>
            <a:chOff x="1529375" y="4025652"/>
            <a:chExt cx="2749731" cy="1308348"/>
          </a:xfrm>
        </p:grpSpPr>
        <p:sp>
          <p:nvSpPr>
            <p:cNvPr id="85" name="Flowchart: Magnetic Disk 84"/>
            <p:cNvSpPr/>
            <p:nvPr/>
          </p:nvSpPr>
          <p:spPr>
            <a:xfrm>
              <a:off x="1529375" y="4025652"/>
              <a:ext cx="2749731" cy="1308348"/>
            </a:xfrm>
            <a:prstGeom prst="flowChartMagneticDisk">
              <a:avLst/>
            </a:prstGeom>
            <a:solidFill>
              <a:schemeClr val="bg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77" name="Rectangle 76"/>
            <p:cNvSpPr/>
            <p:nvPr/>
          </p:nvSpPr>
          <p:spPr>
            <a:xfrm>
              <a:off x="1546724" y="4566862"/>
              <a:ext cx="2598672" cy="430887"/>
            </a:xfrm>
            <a:prstGeom prst="rect">
              <a:avLst/>
            </a:prstGeom>
          </p:spPr>
          <p:txBody>
            <a:bodyPr wrap="square">
              <a:spAutoFit/>
            </a:bodyPr>
            <a:lstStyle/>
            <a:p>
              <a:pPr algn="ctr"/>
              <a:r>
                <a:rPr lang="en-US" sz="2200" dirty="0" smtClean="0">
                  <a:solidFill>
                    <a:schemeClr val="accent5">
                      <a:lumMod val="60000"/>
                      <a:lumOff val="40000"/>
                    </a:schemeClr>
                  </a:solidFill>
                  <a:latin typeface="Mallory Medium" charset="0"/>
                  <a:ea typeface="Mallory Medium" charset="0"/>
                  <a:cs typeface="Mallory Medium" charset="0"/>
                </a:rPr>
                <a:t>ML LIBRARIES</a:t>
              </a:r>
              <a:endParaRPr lang="en-US" sz="2200" dirty="0">
                <a:solidFill>
                  <a:schemeClr val="accent5">
                    <a:lumMod val="60000"/>
                    <a:lumOff val="40000"/>
                  </a:schemeClr>
                </a:solidFill>
                <a:latin typeface="Mallory Medium" charset="0"/>
                <a:ea typeface="Mallory Medium" charset="0"/>
                <a:cs typeface="Mallory Medium" charset="0"/>
              </a:endParaRPr>
            </a:p>
          </p:txBody>
        </p:sp>
      </p:grpSp>
      <p:sp>
        <p:nvSpPr>
          <p:cNvPr id="4" name="Text Placeholder 3"/>
          <p:cNvSpPr>
            <a:spLocks noGrp="1"/>
          </p:cNvSpPr>
          <p:nvPr>
            <p:ph type="body" sz="quarter" idx="11"/>
          </p:nvPr>
        </p:nvSpPr>
        <p:spPr>
          <a:xfrm>
            <a:off x="518161" y="449442"/>
            <a:ext cx="14508480" cy="553998"/>
          </a:xfrm>
        </p:spPr>
        <p:txBody>
          <a:bodyPr/>
          <a:lstStyle/>
          <a:p>
            <a:pPr algn="ctr"/>
            <a:r>
              <a:rPr lang="en-US" sz="3600" dirty="0" smtClean="0">
                <a:latin typeface="Mallory Light" charset="0"/>
                <a:ea typeface="Mallory Light" charset="0"/>
                <a:cs typeface="Mallory Light" charset="0"/>
              </a:rPr>
              <a:t>Solving big data one layer at a time</a:t>
            </a:r>
            <a:endParaRPr lang="en-US" sz="3600" dirty="0">
              <a:latin typeface="Mallory Light" charset="0"/>
              <a:ea typeface="Mallory Light" charset="0"/>
              <a:cs typeface="Mallory Light" charset="0"/>
            </a:endParaRPr>
          </a:p>
        </p:txBody>
      </p:sp>
      <p:sp>
        <p:nvSpPr>
          <p:cNvPr id="6" name="Rectangle 5"/>
          <p:cNvSpPr/>
          <p:nvPr/>
        </p:nvSpPr>
        <p:spPr>
          <a:xfrm>
            <a:off x="2155316" y="1398359"/>
            <a:ext cx="11253344" cy="535531"/>
          </a:xfrm>
          <a:prstGeom prst="rect">
            <a:avLst/>
          </a:prstGeom>
        </p:spPr>
        <p:txBody>
          <a:bodyPr wrap="square">
            <a:spAutoFit/>
          </a:bodyPr>
          <a:lstStyle/>
          <a:p>
            <a:pPr algn="ctr"/>
            <a:r>
              <a:rPr lang="en-US" sz="2800" i="1" dirty="0" smtClean="0">
                <a:latin typeface="Mallory Light"/>
                <a:ea typeface="Mallory Light" charset="0"/>
                <a:cs typeface="Mallory Light" charset="0"/>
              </a:rPr>
              <a:t>“</a:t>
            </a:r>
            <a:r>
              <a:rPr lang="en-US" sz="2800" i="1" dirty="0">
                <a:latin typeface="Mallory Light"/>
              </a:rPr>
              <a:t>do one thing and do it </a:t>
            </a:r>
            <a:r>
              <a:rPr lang="en-US" sz="2800" i="1" dirty="0" smtClean="0">
                <a:latin typeface="Mallory Light"/>
              </a:rPr>
              <a:t>well” –</a:t>
            </a:r>
            <a:r>
              <a:rPr lang="en-US" sz="2400" i="1" dirty="0" smtClean="0">
                <a:latin typeface="Mallory Light"/>
              </a:rPr>
              <a:t>Unix </a:t>
            </a:r>
            <a:r>
              <a:rPr lang="en-US" sz="2400" i="1" dirty="0" err="1" smtClean="0">
                <a:latin typeface="Mallory Light"/>
              </a:rPr>
              <a:t>Phylosophy</a:t>
            </a:r>
            <a:endParaRPr lang="en-US" sz="2400" i="1" dirty="0">
              <a:latin typeface="Mallory Light"/>
              <a:ea typeface="Mallory Light" charset="0"/>
              <a:cs typeface="Mallory Light" charset="0"/>
            </a:endParaRPr>
          </a:p>
        </p:txBody>
      </p:sp>
      <p:pic>
        <p:nvPicPr>
          <p:cNvPr id="6146" name="Picture 2" descr="Image result for alluxio"/>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7252" y="7634779"/>
            <a:ext cx="1229360" cy="122936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hdfs icon"/>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0909" y="732028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s3 amaz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65332" y="7759703"/>
            <a:ext cx="1117600" cy="11176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 result for meso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4399" y="6712363"/>
            <a:ext cx="2070976" cy="75245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5381080" y="7633855"/>
            <a:ext cx="9237957" cy="0"/>
          </a:xfrm>
          <a:prstGeom prst="line">
            <a:avLst/>
          </a:prstGeom>
          <a:ln>
            <a:solidFill>
              <a:schemeClr val="accent1">
                <a:shade val="95000"/>
                <a:satMod val="105000"/>
                <a:alpha val="21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81079" y="6482080"/>
            <a:ext cx="9226043" cy="0"/>
          </a:xfrm>
          <a:prstGeom prst="line">
            <a:avLst/>
          </a:prstGeom>
          <a:ln>
            <a:solidFill>
              <a:schemeClr val="accent1">
                <a:shade val="95000"/>
                <a:satMod val="105000"/>
                <a:alpha val="21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81080" y="5364480"/>
            <a:ext cx="9237957" cy="0"/>
          </a:xfrm>
          <a:prstGeom prst="line">
            <a:avLst/>
          </a:prstGeom>
          <a:ln>
            <a:solidFill>
              <a:schemeClr val="accent1">
                <a:shade val="95000"/>
                <a:satMod val="105000"/>
                <a:alpha val="21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381080" y="4246880"/>
            <a:ext cx="9237957" cy="0"/>
          </a:xfrm>
          <a:prstGeom prst="line">
            <a:avLst/>
          </a:prstGeom>
          <a:ln>
            <a:solidFill>
              <a:schemeClr val="accent1">
                <a:shade val="95000"/>
                <a:satMod val="105000"/>
                <a:alpha val="21000"/>
              </a:schemeClr>
            </a:solidFill>
            <a:prstDash val="dash"/>
          </a:ln>
        </p:spPr>
        <p:style>
          <a:lnRef idx="1">
            <a:schemeClr val="accent1"/>
          </a:lnRef>
          <a:fillRef idx="0">
            <a:schemeClr val="accent1"/>
          </a:fillRef>
          <a:effectRef idx="0">
            <a:schemeClr val="accent1"/>
          </a:effectRef>
          <a:fontRef idx="minor">
            <a:schemeClr val="tx1"/>
          </a:fontRef>
        </p:style>
      </p:cxnSp>
      <p:pic>
        <p:nvPicPr>
          <p:cNvPr id="6156" name="Picture 12" descr="Image result for yarn apache"/>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88605" y="6645519"/>
            <a:ext cx="1442066" cy="916136"/>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Image result for kubernete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35111" y="6514131"/>
            <a:ext cx="1375403" cy="1178917"/>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Image result for spark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9506" y="5501463"/>
            <a:ext cx="1617749" cy="860504"/>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Image result for tez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36206" y="5485700"/>
            <a:ext cx="1776249" cy="910328"/>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Image result for flink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859608" y="5401173"/>
            <a:ext cx="2899806" cy="1402559"/>
          </a:xfrm>
          <a:prstGeom prst="rect">
            <a:avLst/>
          </a:prstGeom>
          <a:noFill/>
          <a:extLst>
            <a:ext uri="{909E8E84-426E-40DD-AFC4-6F175D3DCCD1}">
              <a14:hiddenFill xmlns:a14="http://schemas.microsoft.com/office/drawing/2010/main">
                <a:solidFill>
                  <a:srgbClr val="FFFFFF"/>
                </a:solidFill>
              </a14:hiddenFill>
            </a:ext>
          </a:extLst>
        </p:spPr>
      </p:pic>
      <p:pic>
        <p:nvPicPr>
          <p:cNvPr id="6170" name="Picture 26" descr="Related imag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65162" y="5444979"/>
            <a:ext cx="1524635" cy="798619"/>
          </a:xfrm>
          <a:prstGeom prst="rect">
            <a:avLst/>
          </a:prstGeom>
          <a:noFill/>
          <a:extLst>
            <a:ext uri="{909E8E84-426E-40DD-AFC4-6F175D3DCCD1}">
              <a14:hiddenFill xmlns:a14="http://schemas.microsoft.com/office/drawing/2010/main">
                <a:solidFill>
                  <a:srgbClr val="FFFFFF"/>
                </a:solidFill>
              </a14:hiddenFill>
            </a:ext>
          </a:extLst>
        </p:spPr>
      </p:pic>
      <p:pic>
        <p:nvPicPr>
          <p:cNvPr id="6172" name="Picture 28" descr="Image result for impala apache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330895" y="11609287"/>
            <a:ext cx="282216" cy="203686"/>
          </a:xfrm>
          <a:prstGeom prst="rect">
            <a:avLst/>
          </a:prstGeom>
          <a:noFill/>
          <a:extLst>
            <a:ext uri="{909E8E84-426E-40DD-AFC4-6F175D3DCCD1}">
              <a14:hiddenFill xmlns:a14="http://schemas.microsoft.com/office/drawing/2010/main">
                <a:solidFill>
                  <a:srgbClr val="FFFFFF"/>
                </a:solidFill>
              </a14:hiddenFill>
            </a:ext>
          </a:extLst>
        </p:spPr>
      </p:pic>
      <p:pic>
        <p:nvPicPr>
          <p:cNvPr id="6174" name="Picture 30" descr="Image result for Tensor flow"/>
          <p:cNvPicPr>
            <a:picLocks noChangeAspect="1" noChangeArrowheads="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12102" y="4402052"/>
            <a:ext cx="1036837" cy="845021"/>
          </a:xfrm>
          <a:prstGeom prst="rect">
            <a:avLst/>
          </a:prstGeom>
          <a:noFill/>
          <a:extLst>
            <a:ext uri="{909E8E84-426E-40DD-AFC4-6F175D3DCCD1}">
              <a14:hiddenFill xmlns:a14="http://schemas.microsoft.com/office/drawing/2010/main">
                <a:solidFill>
                  <a:srgbClr val="FFFFFF"/>
                </a:solidFill>
              </a14:hiddenFill>
            </a:ext>
          </a:extLst>
        </p:spPr>
      </p:pic>
      <p:pic>
        <p:nvPicPr>
          <p:cNvPr id="6178" name="Picture 34" descr="Image result for h2o ai"/>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66334" y="4508496"/>
            <a:ext cx="1605174" cy="615476"/>
          </a:xfrm>
          <a:prstGeom prst="rect">
            <a:avLst/>
          </a:prstGeom>
          <a:noFill/>
          <a:extLst>
            <a:ext uri="{909E8E84-426E-40DD-AFC4-6F175D3DCCD1}">
              <a14:hiddenFill xmlns:a14="http://schemas.microsoft.com/office/drawing/2010/main">
                <a:solidFill>
                  <a:srgbClr val="FFFFFF"/>
                </a:solidFill>
              </a14:hiddenFill>
            </a:ext>
          </a:extLst>
        </p:spPr>
      </p:pic>
      <p:pic>
        <p:nvPicPr>
          <p:cNvPr id="6180" name="Picture 36" descr="Image result for hawq"/>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80597" y="3462379"/>
            <a:ext cx="1747607" cy="617241"/>
          </a:xfrm>
          <a:prstGeom prst="rect">
            <a:avLst/>
          </a:prstGeom>
          <a:noFill/>
          <a:extLst>
            <a:ext uri="{909E8E84-426E-40DD-AFC4-6F175D3DCCD1}">
              <a14:hiddenFill xmlns:a14="http://schemas.microsoft.com/office/drawing/2010/main">
                <a:solidFill>
                  <a:srgbClr val="FFFFFF"/>
                </a:solidFill>
              </a14:hiddenFill>
            </a:ext>
          </a:extLst>
        </p:spPr>
      </p:pic>
      <p:pic>
        <p:nvPicPr>
          <p:cNvPr id="6182" name="Picture 38" descr="Image result for spark ml"/>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50113" y="4334829"/>
            <a:ext cx="957453" cy="957453"/>
          </a:xfrm>
          <a:prstGeom prst="rect">
            <a:avLst/>
          </a:prstGeom>
          <a:noFill/>
          <a:extLst>
            <a:ext uri="{909E8E84-426E-40DD-AFC4-6F175D3DCCD1}">
              <a14:hiddenFill xmlns:a14="http://schemas.microsoft.com/office/drawing/2010/main">
                <a:solidFill>
                  <a:srgbClr val="FFFFFF"/>
                </a:solidFill>
              </a14:hiddenFill>
            </a:ext>
          </a:extLst>
        </p:spPr>
      </p:pic>
      <p:pic>
        <p:nvPicPr>
          <p:cNvPr id="6184" name="Picture 40" descr="Image result for impala logo apach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02196" y="2773701"/>
            <a:ext cx="1360295" cy="1360295"/>
          </a:xfrm>
          <a:prstGeom prst="rect">
            <a:avLst/>
          </a:prstGeom>
          <a:noFill/>
          <a:extLst>
            <a:ext uri="{909E8E84-426E-40DD-AFC4-6F175D3DCCD1}">
              <a14:hiddenFill xmlns:a14="http://schemas.microsoft.com/office/drawing/2010/main">
                <a:solidFill>
                  <a:srgbClr val="FFFFFF"/>
                </a:solidFill>
              </a14:hiddenFill>
            </a:ext>
          </a:extLst>
        </p:spPr>
      </p:pic>
      <p:pic>
        <p:nvPicPr>
          <p:cNvPr id="6186" name="Picture 42" descr="Image result for apache drill logo"/>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41896" y="3138435"/>
            <a:ext cx="1900435" cy="1098974"/>
          </a:xfrm>
          <a:prstGeom prst="rect">
            <a:avLst/>
          </a:prstGeom>
          <a:noFill/>
          <a:extLst>
            <a:ext uri="{909E8E84-426E-40DD-AFC4-6F175D3DCCD1}">
              <a14:hiddenFill xmlns:a14="http://schemas.microsoft.com/office/drawing/2010/main">
                <a:solidFill>
                  <a:srgbClr val="FFFFFF"/>
                </a:solidFill>
              </a14:hiddenFill>
            </a:ext>
          </a:extLst>
        </p:spPr>
      </p:pic>
      <p:pic>
        <p:nvPicPr>
          <p:cNvPr id="6188" name="Picture 44" descr="Image result for presto apache"/>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977092" y="3298620"/>
            <a:ext cx="1618898" cy="747396"/>
          </a:xfrm>
          <a:prstGeom prst="rect">
            <a:avLst/>
          </a:prstGeom>
          <a:noFill/>
          <a:extLst>
            <a:ext uri="{909E8E84-426E-40DD-AFC4-6F175D3DCCD1}">
              <a14:hiddenFill xmlns:a14="http://schemas.microsoft.com/office/drawing/2010/main">
                <a:solidFill>
                  <a:srgbClr val="FFFFFF"/>
                </a:solidFill>
              </a14:hiddenFill>
            </a:ext>
          </a:extLst>
        </p:spPr>
      </p:pic>
      <p:pic>
        <p:nvPicPr>
          <p:cNvPr id="6190" name="Picture 46" descr="Image result for hive apache"/>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2465254" y="3063310"/>
            <a:ext cx="1997951" cy="1123517"/>
          </a:xfrm>
          <a:prstGeom prst="rect">
            <a:avLst/>
          </a:prstGeom>
          <a:noFill/>
          <a:extLst>
            <a:ext uri="{909E8E84-426E-40DD-AFC4-6F175D3DCCD1}">
              <a14:hiddenFill xmlns:a14="http://schemas.microsoft.com/office/drawing/2010/main">
                <a:solidFill>
                  <a:srgbClr val="FFFFFF"/>
                </a:solidFill>
              </a14:hiddenFill>
            </a:ext>
          </a:extLst>
        </p:spPr>
      </p:pic>
      <p:pic>
        <p:nvPicPr>
          <p:cNvPr id="6192" name="Picture 48" descr="Image result for mahout"/>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094512" y="4400847"/>
            <a:ext cx="1776662" cy="743373"/>
          </a:xfrm>
          <a:prstGeom prst="rect">
            <a:avLst/>
          </a:prstGeom>
          <a:noFill/>
          <a:extLst>
            <a:ext uri="{909E8E84-426E-40DD-AFC4-6F175D3DCCD1}">
              <a14:hiddenFill xmlns:a14="http://schemas.microsoft.com/office/drawing/2010/main">
                <a:solidFill>
                  <a:srgbClr val="FFFFFF"/>
                </a:solidFill>
              </a14:hiddenFill>
            </a:ext>
          </a:extLst>
        </p:spPr>
      </p:pic>
      <p:pic>
        <p:nvPicPr>
          <p:cNvPr id="6194" name="Picture 50" descr="Image result for madlib logo"/>
          <p:cNvPicPr>
            <a:picLocks noChangeAspect="1" noChangeArrowheads="1"/>
          </p:cNvPicPr>
          <p:nvPr/>
        </p:nvPicPr>
        <p:blipFill rotWithShape="1">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245" b="21717"/>
          <a:stretch/>
        </p:blipFill>
        <p:spPr bwMode="auto">
          <a:xfrm>
            <a:off x="12052578" y="4427012"/>
            <a:ext cx="1235123" cy="741532"/>
          </a:xfrm>
          <a:prstGeom prst="rect">
            <a:avLst/>
          </a:prstGeom>
          <a:noFill/>
          <a:extLst>
            <a:ext uri="{909E8E84-426E-40DD-AFC4-6F175D3DCCD1}">
              <a14:hiddenFill xmlns:a14="http://schemas.microsoft.com/office/drawing/2010/main">
                <a:solidFill>
                  <a:srgbClr val="FFFFFF"/>
                </a:solidFill>
              </a14:hiddenFill>
            </a:ext>
          </a:extLst>
        </p:spPr>
      </p:pic>
      <p:pic>
        <p:nvPicPr>
          <p:cNvPr id="6198" name="Picture 54" descr="Image result for apache systemml"/>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3458685" y="4395995"/>
            <a:ext cx="817246" cy="817246"/>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p:cNvCxnSpPr/>
          <p:nvPr/>
        </p:nvCxnSpPr>
        <p:spPr>
          <a:xfrm flipV="1">
            <a:off x="19572912" y="10735104"/>
            <a:ext cx="319054" cy="4664298"/>
          </a:xfrm>
          <a:prstGeom prst="line">
            <a:avLst/>
          </a:prstGeom>
        </p:spPr>
        <p:style>
          <a:lnRef idx="1">
            <a:schemeClr val="accent1"/>
          </a:lnRef>
          <a:fillRef idx="0">
            <a:schemeClr val="accent1"/>
          </a:fillRef>
          <a:effectRef idx="0">
            <a:schemeClr val="accent1"/>
          </a:effectRef>
          <a:fontRef idx="minor">
            <a:schemeClr val="tx1"/>
          </a:fontRef>
        </p:style>
      </p:cxnSp>
      <p:pic>
        <p:nvPicPr>
          <p:cNvPr id="6200" name="Picture 56" descr="Image result for kudu logo apache"/>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2637089" y="7797335"/>
            <a:ext cx="1520402" cy="109733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1517469" y="2895600"/>
            <a:ext cx="2749731" cy="1308348"/>
            <a:chOff x="1517469" y="2895600"/>
            <a:chExt cx="2749731" cy="1308348"/>
          </a:xfrm>
        </p:grpSpPr>
        <p:sp>
          <p:nvSpPr>
            <p:cNvPr id="106" name="Flowchart: Magnetic Disk 105"/>
            <p:cNvSpPr/>
            <p:nvPr/>
          </p:nvSpPr>
          <p:spPr>
            <a:xfrm>
              <a:off x="1517469" y="2895600"/>
              <a:ext cx="2749731" cy="1308348"/>
            </a:xfrm>
            <a:prstGeom prst="flowChartMagneticDisk">
              <a:avLst/>
            </a:prstGeom>
            <a:solidFill>
              <a:schemeClr val="bg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76" name="Rectangle 75"/>
            <p:cNvSpPr/>
            <p:nvPr/>
          </p:nvSpPr>
          <p:spPr>
            <a:xfrm>
              <a:off x="1524001" y="3500735"/>
              <a:ext cx="2598672" cy="430887"/>
            </a:xfrm>
            <a:prstGeom prst="rect">
              <a:avLst/>
            </a:prstGeom>
          </p:spPr>
          <p:txBody>
            <a:bodyPr wrap="square">
              <a:spAutoFit/>
            </a:bodyPr>
            <a:lstStyle/>
            <a:p>
              <a:pPr algn="ctr"/>
              <a:r>
                <a:rPr lang="en-US" sz="2200" dirty="0" smtClean="0">
                  <a:solidFill>
                    <a:schemeClr val="accent5">
                      <a:lumMod val="60000"/>
                      <a:lumOff val="40000"/>
                    </a:schemeClr>
                  </a:solidFill>
                  <a:latin typeface="Mallory Medium" charset="0"/>
                  <a:ea typeface="Mallory Medium" charset="0"/>
                  <a:cs typeface="Mallory Medium" charset="0"/>
                </a:rPr>
                <a:t>DATABASE</a:t>
              </a:r>
              <a:endParaRPr lang="en-US" sz="2200" dirty="0">
                <a:solidFill>
                  <a:schemeClr val="accent5">
                    <a:lumMod val="60000"/>
                    <a:lumOff val="40000"/>
                  </a:schemeClr>
                </a:solidFill>
                <a:latin typeface="Mallory Medium" charset="0"/>
                <a:ea typeface="Mallory Medium" charset="0"/>
                <a:cs typeface="Mallory Medium" charset="0"/>
              </a:endParaRPr>
            </a:p>
          </p:txBody>
        </p:sp>
      </p:grpSp>
      <p:grpSp>
        <p:nvGrpSpPr>
          <p:cNvPr id="12" name="Group 11"/>
          <p:cNvGrpSpPr/>
          <p:nvPr/>
        </p:nvGrpSpPr>
        <p:grpSpPr>
          <a:xfrm>
            <a:off x="6030522" y="3527725"/>
            <a:ext cx="7836788" cy="5086797"/>
            <a:chOff x="6030522" y="3527725"/>
            <a:chExt cx="7836788" cy="5086797"/>
          </a:xfrm>
        </p:grpSpPr>
        <p:cxnSp>
          <p:nvCxnSpPr>
            <p:cNvPr id="81" name="Straight Connector 80"/>
            <p:cNvCxnSpPr/>
            <p:nvPr/>
          </p:nvCxnSpPr>
          <p:spPr>
            <a:xfrm>
              <a:off x="8479242" y="5959318"/>
              <a:ext cx="1225610" cy="2181442"/>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6030522" y="3527725"/>
              <a:ext cx="7836788" cy="5086797"/>
              <a:chOff x="6030522" y="3527725"/>
              <a:chExt cx="7836788" cy="5086797"/>
            </a:xfrm>
          </p:grpSpPr>
          <p:grpSp>
            <p:nvGrpSpPr>
              <p:cNvPr id="10" name="Group 9"/>
              <p:cNvGrpSpPr/>
              <p:nvPr/>
            </p:nvGrpSpPr>
            <p:grpSpPr>
              <a:xfrm>
                <a:off x="6030522" y="3527725"/>
                <a:ext cx="7836788" cy="5086797"/>
                <a:chOff x="6030522" y="3527725"/>
                <a:chExt cx="7836788" cy="5086797"/>
              </a:xfrm>
            </p:grpSpPr>
            <p:grpSp>
              <p:nvGrpSpPr>
                <p:cNvPr id="8" name="Group 7"/>
                <p:cNvGrpSpPr/>
                <p:nvPr/>
              </p:nvGrpSpPr>
              <p:grpSpPr>
                <a:xfrm>
                  <a:off x="6030522" y="3527725"/>
                  <a:ext cx="7836788" cy="5086797"/>
                  <a:chOff x="6030522" y="3527725"/>
                  <a:chExt cx="7836788" cy="5086797"/>
                </a:xfrm>
              </p:grpSpPr>
              <p:cxnSp>
                <p:nvCxnSpPr>
                  <p:cNvPr id="69" name="Straight Connector 68"/>
                  <p:cNvCxnSpPr/>
                  <p:nvPr/>
                </p:nvCxnSpPr>
                <p:spPr>
                  <a:xfrm flipH="1">
                    <a:off x="9579162" y="5987977"/>
                    <a:ext cx="736960" cy="2321141"/>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6030522" y="3527725"/>
                    <a:ext cx="7836788" cy="5086797"/>
                    <a:chOff x="3180537" y="2405265"/>
                    <a:chExt cx="5343264" cy="3468271"/>
                  </a:xfrm>
                </p:grpSpPr>
                <p:cxnSp>
                  <p:nvCxnSpPr>
                    <p:cNvPr id="86" name="Straight Connector 85"/>
                    <p:cNvCxnSpPr/>
                    <p:nvPr/>
                  </p:nvCxnSpPr>
                  <p:spPr>
                    <a:xfrm>
                      <a:off x="4407140" y="5604995"/>
                      <a:ext cx="1188421" cy="19422"/>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3180537" y="2405265"/>
                      <a:ext cx="5343264" cy="3468271"/>
                      <a:chOff x="3180537" y="2405265"/>
                      <a:chExt cx="5343264" cy="3468271"/>
                    </a:xfrm>
                  </p:grpSpPr>
                  <p:cxnSp>
                    <p:nvCxnSpPr>
                      <p:cNvPr id="88" name="Straight Connector 87"/>
                      <p:cNvCxnSpPr/>
                      <p:nvPr/>
                    </p:nvCxnSpPr>
                    <p:spPr>
                      <a:xfrm>
                        <a:off x="3276600" y="2590800"/>
                        <a:ext cx="2362200" cy="2209800"/>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259000" y="2583205"/>
                        <a:ext cx="2492229" cy="3072438"/>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850120" y="2596275"/>
                        <a:ext cx="3395075" cy="1461420"/>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364309" y="5506064"/>
                        <a:ext cx="2501012" cy="88906"/>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578537" y="2493239"/>
                        <a:ext cx="3493152" cy="3197252"/>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276600" y="3943259"/>
                        <a:ext cx="4765894" cy="1930277"/>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5471789" y="3987189"/>
                        <a:ext cx="1938608" cy="1643518"/>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5638800" y="3984740"/>
                        <a:ext cx="1710147" cy="884941"/>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372142" y="2573393"/>
                        <a:ext cx="4226571" cy="726509"/>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259000" y="4043663"/>
                        <a:ext cx="3593845" cy="1551307"/>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flipV="1">
                        <a:off x="3410894" y="4123724"/>
                        <a:ext cx="551506" cy="748265"/>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180537" y="3290491"/>
                        <a:ext cx="120001" cy="808151"/>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464888" y="3326985"/>
                        <a:ext cx="3058913" cy="0"/>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3448609" y="3299349"/>
                        <a:ext cx="2146952" cy="737910"/>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3332009" y="3342983"/>
                        <a:ext cx="1021335" cy="707606"/>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595561" y="2405265"/>
                        <a:ext cx="81261" cy="3189705"/>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751229" y="2476993"/>
                        <a:ext cx="1079241" cy="3085607"/>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5781305" y="2547468"/>
                        <a:ext cx="1188549" cy="3015132"/>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6869206" y="2487482"/>
                        <a:ext cx="201294" cy="3177824"/>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8537" y="2447791"/>
                        <a:ext cx="961092" cy="3102726"/>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4353344" y="2474333"/>
                        <a:ext cx="104356" cy="3105091"/>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324951" y="3231875"/>
                        <a:ext cx="1138461" cy="795003"/>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410894" y="4102264"/>
                        <a:ext cx="3653483" cy="670632"/>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7423354" y="2571135"/>
                        <a:ext cx="779980" cy="1428019"/>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cxnSp>
              <p:nvCxnSpPr>
                <p:cNvPr id="108" name="Straight Connector 107"/>
                <p:cNvCxnSpPr/>
                <p:nvPr/>
              </p:nvCxnSpPr>
              <p:spPr>
                <a:xfrm>
                  <a:off x="6298001" y="6083109"/>
                  <a:ext cx="6863392" cy="2235480"/>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6256482" y="6083109"/>
                <a:ext cx="3056787" cy="2103361"/>
                <a:chOff x="6256482" y="6083109"/>
                <a:chExt cx="3056787" cy="2103361"/>
              </a:xfrm>
            </p:grpSpPr>
            <p:cxnSp>
              <p:nvCxnSpPr>
                <p:cNvPr id="107" name="Straight Connector 106"/>
                <p:cNvCxnSpPr/>
                <p:nvPr/>
              </p:nvCxnSpPr>
              <p:spPr>
                <a:xfrm>
                  <a:off x="6256482" y="6143147"/>
                  <a:ext cx="1469983" cy="1940152"/>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298001" y="6083109"/>
                  <a:ext cx="3015268" cy="2103361"/>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4270290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2" presetClass="entr" presetSubtype="2" fill="hold" nodeType="with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1+#ppt_w/2"/>
                                          </p:val>
                                        </p:tav>
                                        <p:tav tm="100000">
                                          <p:val>
                                            <p:strVal val="#ppt_x"/>
                                          </p:val>
                                        </p:tav>
                                      </p:tavLst>
                                    </p:anim>
                                    <p:anim calcmode="lin" valueType="num">
                                      <p:cBhvr additive="base">
                                        <p:cTn id="18" dur="500" fill="hold"/>
                                        <p:tgtEl>
                                          <p:spTgt spid="614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 calcmode="lin" valueType="num">
                                      <p:cBhvr additive="base">
                                        <p:cTn id="21" dur="500" fill="hold"/>
                                        <p:tgtEl>
                                          <p:spTgt spid="6148"/>
                                        </p:tgtEl>
                                        <p:attrNameLst>
                                          <p:attrName>ppt_x</p:attrName>
                                        </p:attrNameLst>
                                      </p:cBhvr>
                                      <p:tavLst>
                                        <p:tav tm="0">
                                          <p:val>
                                            <p:strVal val="1+#ppt_w/2"/>
                                          </p:val>
                                        </p:tav>
                                        <p:tav tm="100000">
                                          <p:val>
                                            <p:strVal val="#ppt_x"/>
                                          </p:val>
                                        </p:tav>
                                      </p:tavLst>
                                    </p:anim>
                                    <p:anim calcmode="lin" valueType="num">
                                      <p:cBhvr additive="base">
                                        <p:cTn id="22" dur="500" fill="hold"/>
                                        <p:tgtEl>
                                          <p:spTgt spid="6148"/>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150"/>
                                        </p:tgtEl>
                                        <p:attrNameLst>
                                          <p:attrName>style.visibility</p:attrName>
                                        </p:attrNameLst>
                                      </p:cBhvr>
                                      <p:to>
                                        <p:strVal val="visible"/>
                                      </p:to>
                                    </p:set>
                                    <p:anim calcmode="lin" valueType="num">
                                      <p:cBhvr additive="base">
                                        <p:cTn id="25" dur="500" fill="hold"/>
                                        <p:tgtEl>
                                          <p:spTgt spid="6150"/>
                                        </p:tgtEl>
                                        <p:attrNameLst>
                                          <p:attrName>ppt_x</p:attrName>
                                        </p:attrNameLst>
                                      </p:cBhvr>
                                      <p:tavLst>
                                        <p:tav tm="0">
                                          <p:val>
                                            <p:strVal val="1+#ppt_w/2"/>
                                          </p:val>
                                        </p:tav>
                                        <p:tav tm="100000">
                                          <p:val>
                                            <p:strVal val="#ppt_x"/>
                                          </p:val>
                                        </p:tav>
                                      </p:tavLst>
                                    </p:anim>
                                    <p:anim calcmode="lin" valueType="num">
                                      <p:cBhvr additive="base">
                                        <p:cTn id="26" dur="500" fill="hold"/>
                                        <p:tgtEl>
                                          <p:spTgt spid="6150"/>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200"/>
                                        </p:tgtEl>
                                        <p:attrNameLst>
                                          <p:attrName>style.visibility</p:attrName>
                                        </p:attrNameLst>
                                      </p:cBhvr>
                                      <p:to>
                                        <p:strVal val="visible"/>
                                      </p:to>
                                    </p:set>
                                    <p:anim calcmode="lin" valueType="num">
                                      <p:cBhvr additive="base">
                                        <p:cTn id="29" dur="500" fill="hold"/>
                                        <p:tgtEl>
                                          <p:spTgt spid="6200"/>
                                        </p:tgtEl>
                                        <p:attrNameLst>
                                          <p:attrName>ppt_x</p:attrName>
                                        </p:attrNameLst>
                                      </p:cBhvr>
                                      <p:tavLst>
                                        <p:tav tm="0">
                                          <p:val>
                                            <p:strVal val="1+#ppt_w/2"/>
                                          </p:val>
                                        </p:tav>
                                        <p:tav tm="100000">
                                          <p:val>
                                            <p:strVal val="#ppt_x"/>
                                          </p:val>
                                        </p:tav>
                                      </p:tavLst>
                                    </p:anim>
                                    <p:anim calcmode="lin" valueType="num">
                                      <p:cBhvr additive="base">
                                        <p:cTn id="30" dur="500" fill="hold"/>
                                        <p:tgtEl>
                                          <p:spTgt spid="620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16"/>
                                        </p:tgtEl>
                                      </p:cBhvr>
                                    </p:animEffect>
                                    <p:set>
                                      <p:cBhvr>
                                        <p:cTn id="40" dur="1" fill="hold">
                                          <p:stCondLst>
                                            <p:cond delay="499"/>
                                          </p:stCondLst>
                                        </p:cTn>
                                        <p:tgtEl>
                                          <p:spTgt spid="116"/>
                                        </p:tgtEl>
                                        <p:attrNameLst>
                                          <p:attrName>style.visibility</p:attrName>
                                        </p:attrNameLst>
                                      </p:cBhvr>
                                      <p:to>
                                        <p:strVal val="hidden"/>
                                      </p:to>
                                    </p:set>
                                  </p:childTnLst>
                                </p:cTn>
                              </p:par>
                              <p:par>
                                <p:cTn id="41" presetID="2" presetClass="entr" presetSubtype="8"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2" presetClass="entr" presetSubtype="2" fill="hold" nodeType="withEffect">
                                  <p:stCondLst>
                                    <p:cond delay="0"/>
                                  </p:stCondLst>
                                  <p:childTnLst>
                                    <p:set>
                                      <p:cBhvr>
                                        <p:cTn id="48" dur="1" fill="hold">
                                          <p:stCondLst>
                                            <p:cond delay="0"/>
                                          </p:stCondLst>
                                        </p:cTn>
                                        <p:tgtEl>
                                          <p:spTgt spid="6154"/>
                                        </p:tgtEl>
                                        <p:attrNameLst>
                                          <p:attrName>style.visibility</p:attrName>
                                        </p:attrNameLst>
                                      </p:cBhvr>
                                      <p:to>
                                        <p:strVal val="visible"/>
                                      </p:to>
                                    </p:set>
                                    <p:anim calcmode="lin" valueType="num">
                                      <p:cBhvr additive="base">
                                        <p:cTn id="49" dur="500" fill="hold"/>
                                        <p:tgtEl>
                                          <p:spTgt spid="6154"/>
                                        </p:tgtEl>
                                        <p:attrNameLst>
                                          <p:attrName>ppt_x</p:attrName>
                                        </p:attrNameLst>
                                      </p:cBhvr>
                                      <p:tavLst>
                                        <p:tav tm="0">
                                          <p:val>
                                            <p:strVal val="1+#ppt_w/2"/>
                                          </p:val>
                                        </p:tav>
                                        <p:tav tm="100000">
                                          <p:val>
                                            <p:strVal val="#ppt_x"/>
                                          </p:val>
                                        </p:tav>
                                      </p:tavLst>
                                    </p:anim>
                                    <p:anim calcmode="lin" valueType="num">
                                      <p:cBhvr additive="base">
                                        <p:cTn id="50" dur="500" fill="hold"/>
                                        <p:tgtEl>
                                          <p:spTgt spid="615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6156"/>
                                        </p:tgtEl>
                                        <p:attrNameLst>
                                          <p:attrName>style.visibility</p:attrName>
                                        </p:attrNameLst>
                                      </p:cBhvr>
                                      <p:to>
                                        <p:strVal val="visible"/>
                                      </p:to>
                                    </p:set>
                                    <p:anim calcmode="lin" valueType="num">
                                      <p:cBhvr additive="base">
                                        <p:cTn id="53" dur="500" fill="hold"/>
                                        <p:tgtEl>
                                          <p:spTgt spid="6156"/>
                                        </p:tgtEl>
                                        <p:attrNameLst>
                                          <p:attrName>ppt_x</p:attrName>
                                        </p:attrNameLst>
                                      </p:cBhvr>
                                      <p:tavLst>
                                        <p:tav tm="0">
                                          <p:val>
                                            <p:strVal val="1+#ppt_w/2"/>
                                          </p:val>
                                        </p:tav>
                                        <p:tav tm="100000">
                                          <p:val>
                                            <p:strVal val="#ppt_x"/>
                                          </p:val>
                                        </p:tav>
                                      </p:tavLst>
                                    </p:anim>
                                    <p:anim calcmode="lin" valueType="num">
                                      <p:cBhvr additive="base">
                                        <p:cTn id="54" dur="500" fill="hold"/>
                                        <p:tgtEl>
                                          <p:spTgt spid="6156"/>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6158"/>
                                        </p:tgtEl>
                                        <p:attrNameLst>
                                          <p:attrName>style.visibility</p:attrName>
                                        </p:attrNameLst>
                                      </p:cBhvr>
                                      <p:to>
                                        <p:strVal val="visible"/>
                                      </p:to>
                                    </p:set>
                                    <p:anim calcmode="lin" valueType="num">
                                      <p:cBhvr additive="base">
                                        <p:cTn id="57" dur="500" fill="hold"/>
                                        <p:tgtEl>
                                          <p:spTgt spid="6158"/>
                                        </p:tgtEl>
                                        <p:attrNameLst>
                                          <p:attrName>ppt_x</p:attrName>
                                        </p:attrNameLst>
                                      </p:cBhvr>
                                      <p:tavLst>
                                        <p:tav tm="0">
                                          <p:val>
                                            <p:strVal val="1+#ppt_w/2"/>
                                          </p:val>
                                        </p:tav>
                                        <p:tav tm="100000">
                                          <p:val>
                                            <p:strVal val="#ppt_x"/>
                                          </p:val>
                                        </p:tav>
                                      </p:tavLst>
                                    </p:anim>
                                    <p:anim calcmode="lin" valueType="num">
                                      <p:cBhvr additive="base">
                                        <p:cTn id="58" dur="500" fill="hold"/>
                                        <p:tgtEl>
                                          <p:spTgt spid="6158"/>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0-#ppt_w/2"/>
                                          </p:val>
                                        </p:tav>
                                        <p:tav tm="100000">
                                          <p:val>
                                            <p:strVal val="#ppt_x"/>
                                          </p:val>
                                        </p:tav>
                                      </p:tavLst>
                                    </p:anim>
                                    <p:anim calcmode="lin" valueType="num">
                                      <p:cBhvr additive="base">
                                        <p:cTn id="64" dur="500" fill="hold"/>
                                        <p:tgtEl>
                                          <p:spTgt spid="16"/>
                                        </p:tgtEl>
                                        <p:attrNameLst>
                                          <p:attrName>ppt_y</p:attrName>
                                        </p:attrNameLst>
                                      </p:cBhvr>
                                      <p:tavLst>
                                        <p:tav tm="0">
                                          <p:val>
                                            <p:strVal val="#ppt_y"/>
                                          </p:val>
                                        </p:tav>
                                        <p:tav tm="100000">
                                          <p:val>
                                            <p:strVal val="#ppt_y"/>
                                          </p:val>
                                        </p:tav>
                                      </p:tavLst>
                                    </p:anim>
                                  </p:childTnLst>
                                </p:cTn>
                              </p:par>
                              <p:par>
                                <p:cTn id="65" presetID="1"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2" presetClass="entr" presetSubtype="2" fill="hold" nodeType="withEffect">
                                  <p:stCondLst>
                                    <p:cond delay="0"/>
                                  </p:stCondLst>
                                  <p:childTnLst>
                                    <p:set>
                                      <p:cBhvr>
                                        <p:cTn id="68" dur="1" fill="hold">
                                          <p:stCondLst>
                                            <p:cond delay="0"/>
                                          </p:stCondLst>
                                        </p:cTn>
                                        <p:tgtEl>
                                          <p:spTgt spid="6160"/>
                                        </p:tgtEl>
                                        <p:attrNameLst>
                                          <p:attrName>style.visibility</p:attrName>
                                        </p:attrNameLst>
                                      </p:cBhvr>
                                      <p:to>
                                        <p:strVal val="visible"/>
                                      </p:to>
                                    </p:set>
                                    <p:anim calcmode="lin" valueType="num">
                                      <p:cBhvr additive="base">
                                        <p:cTn id="69" dur="500" fill="hold"/>
                                        <p:tgtEl>
                                          <p:spTgt spid="6160"/>
                                        </p:tgtEl>
                                        <p:attrNameLst>
                                          <p:attrName>ppt_x</p:attrName>
                                        </p:attrNameLst>
                                      </p:cBhvr>
                                      <p:tavLst>
                                        <p:tav tm="0">
                                          <p:val>
                                            <p:strVal val="1+#ppt_w/2"/>
                                          </p:val>
                                        </p:tav>
                                        <p:tav tm="100000">
                                          <p:val>
                                            <p:strVal val="#ppt_x"/>
                                          </p:val>
                                        </p:tav>
                                      </p:tavLst>
                                    </p:anim>
                                    <p:anim calcmode="lin" valueType="num">
                                      <p:cBhvr additive="base">
                                        <p:cTn id="70" dur="500" fill="hold"/>
                                        <p:tgtEl>
                                          <p:spTgt spid="6160"/>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6162"/>
                                        </p:tgtEl>
                                        <p:attrNameLst>
                                          <p:attrName>style.visibility</p:attrName>
                                        </p:attrNameLst>
                                      </p:cBhvr>
                                      <p:to>
                                        <p:strVal val="visible"/>
                                      </p:to>
                                    </p:set>
                                    <p:anim calcmode="lin" valueType="num">
                                      <p:cBhvr additive="base">
                                        <p:cTn id="73" dur="500" fill="hold"/>
                                        <p:tgtEl>
                                          <p:spTgt spid="6162"/>
                                        </p:tgtEl>
                                        <p:attrNameLst>
                                          <p:attrName>ppt_x</p:attrName>
                                        </p:attrNameLst>
                                      </p:cBhvr>
                                      <p:tavLst>
                                        <p:tav tm="0">
                                          <p:val>
                                            <p:strVal val="1+#ppt_w/2"/>
                                          </p:val>
                                        </p:tav>
                                        <p:tav tm="100000">
                                          <p:val>
                                            <p:strVal val="#ppt_x"/>
                                          </p:val>
                                        </p:tav>
                                      </p:tavLst>
                                    </p:anim>
                                    <p:anim calcmode="lin" valueType="num">
                                      <p:cBhvr additive="base">
                                        <p:cTn id="74" dur="500" fill="hold"/>
                                        <p:tgtEl>
                                          <p:spTgt spid="6162"/>
                                        </p:tgtEl>
                                        <p:attrNameLst>
                                          <p:attrName>ppt_y</p:attrName>
                                        </p:attrNameLst>
                                      </p:cBhvr>
                                      <p:tavLst>
                                        <p:tav tm="0">
                                          <p:val>
                                            <p:strVal val="#ppt_y"/>
                                          </p:val>
                                        </p:tav>
                                        <p:tav tm="100000">
                                          <p:val>
                                            <p:strVal val="#ppt_y"/>
                                          </p:val>
                                        </p:tav>
                                      </p:tavLst>
                                    </p:anim>
                                  </p:childTnLst>
                                </p:cTn>
                              </p:par>
                              <p:par>
                                <p:cTn id="75" presetID="2" presetClass="entr" presetSubtype="2" fill="hold" nodeType="withEffect">
                                  <p:stCondLst>
                                    <p:cond delay="0"/>
                                  </p:stCondLst>
                                  <p:childTnLst>
                                    <p:set>
                                      <p:cBhvr>
                                        <p:cTn id="76" dur="1" fill="hold">
                                          <p:stCondLst>
                                            <p:cond delay="0"/>
                                          </p:stCondLst>
                                        </p:cTn>
                                        <p:tgtEl>
                                          <p:spTgt spid="6168"/>
                                        </p:tgtEl>
                                        <p:attrNameLst>
                                          <p:attrName>style.visibility</p:attrName>
                                        </p:attrNameLst>
                                      </p:cBhvr>
                                      <p:to>
                                        <p:strVal val="visible"/>
                                      </p:to>
                                    </p:set>
                                    <p:anim calcmode="lin" valueType="num">
                                      <p:cBhvr additive="base">
                                        <p:cTn id="77" dur="500" fill="hold"/>
                                        <p:tgtEl>
                                          <p:spTgt spid="6168"/>
                                        </p:tgtEl>
                                        <p:attrNameLst>
                                          <p:attrName>ppt_x</p:attrName>
                                        </p:attrNameLst>
                                      </p:cBhvr>
                                      <p:tavLst>
                                        <p:tav tm="0">
                                          <p:val>
                                            <p:strVal val="1+#ppt_w/2"/>
                                          </p:val>
                                        </p:tav>
                                        <p:tav tm="100000">
                                          <p:val>
                                            <p:strVal val="#ppt_x"/>
                                          </p:val>
                                        </p:tav>
                                      </p:tavLst>
                                    </p:anim>
                                    <p:anim calcmode="lin" valueType="num">
                                      <p:cBhvr additive="base">
                                        <p:cTn id="78" dur="500" fill="hold"/>
                                        <p:tgtEl>
                                          <p:spTgt spid="6168"/>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6170"/>
                                        </p:tgtEl>
                                        <p:attrNameLst>
                                          <p:attrName>style.visibility</p:attrName>
                                        </p:attrNameLst>
                                      </p:cBhvr>
                                      <p:to>
                                        <p:strVal val="visible"/>
                                      </p:to>
                                    </p:set>
                                    <p:anim calcmode="lin" valueType="num">
                                      <p:cBhvr additive="base">
                                        <p:cTn id="81" dur="500" fill="hold"/>
                                        <p:tgtEl>
                                          <p:spTgt spid="6170"/>
                                        </p:tgtEl>
                                        <p:attrNameLst>
                                          <p:attrName>ppt_x</p:attrName>
                                        </p:attrNameLst>
                                      </p:cBhvr>
                                      <p:tavLst>
                                        <p:tav tm="0">
                                          <p:val>
                                            <p:strVal val="1+#ppt_w/2"/>
                                          </p:val>
                                        </p:tav>
                                        <p:tav tm="100000">
                                          <p:val>
                                            <p:strVal val="#ppt_x"/>
                                          </p:val>
                                        </p:tav>
                                      </p:tavLst>
                                    </p:anim>
                                    <p:anim calcmode="lin" valueType="num">
                                      <p:cBhvr additive="base">
                                        <p:cTn id="82" dur="500" fill="hold"/>
                                        <p:tgtEl>
                                          <p:spTgt spid="6170"/>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22"/>
                                        </p:tgtEl>
                                      </p:cBhvr>
                                    </p:animEffect>
                                    <p:set>
                                      <p:cBhvr>
                                        <p:cTn id="92" dur="1" fill="hold">
                                          <p:stCondLst>
                                            <p:cond delay="499"/>
                                          </p:stCondLst>
                                        </p:cTn>
                                        <p:tgtEl>
                                          <p:spTgt spid="22"/>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117"/>
                                        </p:tgtEl>
                                        <p:attrNameLst>
                                          <p:attrName>style.visibility</p:attrName>
                                        </p:attrNameLst>
                                      </p:cBhvr>
                                      <p:to>
                                        <p:strVal val="visible"/>
                                      </p:to>
                                    </p:set>
                                    <p:animEffect transition="in" filter="fade">
                                      <p:cBhvr>
                                        <p:cTn id="95" dur="500"/>
                                        <p:tgtEl>
                                          <p:spTgt spid="11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117"/>
                                        </p:tgtEl>
                                      </p:cBhvr>
                                    </p:animEffect>
                                    <p:set>
                                      <p:cBhvr>
                                        <p:cTn id="100" dur="1" fill="hold">
                                          <p:stCondLst>
                                            <p:cond delay="499"/>
                                          </p:stCondLst>
                                        </p:cTn>
                                        <p:tgtEl>
                                          <p:spTgt spid="117"/>
                                        </p:tgtEl>
                                        <p:attrNameLst>
                                          <p:attrName>style.visibility</p:attrName>
                                        </p:attrNameLst>
                                      </p:cBhvr>
                                      <p:to>
                                        <p:strVal val="hidden"/>
                                      </p:to>
                                    </p:set>
                                  </p:childTnLst>
                                </p:cTn>
                              </p:par>
                              <p:par>
                                <p:cTn id="101" presetID="2" presetClass="entr" presetSubtype="8" fill="hold" nodeType="withEffect">
                                  <p:stCondLst>
                                    <p:cond delay="0"/>
                                  </p:stCondLst>
                                  <p:childTnLst>
                                    <p:set>
                                      <p:cBhvr>
                                        <p:cTn id="102" dur="1" fill="hold">
                                          <p:stCondLst>
                                            <p:cond delay="0"/>
                                          </p:stCondLst>
                                        </p:cTn>
                                        <p:tgtEl>
                                          <p:spTgt spid="17"/>
                                        </p:tgtEl>
                                        <p:attrNameLst>
                                          <p:attrName>style.visibility</p:attrName>
                                        </p:attrNameLst>
                                      </p:cBhvr>
                                      <p:to>
                                        <p:strVal val="visible"/>
                                      </p:to>
                                    </p:set>
                                    <p:anim calcmode="lin" valueType="num">
                                      <p:cBhvr additive="base">
                                        <p:cTn id="103" dur="500" fill="hold"/>
                                        <p:tgtEl>
                                          <p:spTgt spid="17"/>
                                        </p:tgtEl>
                                        <p:attrNameLst>
                                          <p:attrName>ppt_x</p:attrName>
                                        </p:attrNameLst>
                                      </p:cBhvr>
                                      <p:tavLst>
                                        <p:tav tm="0">
                                          <p:val>
                                            <p:strVal val="0-#ppt_w/2"/>
                                          </p:val>
                                        </p:tav>
                                        <p:tav tm="100000">
                                          <p:val>
                                            <p:strVal val="#ppt_x"/>
                                          </p:val>
                                        </p:tav>
                                      </p:tavLst>
                                    </p:anim>
                                    <p:anim calcmode="lin" valueType="num">
                                      <p:cBhvr additive="base">
                                        <p:cTn id="104" dur="500" fill="hold"/>
                                        <p:tgtEl>
                                          <p:spTgt spid="17"/>
                                        </p:tgtEl>
                                        <p:attrNameLst>
                                          <p:attrName>ppt_y</p:attrName>
                                        </p:attrNameLst>
                                      </p:cBhvr>
                                      <p:tavLst>
                                        <p:tav tm="0">
                                          <p:val>
                                            <p:strVal val="#ppt_y"/>
                                          </p:val>
                                        </p:tav>
                                        <p:tav tm="100000">
                                          <p:val>
                                            <p:strVal val="#ppt_y"/>
                                          </p:val>
                                        </p:tav>
                                      </p:tavLst>
                                    </p:anim>
                                  </p:childTnLst>
                                </p:cTn>
                              </p:par>
                              <p:par>
                                <p:cTn id="105" presetID="1" presetClass="entr" presetSubtype="0" fill="hold" nodeType="withEffect">
                                  <p:stCondLst>
                                    <p:cond delay="0"/>
                                  </p:stCondLst>
                                  <p:childTnLst>
                                    <p:set>
                                      <p:cBhvr>
                                        <p:cTn id="106" dur="1" fill="hold">
                                          <p:stCondLst>
                                            <p:cond delay="0"/>
                                          </p:stCondLst>
                                        </p:cTn>
                                        <p:tgtEl>
                                          <p:spTgt spid="21"/>
                                        </p:tgtEl>
                                        <p:attrNameLst>
                                          <p:attrName>style.visibility</p:attrName>
                                        </p:attrNameLst>
                                      </p:cBhvr>
                                      <p:to>
                                        <p:strVal val="visible"/>
                                      </p:to>
                                    </p:set>
                                  </p:childTnLst>
                                </p:cTn>
                              </p:par>
                              <p:par>
                                <p:cTn id="107" presetID="2" presetClass="entr" presetSubtype="2" fill="hold" nodeType="withEffect">
                                  <p:stCondLst>
                                    <p:cond delay="0"/>
                                  </p:stCondLst>
                                  <p:childTnLst>
                                    <p:set>
                                      <p:cBhvr>
                                        <p:cTn id="108" dur="1" fill="hold">
                                          <p:stCondLst>
                                            <p:cond delay="0"/>
                                          </p:stCondLst>
                                        </p:cTn>
                                        <p:tgtEl>
                                          <p:spTgt spid="6174"/>
                                        </p:tgtEl>
                                        <p:attrNameLst>
                                          <p:attrName>style.visibility</p:attrName>
                                        </p:attrNameLst>
                                      </p:cBhvr>
                                      <p:to>
                                        <p:strVal val="visible"/>
                                      </p:to>
                                    </p:set>
                                    <p:anim calcmode="lin" valueType="num">
                                      <p:cBhvr additive="base">
                                        <p:cTn id="109" dur="500" fill="hold"/>
                                        <p:tgtEl>
                                          <p:spTgt spid="6174"/>
                                        </p:tgtEl>
                                        <p:attrNameLst>
                                          <p:attrName>ppt_x</p:attrName>
                                        </p:attrNameLst>
                                      </p:cBhvr>
                                      <p:tavLst>
                                        <p:tav tm="0">
                                          <p:val>
                                            <p:strVal val="1+#ppt_w/2"/>
                                          </p:val>
                                        </p:tav>
                                        <p:tav tm="100000">
                                          <p:val>
                                            <p:strVal val="#ppt_x"/>
                                          </p:val>
                                        </p:tav>
                                      </p:tavLst>
                                    </p:anim>
                                    <p:anim calcmode="lin" valueType="num">
                                      <p:cBhvr additive="base">
                                        <p:cTn id="110" dur="500" fill="hold"/>
                                        <p:tgtEl>
                                          <p:spTgt spid="6174"/>
                                        </p:tgtEl>
                                        <p:attrNameLst>
                                          <p:attrName>ppt_y</p:attrName>
                                        </p:attrNameLst>
                                      </p:cBhvr>
                                      <p:tavLst>
                                        <p:tav tm="0">
                                          <p:val>
                                            <p:strVal val="#ppt_y"/>
                                          </p:val>
                                        </p:tav>
                                        <p:tav tm="100000">
                                          <p:val>
                                            <p:strVal val="#ppt_y"/>
                                          </p:val>
                                        </p:tav>
                                      </p:tavLst>
                                    </p:anim>
                                  </p:childTnLst>
                                </p:cTn>
                              </p:par>
                              <p:par>
                                <p:cTn id="111" presetID="2" presetClass="entr" presetSubtype="2" fill="hold" nodeType="withEffect">
                                  <p:stCondLst>
                                    <p:cond delay="0"/>
                                  </p:stCondLst>
                                  <p:childTnLst>
                                    <p:set>
                                      <p:cBhvr>
                                        <p:cTn id="112" dur="1" fill="hold">
                                          <p:stCondLst>
                                            <p:cond delay="0"/>
                                          </p:stCondLst>
                                        </p:cTn>
                                        <p:tgtEl>
                                          <p:spTgt spid="6178"/>
                                        </p:tgtEl>
                                        <p:attrNameLst>
                                          <p:attrName>style.visibility</p:attrName>
                                        </p:attrNameLst>
                                      </p:cBhvr>
                                      <p:to>
                                        <p:strVal val="visible"/>
                                      </p:to>
                                    </p:set>
                                    <p:anim calcmode="lin" valueType="num">
                                      <p:cBhvr additive="base">
                                        <p:cTn id="113" dur="500" fill="hold"/>
                                        <p:tgtEl>
                                          <p:spTgt spid="6178"/>
                                        </p:tgtEl>
                                        <p:attrNameLst>
                                          <p:attrName>ppt_x</p:attrName>
                                        </p:attrNameLst>
                                      </p:cBhvr>
                                      <p:tavLst>
                                        <p:tav tm="0">
                                          <p:val>
                                            <p:strVal val="1+#ppt_w/2"/>
                                          </p:val>
                                        </p:tav>
                                        <p:tav tm="100000">
                                          <p:val>
                                            <p:strVal val="#ppt_x"/>
                                          </p:val>
                                        </p:tav>
                                      </p:tavLst>
                                    </p:anim>
                                    <p:anim calcmode="lin" valueType="num">
                                      <p:cBhvr additive="base">
                                        <p:cTn id="114" dur="500" fill="hold"/>
                                        <p:tgtEl>
                                          <p:spTgt spid="6178"/>
                                        </p:tgtEl>
                                        <p:attrNameLst>
                                          <p:attrName>ppt_y</p:attrName>
                                        </p:attrNameLst>
                                      </p:cBhvr>
                                      <p:tavLst>
                                        <p:tav tm="0">
                                          <p:val>
                                            <p:strVal val="#ppt_y"/>
                                          </p:val>
                                        </p:tav>
                                        <p:tav tm="100000">
                                          <p:val>
                                            <p:strVal val="#ppt_y"/>
                                          </p:val>
                                        </p:tav>
                                      </p:tavLst>
                                    </p:anim>
                                  </p:childTnLst>
                                </p:cTn>
                              </p:par>
                              <p:par>
                                <p:cTn id="115" presetID="2" presetClass="entr" presetSubtype="2" fill="hold" nodeType="withEffect">
                                  <p:stCondLst>
                                    <p:cond delay="0"/>
                                  </p:stCondLst>
                                  <p:childTnLst>
                                    <p:set>
                                      <p:cBhvr>
                                        <p:cTn id="116" dur="1" fill="hold">
                                          <p:stCondLst>
                                            <p:cond delay="0"/>
                                          </p:stCondLst>
                                        </p:cTn>
                                        <p:tgtEl>
                                          <p:spTgt spid="6182"/>
                                        </p:tgtEl>
                                        <p:attrNameLst>
                                          <p:attrName>style.visibility</p:attrName>
                                        </p:attrNameLst>
                                      </p:cBhvr>
                                      <p:to>
                                        <p:strVal val="visible"/>
                                      </p:to>
                                    </p:set>
                                    <p:anim calcmode="lin" valueType="num">
                                      <p:cBhvr additive="base">
                                        <p:cTn id="117" dur="500" fill="hold"/>
                                        <p:tgtEl>
                                          <p:spTgt spid="6182"/>
                                        </p:tgtEl>
                                        <p:attrNameLst>
                                          <p:attrName>ppt_x</p:attrName>
                                        </p:attrNameLst>
                                      </p:cBhvr>
                                      <p:tavLst>
                                        <p:tav tm="0">
                                          <p:val>
                                            <p:strVal val="1+#ppt_w/2"/>
                                          </p:val>
                                        </p:tav>
                                        <p:tav tm="100000">
                                          <p:val>
                                            <p:strVal val="#ppt_x"/>
                                          </p:val>
                                        </p:tav>
                                      </p:tavLst>
                                    </p:anim>
                                    <p:anim calcmode="lin" valueType="num">
                                      <p:cBhvr additive="base">
                                        <p:cTn id="118" dur="500" fill="hold"/>
                                        <p:tgtEl>
                                          <p:spTgt spid="6182"/>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6192"/>
                                        </p:tgtEl>
                                        <p:attrNameLst>
                                          <p:attrName>style.visibility</p:attrName>
                                        </p:attrNameLst>
                                      </p:cBhvr>
                                      <p:to>
                                        <p:strVal val="visible"/>
                                      </p:to>
                                    </p:set>
                                    <p:anim calcmode="lin" valueType="num">
                                      <p:cBhvr additive="base">
                                        <p:cTn id="121" dur="500" fill="hold"/>
                                        <p:tgtEl>
                                          <p:spTgt spid="6192"/>
                                        </p:tgtEl>
                                        <p:attrNameLst>
                                          <p:attrName>ppt_x</p:attrName>
                                        </p:attrNameLst>
                                      </p:cBhvr>
                                      <p:tavLst>
                                        <p:tav tm="0">
                                          <p:val>
                                            <p:strVal val="1+#ppt_w/2"/>
                                          </p:val>
                                        </p:tav>
                                        <p:tav tm="100000">
                                          <p:val>
                                            <p:strVal val="#ppt_x"/>
                                          </p:val>
                                        </p:tav>
                                      </p:tavLst>
                                    </p:anim>
                                    <p:anim calcmode="lin" valueType="num">
                                      <p:cBhvr additive="base">
                                        <p:cTn id="122" dur="500" fill="hold"/>
                                        <p:tgtEl>
                                          <p:spTgt spid="6192"/>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6194"/>
                                        </p:tgtEl>
                                        <p:attrNameLst>
                                          <p:attrName>style.visibility</p:attrName>
                                        </p:attrNameLst>
                                      </p:cBhvr>
                                      <p:to>
                                        <p:strVal val="visible"/>
                                      </p:to>
                                    </p:set>
                                    <p:anim calcmode="lin" valueType="num">
                                      <p:cBhvr additive="base">
                                        <p:cTn id="125" dur="500" fill="hold"/>
                                        <p:tgtEl>
                                          <p:spTgt spid="6194"/>
                                        </p:tgtEl>
                                        <p:attrNameLst>
                                          <p:attrName>ppt_x</p:attrName>
                                        </p:attrNameLst>
                                      </p:cBhvr>
                                      <p:tavLst>
                                        <p:tav tm="0">
                                          <p:val>
                                            <p:strVal val="1+#ppt_w/2"/>
                                          </p:val>
                                        </p:tav>
                                        <p:tav tm="100000">
                                          <p:val>
                                            <p:strVal val="#ppt_x"/>
                                          </p:val>
                                        </p:tav>
                                      </p:tavLst>
                                    </p:anim>
                                    <p:anim calcmode="lin" valueType="num">
                                      <p:cBhvr additive="base">
                                        <p:cTn id="126" dur="500" fill="hold"/>
                                        <p:tgtEl>
                                          <p:spTgt spid="6194"/>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98"/>
                                        </p:tgtEl>
                                        <p:attrNameLst>
                                          <p:attrName>style.visibility</p:attrName>
                                        </p:attrNameLst>
                                      </p:cBhvr>
                                      <p:to>
                                        <p:strVal val="visible"/>
                                      </p:to>
                                    </p:set>
                                    <p:anim calcmode="lin" valueType="num">
                                      <p:cBhvr additive="base">
                                        <p:cTn id="129" dur="500" fill="hold"/>
                                        <p:tgtEl>
                                          <p:spTgt spid="6198"/>
                                        </p:tgtEl>
                                        <p:attrNameLst>
                                          <p:attrName>ppt_x</p:attrName>
                                        </p:attrNameLst>
                                      </p:cBhvr>
                                      <p:tavLst>
                                        <p:tav tm="0">
                                          <p:val>
                                            <p:strVal val="1+#ppt_w/2"/>
                                          </p:val>
                                        </p:tav>
                                        <p:tav tm="100000">
                                          <p:val>
                                            <p:strVal val="#ppt_x"/>
                                          </p:val>
                                        </p:tav>
                                      </p:tavLst>
                                    </p:anim>
                                    <p:anim calcmode="lin" valueType="num">
                                      <p:cBhvr additive="base">
                                        <p:cTn id="130" dur="500" fill="hold"/>
                                        <p:tgtEl>
                                          <p:spTgt spid="6198"/>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18"/>
                                        </p:tgtEl>
                                        <p:attrNameLst>
                                          <p:attrName>style.visibility</p:attrName>
                                        </p:attrNameLst>
                                      </p:cBhvr>
                                      <p:to>
                                        <p:strVal val="visible"/>
                                      </p:to>
                                    </p:set>
                                    <p:animEffect transition="in" filter="fade">
                                      <p:cBhvr>
                                        <p:cTn id="135" dur="500"/>
                                        <p:tgtEl>
                                          <p:spTgt spid="118"/>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1" nodeType="clickEffect">
                                  <p:stCondLst>
                                    <p:cond delay="0"/>
                                  </p:stCondLst>
                                  <p:childTnLst>
                                    <p:animEffect transition="out" filter="fade">
                                      <p:cBhvr>
                                        <p:cTn id="139" dur="500"/>
                                        <p:tgtEl>
                                          <p:spTgt spid="118"/>
                                        </p:tgtEl>
                                      </p:cBhvr>
                                    </p:animEffect>
                                    <p:set>
                                      <p:cBhvr>
                                        <p:cTn id="140" dur="1" fill="hold">
                                          <p:stCondLst>
                                            <p:cond delay="499"/>
                                          </p:stCondLst>
                                        </p:cTn>
                                        <p:tgtEl>
                                          <p:spTgt spid="118"/>
                                        </p:tgtEl>
                                        <p:attrNameLst>
                                          <p:attrName>style.visibility</p:attrName>
                                        </p:attrNameLst>
                                      </p:cBhvr>
                                      <p:to>
                                        <p:strVal val="hidden"/>
                                      </p:to>
                                    </p:set>
                                  </p:childTnLst>
                                </p:cTn>
                              </p:par>
                              <p:par>
                                <p:cTn id="141" presetID="10" presetClass="entr" presetSubtype="0" fill="hold" grpId="0" nodeType="withEffect">
                                  <p:stCondLst>
                                    <p:cond delay="0"/>
                                  </p:stCondLst>
                                  <p:childTnLst>
                                    <p:set>
                                      <p:cBhvr>
                                        <p:cTn id="142" dur="1" fill="hold">
                                          <p:stCondLst>
                                            <p:cond delay="0"/>
                                          </p:stCondLst>
                                        </p:cTn>
                                        <p:tgtEl>
                                          <p:spTgt spid="119"/>
                                        </p:tgtEl>
                                        <p:attrNameLst>
                                          <p:attrName>style.visibility</p:attrName>
                                        </p:attrNameLst>
                                      </p:cBhvr>
                                      <p:to>
                                        <p:strVal val="visible"/>
                                      </p:to>
                                    </p:set>
                                    <p:animEffect transition="in" filter="fade">
                                      <p:cBhvr>
                                        <p:cTn id="143" dur="500"/>
                                        <p:tgtEl>
                                          <p:spTgt spid="119"/>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xit" presetSubtype="0" fill="hold" grpId="1" nodeType="clickEffect">
                                  <p:stCondLst>
                                    <p:cond delay="0"/>
                                  </p:stCondLst>
                                  <p:childTnLst>
                                    <p:animEffect transition="out" filter="fade">
                                      <p:cBhvr>
                                        <p:cTn id="147" dur="500"/>
                                        <p:tgtEl>
                                          <p:spTgt spid="119"/>
                                        </p:tgtEl>
                                      </p:cBhvr>
                                    </p:animEffect>
                                    <p:set>
                                      <p:cBhvr>
                                        <p:cTn id="148" dur="1" fill="hold">
                                          <p:stCondLst>
                                            <p:cond delay="499"/>
                                          </p:stCondLst>
                                        </p:cTn>
                                        <p:tgtEl>
                                          <p:spTgt spid="119"/>
                                        </p:tgtEl>
                                        <p:attrNameLst>
                                          <p:attrName>style.visibility</p:attrName>
                                        </p:attrNameLst>
                                      </p:cBhvr>
                                      <p:to>
                                        <p:strVal val="hidden"/>
                                      </p:to>
                                    </p:set>
                                  </p:childTnLst>
                                </p:cTn>
                              </p:par>
                              <p:par>
                                <p:cTn id="149" presetID="2" presetClass="entr" presetSubtype="8" fill="hold" nodeType="withEffect">
                                  <p:stCondLst>
                                    <p:cond delay="0"/>
                                  </p:stCondLst>
                                  <p:childTnLst>
                                    <p:set>
                                      <p:cBhvr>
                                        <p:cTn id="150" dur="1" fill="hold">
                                          <p:stCondLst>
                                            <p:cond delay="0"/>
                                          </p:stCondLst>
                                        </p:cTn>
                                        <p:tgtEl>
                                          <p:spTgt spid="18"/>
                                        </p:tgtEl>
                                        <p:attrNameLst>
                                          <p:attrName>style.visibility</p:attrName>
                                        </p:attrNameLst>
                                      </p:cBhvr>
                                      <p:to>
                                        <p:strVal val="visible"/>
                                      </p:to>
                                    </p:set>
                                    <p:anim calcmode="lin" valueType="num">
                                      <p:cBhvr additive="base">
                                        <p:cTn id="151" dur="500" fill="hold"/>
                                        <p:tgtEl>
                                          <p:spTgt spid="18"/>
                                        </p:tgtEl>
                                        <p:attrNameLst>
                                          <p:attrName>ppt_x</p:attrName>
                                        </p:attrNameLst>
                                      </p:cBhvr>
                                      <p:tavLst>
                                        <p:tav tm="0">
                                          <p:val>
                                            <p:strVal val="0-#ppt_w/2"/>
                                          </p:val>
                                        </p:tav>
                                        <p:tav tm="100000">
                                          <p:val>
                                            <p:strVal val="#ppt_x"/>
                                          </p:val>
                                        </p:tav>
                                      </p:tavLst>
                                    </p:anim>
                                    <p:anim calcmode="lin" valueType="num">
                                      <p:cBhvr additive="base">
                                        <p:cTn id="152" dur="500" fill="hold"/>
                                        <p:tgtEl>
                                          <p:spTgt spid="18"/>
                                        </p:tgtEl>
                                        <p:attrNameLst>
                                          <p:attrName>ppt_y</p:attrName>
                                        </p:attrNameLst>
                                      </p:cBhvr>
                                      <p:tavLst>
                                        <p:tav tm="0">
                                          <p:val>
                                            <p:strVal val="#ppt_y"/>
                                          </p:val>
                                        </p:tav>
                                        <p:tav tm="100000">
                                          <p:val>
                                            <p:strVal val="#ppt_y"/>
                                          </p:val>
                                        </p:tav>
                                      </p:tavLst>
                                    </p:anim>
                                  </p:childTnLst>
                                </p:cTn>
                              </p:par>
                              <p:par>
                                <p:cTn id="153" presetID="2" presetClass="entr" presetSubtype="2" fill="hold" nodeType="withEffect">
                                  <p:stCondLst>
                                    <p:cond delay="0"/>
                                  </p:stCondLst>
                                  <p:childTnLst>
                                    <p:set>
                                      <p:cBhvr>
                                        <p:cTn id="154" dur="1" fill="hold">
                                          <p:stCondLst>
                                            <p:cond delay="0"/>
                                          </p:stCondLst>
                                        </p:cTn>
                                        <p:tgtEl>
                                          <p:spTgt spid="6180"/>
                                        </p:tgtEl>
                                        <p:attrNameLst>
                                          <p:attrName>style.visibility</p:attrName>
                                        </p:attrNameLst>
                                      </p:cBhvr>
                                      <p:to>
                                        <p:strVal val="visible"/>
                                      </p:to>
                                    </p:set>
                                    <p:anim calcmode="lin" valueType="num">
                                      <p:cBhvr additive="base">
                                        <p:cTn id="155" dur="500" fill="hold"/>
                                        <p:tgtEl>
                                          <p:spTgt spid="6180"/>
                                        </p:tgtEl>
                                        <p:attrNameLst>
                                          <p:attrName>ppt_x</p:attrName>
                                        </p:attrNameLst>
                                      </p:cBhvr>
                                      <p:tavLst>
                                        <p:tav tm="0">
                                          <p:val>
                                            <p:strVal val="1+#ppt_w/2"/>
                                          </p:val>
                                        </p:tav>
                                        <p:tav tm="100000">
                                          <p:val>
                                            <p:strVal val="#ppt_x"/>
                                          </p:val>
                                        </p:tav>
                                      </p:tavLst>
                                    </p:anim>
                                    <p:anim calcmode="lin" valueType="num">
                                      <p:cBhvr additive="base">
                                        <p:cTn id="156" dur="500" fill="hold"/>
                                        <p:tgtEl>
                                          <p:spTgt spid="6180"/>
                                        </p:tgtEl>
                                        <p:attrNameLst>
                                          <p:attrName>ppt_y</p:attrName>
                                        </p:attrNameLst>
                                      </p:cBhvr>
                                      <p:tavLst>
                                        <p:tav tm="0">
                                          <p:val>
                                            <p:strVal val="#ppt_y"/>
                                          </p:val>
                                        </p:tav>
                                        <p:tav tm="100000">
                                          <p:val>
                                            <p:strVal val="#ppt_y"/>
                                          </p:val>
                                        </p:tav>
                                      </p:tavLst>
                                    </p:anim>
                                  </p:childTnLst>
                                </p:cTn>
                              </p:par>
                              <p:par>
                                <p:cTn id="157" presetID="2" presetClass="entr" presetSubtype="2" fill="hold" nodeType="withEffect">
                                  <p:stCondLst>
                                    <p:cond delay="0"/>
                                  </p:stCondLst>
                                  <p:childTnLst>
                                    <p:set>
                                      <p:cBhvr>
                                        <p:cTn id="158" dur="1" fill="hold">
                                          <p:stCondLst>
                                            <p:cond delay="0"/>
                                          </p:stCondLst>
                                        </p:cTn>
                                        <p:tgtEl>
                                          <p:spTgt spid="6184"/>
                                        </p:tgtEl>
                                        <p:attrNameLst>
                                          <p:attrName>style.visibility</p:attrName>
                                        </p:attrNameLst>
                                      </p:cBhvr>
                                      <p:to>
                                        <p:strVal val="visible"/>
                                      </p:to>
                                    </p:set>
                                    <p:anim calcmode="lin" valueType="num">
                                      <p:cBhvr additive="base">
                                        <p:cTn id="159" dur="500" fill="hold"/>
                                        <p:tgtEl>
                                          <p:spTgt spid="6184"/>
                                        </p:tgtEl>
                                        <p:attrNameLst>
                                          <p:attrName>ppt_x</p:attrName>
                                        </p:attrNameLst>
                                      </p:cBhvr>
                                      <p:tavLst>
                                        <p:tav tm="0">
                                          <p:val>
                                            <p:strVal val="1+#ppt_w/2"/>
                                          </p:val>
                                        </p:tav>
                                        <p:tav tm="100000">
                                          <p:val>
                                            <p:strVal val="#ppt_x"/>
                                          </p:val>
                                        </p:tav>
                                      </p:tavLst>
                                    </p:anim>
                                    <p:anim calcmode="lin" valueType="num">
                                      <p:cBhvr additive="base">
                                        <p:cTn id="160" dur="500" fill="hold"/>
                                        <p:tgtEl>
                                          <p:spTgt spid="6184"/>
                                        </p:tgtEl>
                                        <p:attrNameLst>
                                          <p:attrName>ppt_y</p:attrName>
                                        </p:attrNameLst>
                                      </p:cBhvr>
                                      <p:tavLst>
                                        <p:tav tm="0">
                                          <p:val>
                                            <p:strVal val="#ppt_y"/>
                                          </p:val>
                                        </p:tav>
                                        <p:tav tm="100000">
                                          <p:val>
                                            <p:strVal val="#ppt_y"/>
                                          </p:val>
                                        </p:tav>
                                      </p:tavLst>
                                    </p:anim>
                                  </p:childTnLst>
                                </p:cTn>
                              </p:par>
                              <p:par>
                                <p:cTn id="161" presetID="2" presetClass="entr" presetSubtype="2" fill="hold" nodeType="withEffect">
                                  <p:stCondLst>
                                    <p:cond delay="0"/>
                                  </p:stCondLst>
                                  <p:childTnLst>
                                    <p:set>
                                      <p:cBhvr>
                                        <p:cTn id="162" dur="1" fill="hold">
                                          <p:stCondLst>
                                            <p:cond delay="0"/>
                                          </p:stCondLst>
                                        </p:cTn>
                                        <p:tgtEl>
                                          <p:spTgt spid="6186"/>
                                        </p:tgtEl>
                                        <p:attrNameLst>
                                          <p:attrName>style.visibility</p:attrName>
                                        </p:attrNameLst>
                                      </p:cBhvr>
                                      <p:to>
                                        <p:strVal val="visible"/>
                                      </p:to>
                                    </p:set>
                                    <p:anim calcmode="lin" valueType="num">
                                      <p:cBhvr additive="base">
                                        <p:cTn id="163" dur="500" fill="hold"/>
                                        <p:tgtEl>
                                          <p:spTgt spid="6186"/>
                                        </p:tgtEl>
                                        <p:attrNameLst>
                                          <p:attrName>ppt_x</p:attrName>
                                        </p:attrNameLst>
                                      </p:cBhvr>
                                      <p:tavLst>
                                        <p:tav tm="0">
                                          <p:val>
                                            <p:strVal val="1+#ppt_w/2"/>
                                          </p:val>
                                        </p:tav>
                                        <p:tav tm="100000">
                                          <p:val>
                                            <p:strVal val="#ppt_x"/>
                                          </p:val>
                                        </p:tav>
                                      </p:tavLst>
                                    </p:anim>
                                    <p:anim calcmode="lin" valueType="num">
                                      <p:cBhvr additive="base">
                                        <p:cTn id="164" dur="500" fill="hold"/>
                                        <p:tgtEl>
                                          <p:spTgt spid="6186"/>
                                        </p:tgtEl>
                                        <p:attrNameLst>
                                          <p:attrName>ppt_y</p:attrName>
                                        </p:attrNameLst>
                                      </p:cBhvr>
                                      <p:tavLst>
                                        <p:tav tm="0">
                                          <p:val>
                                            <p:strVal val="#ppt_y"/>
                                          </p:val>
                                        </p:tav>
                                        <p:tav tm="100000">
                                          <p:val>
                                            <p:strVal val="#ppt_y"/>
                                          </p:val>
                                        </p:tav>
                                      </p:tavLst>
                                    </p:anim>
                                  </p:childTnLst>
                                </p:cTn>
                              </p:par>
                              <p:par>
                                <p:cTn id="165" presetID="2" presetClass="entr" presetSubtype="2" fill="hold" nodeType="withEffect">
                                  <p:stCondLst>
                                    <p:cond delay="0"/>
                                  </p:stCondLst>
                                  <p:childTnLst>
                                    <p:set>
                                      <p:cBhvr>
                                        <p:cTn id="166" dur="1" fill="hold">
                                          <p:stCondLst>
                                            <p:cond delay="0"/>
                                          </p:stCondLst>
                                        </p:cTn>
                                        <p:tgtEl>
                                          <p:spTgt spid="6188"/>
                                        </p:tgtEl>
                                        <p:attrNameLst>
                                          <p:attrName>style.visibility</p:attrName>
                                        </p:attrNameLst>
                                      </p:cBhvr>
                                      <p:to>
                                        <p:strVal val="visible"/>
                                      </p:to>
                                    </p:set>
                                    <p:anim calcmode="lin" valueType="num">
                                      <p:cBhvr additive="base">
                                        <p:cTn id="167" dur="500" fill="hold"/>
                                        <p:tgtEl>
                                          <p:spTgt spid="6188"/>
                                        </p:tgtEl>
                                        <p:attrNameLst>
                                          <p:attrName>ppt_x</p:attrName>
                                        </p:attrNameLst>
                                      </p:cBhvr>
                                      <p:tavLst>
                                        <p:tav tm="0">
                                          <p:val>
                                            <p:strVal val="1+#ppt_w/2"/>
                                          </p:val>
                                        </p:tav>
                                        <p:tav tm="100000">
                                          <p:val>
                                            <p:strVal val="#ppt_x"/>
                                          </p:val>
                                        </p:tav>
                                      </p:tavLst>
                                    </p:anim>
                                    <p:anim calcmode="lin" valueType="num">
                                      <p:cBhvr additive="base">
                                        <p:cTn id="168" dur="500" fill="hold"/>
                                        <p:tgtEl>
                                          <p:spTgt spid="6188"/>
                                        </p:tgtEl>
                                        <p:attrNameLst>
                                          <p:attrName>ppt_y</p:attrName>
                                        </p:attrNameLst>
                                      </p:cBhvr>
                                      <p:tavLst>
                                        <p:tav tm="0">
                                          <p:val>
                                            <p:strVal val="#ppt_y"/>
                                          </p:val>
                                        </p:tav>
                                        <p:tav tm="100000">
                                          <p:val>
                                            <p:strVal val="#ppt_y"/>
                                          </p:val>
                                        </p:tav>
                                      </p:tavLst>
                                    </p:anim>
                                  </p:childTnLst>
                                </p:cTn>
                              </p:par>
                              <p:par>
                                <p:cTn id="169" presetID="2" presetClass="entr" presetSubtype="2" fill="hold" nodeType="withEffect">
                                  <p:stCondLst>
                                    <p:cond delay="0"/>
                                  </p:stCondLst>
                                  <p:childTnLst>
                                    <p:set>
                                      <p:cBhvr>
                                        <p:cTn id="170" dur="1" fill="hold">
                                          <p:stCondLst>
                                            <p:cond delay="0"/>
                                          </p:stCondLst>
                                        </p:cTn>
                                        <p:tgtEl>
                                          <p:spTgt spid="6190"/>
                                        </p:tgtEl>
                                        <p:attrNameLst>
                                          <p:attrName>style.visibility</p:attrName>
                                        </p:attrNameLst>
                                      </p:cBhvr>
                                      <p:to>
                                        <p:strVal val="visible"/>
                                      </p:to>
                                    </p:set>
                                    <p:anim calcmode="lin" valueType="num">
                                      <p:cBhvr additive="base">
                                        <p:cTn id="171" dur="500" fill="hold"/>
                                        <p:tgtEl>
                                          <p:spTgt spid="6190"/>
                                        </p:tgtEl>
                                        <p:attrNameLst>
                                          <p:attrName>ppt_x</p:attrName>
                                        </p:attrNameLst>
                                      </p:cBhvr>
                                      <p:tavLst>
                                        <p:tav tm="0">
                                          <p:val>
                                            <p:strVal val="1+#ppt_w/2"/>
                                          </p:val>
                                        </p:tav>
                                        <p:tav tm="100000">
                                          <p:val>
                                            <p:strVal val="#ppt_x"/>
                                          </p:val>
                                        </p:tav>
                                      </p:tavLst>
                                    </p:anim>
                                    <p:anim calcmode="lin" valueType="num">
                                      <p:cBhvr additive="base">
                                        <p:cTn id="172" dur="500" fill="hold"/>
                                        <p:tgtEl>
                                          <p:spTgt spid="6190"/>
                                        </p:tgtEl>
                                        <p:attrNameLst>
                                          <p:attrName>ppt_y</p:attrName>
                                        </p:attrNameLst>
                                      </p:cBhvr>
                                      <p:tavLst>
                                        <p:tav tm="0">
                                          <p:val>
                                            <p:strVal val="#ppt_y"/>
                                          </p:val>
                                        </p:tav>
                                        <p:tav tm="100000">
                                          <p:val>
                                            <p:strVal val="#ppt_y"/>
                                          </p:val>
                                        </p:tav>
                                      </p:tavLst>
                                    </p:anim>
                                  </p:childTnLst>
                                </p:cTn>
                              </p:par>
                              <p:par>
                                <p:cTn id="173" presetID="1" presetClass="entr" presetSubtype="0" fill="hold" nodeType="withEffect">
                                  <p:stCondLst>
                                    <p:cond delay="0"/>
                                  </p:stCondLst>
                                  <p:childTnLst>
                                    <p:set>
                                      <p:cBhvr>
                                        <p:cTn id="174" dur="1" fill="hold">
                                          <p:stCondLst>
                                            <p:cond delay="0"/>
                                          </p:stCondLst>
                                        </p:cTn>
                                        <p:tgtEl>
                                          <p:spTgt spid="71"/>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6" presetClass="entr" presetSubtype="16" fill="hold" nodeType="clickEffect">
                                  <p:stCondLst>
                                    <p:cond delay="0"/>
                                  </p:stCondLst>
                                  <p:childTnLst>
                                    <p:set>
                                      <p:cBhvr>
                                        <p:cTn id="178" dur="1" fill="hold">
                                          <p:stCondLst>
                                            <p:cond delay="0"/>
                                          </p:stCondLst>
                                        </p:cTn>
                                        <p:tgtEl>
                                          <p:spTgt spid="12"/>
                                        </p:tgtEl>
                                        <p:attrNameLst>
                                          <p:attrName>style.visibility</p:attrName>
                                        </p:attrNameLst>
                                      </p:cBhvr>
                                      <p:to>
                                        <p:strVal val="visible"/>
                                      </p:to>
                                    </p:set>
                                    <p:animEffect transition="in" filter="circle(in)">
                                      <p:cBhvr>
                                        <p:cTn id="17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19" grpId="1" animBg="1"/>
      <p:bldP spid="118" grpId="0" animBg="1"/>
      <p:bldP spid="118" grpId="1" animBg="1"/>
      <p:bldP spid="117" grpId="0" animBg="1"/>
      <p:bldP spid="117" grpId="1" animBg="1"/>
      <p:bldP spid="116" grpId="0" animBg="1"/>
      <p:bldP spid="116" grpId="1" animBg="1"/>
      <p:bldP spid="22" grpId="0" animBg="1"/>
      <p:bldP spid="22" grpId="1"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Group 13"/>
          <p:cNvGrpSpPr/>
          <p:nvPr/>
        </p:nvGrpSpPr>
        <p:grpSpPr>
          <a:xfrm>
            <a:off x="1528320" y="7315200"/>
            <a:ext cx="2749731" cy="1308348"/>
            <a:chOff x="1528320" y="7315200"/>
            <a:chExt cx="2749731" cy="1308348"/>
          </a:xfrm>
        </p:grpSpPr>
        <p:sp>
          <p:nvSpPr>
            <p:cNvPr id="72" name="Flowchart: Magnetic Disk 71"/>
            <p:cNvSpPr/>
            <p:nvPr/>
          </p:nvSpPr>
          <p:spPr>
            <a:xfrm>
              <a:off x="1528320" y="7315200"/>
              <a:ext cx="2749731" cy="1308348"/>
            </a:xfrm>
            <a:prstGeom prst="flowChartMagneticDisk">
              <a:avLst/>
            </a:prstGeom>
            <a:solidFill>
              <a:schemeClr val="bg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80" name="Rectangle 79"/>
            <p:cNvSpPr/>
            <p:nvPr/>
          </p:nvSpPr>
          <p:spPr>
            <a:xfrm>
              <a:off x="1542242" y="7952325"/>
              <a:ext cx="2598672" cy="430887"/>
            </a:xfrm>
            <a:prstGeom prst="rect">
              <a:avLst/>
            </a:prstGeom>
          </p:spPr>
          <p:txBody>
            <a:bodyPr wrap="square">
              <a:spAutoFit/>
            </a:bodyPr>
            <a:lstStyle/>
            <a:p>
              <a:pPr algn="ctr"/>
              <a:r>
                <a:rPr lang="en-US" sz="2200" dirty="0" smtClean="0">
                  <a:solidFill>
                    <a:schemeClr val="accent5">
                      <a:lumMod val="60000"/>
                      <a:lumOff val="40000"/>
                    </a:schemeClr>
                  </a:solidFill>
                  <a:latin typeface="Mallory Medium" charset="0"/>
                  <a:ea typeface="Mallory Medium" charset="0"/>
                  <a:cs typeface="Mallory Medium" charset="0"/>
                </a:rPr>
                <a:t>STORAGE</a:t>
              </a:r>
              <a:endParaRPr lang="en-US" sz="2200" dirty="0">
                <a:solidFill>
                  <a:schemeClr val="accent5">
                    <a:lumMod val="60000"/>
                    <a:lumOff val="40000"/>
                  </a:schemeClr>
                </a:solidFill>
                <a:latin typeface="Mallory Medium" charset="0"/>
                <a:ea typeface="Mallory Medium" charset="0"/>
                <a:cs typeface="Mallory Medium" charset="0"/>
              </a:endParaRPr>
            </a:p>
          </p:txBody>
        </p:sp>
      </p:grpSp>
      <p:grpSp>
        <p:nvGrpSpPr>
          <p:cNvPr id="15" name="Group 14"/>
          <p:cNvGrpSpPr/>
          <p:nvPr/>
        </p:nvGrpSpPr>
        <p:grpSpPr>
          <a:xfrm>
            <a:off x="1518389" y="6252802"/>
            <a:ext cx="2749731" cy="1308348"/>
            <a:chOff x="1518389" y="6252802"/>
            <a:chExt cx="2749731" cy="1308348"/>
          </a:xfrm>
        </p:grpSpPr>
        <p:sp>
          <p:nvSpPr>
            <p:cNvPr id="73" name="Flowchart: Magnetic Disk 72"/>
            <p:cNvSpPr/>
            <p:nvPr/>
          </p:nvSpPr>
          <p:spPr>
            <a:xfrm>
              <a:off x="1518389" y="6252802"/>
              <a:ext cx="2749731" cy="1308348"/>
            </a:xfrm>
            <a:prstGeom prst="flowChartMagneticDisk">
              <a:avLst/>
            </a:prstGeom>
            <a:solidFill>
              <a:schemeClr val="bg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79" name="Rectangle 78"/>
            <p:cNvSpPr/>
            <p:nvPr/>
          </p:nvSpPr>
          <p:spPr>
            <a:xfrm>
              <a:off x="1536220" y="6832337"/>
              <a:ext cx="2598672" cy="430887"/>
            </a:xfrm>
            <a:prstGeom prst="rect">
              <a:avLst/>
            </a:prstGeom>
          </p:spPr>
          <p:txBody>
            <a:bodyPr wrap="square">
              <a:spAutoFit/>
            </a:bodyPr>
            <a:lstStyle/>
            <a:p>
              <a:pPr algn="ctr"/>
              <a:r>
                <a:rPr lang="en-US" sz="2200" dirty="0" smtClean="0">
                  <a:solidFill>
                    <a:schemeClr val="accent5">
                      <a:lumMod val="60000"/>
                      <a:lumOff val="40000"/>
                    </a:schemeClr>
                  </a:solidFill>
                  <a:latin typeface="Mallory Medium" charset="0"/>
                  <a:ea typeface="Mallory Medium" charset="0"/>
                  <a:cs typeface="Mallory Medium" charset="0"/>
                </a:rPr>
                <a:t>SCHEDULING</a:t>
              </a:r>
              <a:endParaRPr lang="en-US" sz="2200" dirty="0">
                <a:solidFill>
                  <a:schemeClr val="accent5">
                    <a:lumMod val="60000"/>
                    <a:lumOff val="40000"/>
                  </a:schemeClr>
                </a:solidFill>
                <a:latin typeface="Mallory Medium" charset="0"/>
                <a:ea typeface="Mallory Medium" charset="0"/>
                <a:cs typeface="Mallory Medium" charset="0"/>
              </a:endParaRPr>
            </a:p>
          </p:txBody>
        </p:sp>
      </p:grpSp>
      <p:grpSp>
        <p:nvGrpSpPr>
          <p:cNvPr id="16" name="Group 15"/>
          <p:cNvGrpSpPr/>
          <p:nvPr/>
        </p:nvGrpSpPr>
        <p:grpSpPr>
          <a:xfrm>
            <a:off x="1538399" y="5165012"/>
            <a:ext cx="2749731" cy="1308348"/>
            <a:chOff x="1538399" y="5165012"/>
            <a:chExt cx="2749731" cy="1308348"/>
          </a:xfrm>
        </p:grpSpPr>
        <p:sp>
          <p:nvSpPr>
            <p:cNvPr id="74" name="Flowchart: Magnetic Disk 73"/>
            <p:cNvSpPr/>
            <p:nvPr/>
          </p:nvSpPr>
          <p:spPr>
            <a:xfrm>
              <a:off x="1538399" y="5165012"/>
              <a:ext cx="2749731" cy="1308348"/>
            </a:xfrm>
            <a:prstGeom prst="flowChartMagneticDisk">
              <a:avLst/>
            </a:prstGeom>
            <a:solidFill>
              <a:schemeClr val="bg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78" name="Rectangle 77"/>
            <p:cNvSpPr/>
            <p:nvPr/>
          </p:nvSpPr>
          <p:spPr>
            <a:xfrm>
              <a:off x="1548585" y="5728485"/>
              <a:ext cx="2598672" cy="430887"/>
            </a:xfrm>
            <a:prstGeom prst="rect">
              <a:avLst/>
            </a:prstGeom>
          </p:spPr>
          <p:txBody>
            <a:bodyPr wrap="square">
              <a:spAutoFit/>
            </a:bodyPr>
            <a:lstStyle/>
            <a:p>
              <a:pPr algn="ctr"/>
              <a:r>
                <a:rPr lang="en-US" sz="2200" dirty="0" smtClean="0">
                  <a:solidFill>
                    <a:schemeClr val="accent5">
                      <a:lumMod val="60000"/>
                      <a:lumOff val="40000"/>
                    </a:schemeClr>
                  </a:solidFill>
                  <a:latin typeface="Mallory Medium" charset="0"/>
                  <a:ea typeface="Mallory Medium" charset="0"/>
                  <a:cs typeface="Mallory Medium" charset="0"/>
                </a:rPr>
                <a:t>FRAMEWORK</a:t>
              </a:r>
              <a:endParaRPr lang="en-US" sz="2200" dirty="0">
                <a:solidFill>
                  <a:schemeClr val="accent5">
                    <a:lumMod val="60000"/>
                    <a:lumOff val="40000"/>
                  </a:schemeClr>
                </a:solidFill>
                <a:latin typeface="Mallory Medium" charset="0"/>
                <a:ea typeface="Mallory Medium" charset="0"/>
                <a:cs typeface="Mallory Medium" charset="0"/>
              </a:endParaRPr>
            </a:p>
          </p:txBody>
        </p:sp>
      </p:grpSp>
      <p:grpSp>
        <p:nvGrpSpPr>
          <p:cNvPr id="17" name="Group 16"/>
          <p:cNvGrpSpPr/>
          <p:nvPr/>
        </p:nvGrpSpPr>
        <p:grpSpPr>
          <a:xfrm>
            <a:off x="1529375" y="4025652"/>
            <a:ext cx="2749731" cy="1308348"/>
            <a:chOff x="1529375" y="4025652"/>
            <a:chExt cx="2749731" cy="1308348"/>
          </a:xfrm>
        </p:grpSpPr>
        <p:sp>
          <p:nvSpPr>
            <p:cNvPr id="85" name="Flowchart: Magnetic Disk 84"/>
            <p:cNvSpPr/>
            <p:nvPr/>
          </p:nvSpPr>
          <p:spPr>
            <a:xfrm>
              <a:off x="1529375" y="4025652"/>
              <a:ext cx="2749731" cy="1308348"/>
            </a:xfrm>
            <a:prstGeom prst="flowChartMagneticDisk">
              <a:avLst/>
            </a:prstGeom>
            <a:solidFill>
              <a:schemeClr val="bg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77" name="Rectangle 76"/>
            <p:cNvSpPr/>
            <p:nvPr/>
          </p:nvSpPr>
          <p:spPr>
            <a:xfrm>
              <a:off x="1546724" y="4566862"/>
              <a:ext cx="2598672" cy="430887"/>
            </a:xfrm>
            <a:prstGeom prst="rect">
              <a:avLst/>
            </a:prstGeom>
          </p:spPr>
          <p:txBody>
            <a:bodyPr wrap="square">
              <a:spAutoFit/>
            </a:bodyPr>
            <a:lstStyle/>
            <a:p>
              <a:pPr algn="ctr"/>
              <a:r>
                <a:rPr lang="en-US" sz="2200" dirty="0" smtClean="0">
                  <a:solidFill>
                    <a:schemeClr val="accent5">
                      <a:lumMod val="60000"/>
                      <a:lumOff val="40000"/>
                    </a:schemeClr>
                  </a:solidFill>
                  <a:latin typeface="Mallory Medium" charset="0"/>
                  <a:ea typeface="Mallory Medium" charset="0"/>
                  <a:cs typeface="Mallory Medium" charset="0"/>
                </a:rPr>
                <a:t>ML LIBRARIES</a:t>
              </a:r>
              <a:endParaRPr lang="en-US" sz="2200" dirty="0">
                <a:solidFill>
                  <a:schemeClr val="accent5">
                    <a:lumMod val="60000"/>
                    <a:lumOff val="40000"/>
                  </a:schemeClr>
                </a:solidFill>
                <a:latin typeface="Mallory Medium" charset="0"/>
                <a:ea typeface="Mallory Medium" charset="0"/>
                <a:cs typeface="Mallory Medium" charset="0"/>
              </a:endParaRPr>
            </a:p>
          </p:txBody>
        </p:sp>
      </p:grpSp>
      <p:sp>
        <p:nvSpPr>
          <p:cNvPr id="4" name="Text Placeholder 3"/>
          <p:cNvSpPr>
            <a:spLocks noGrp="1"/>
          </p:cNvSpPr>
          <p:nvPr>
            <p:ph type="body" sz="quarter" idx="11"/>
          </p:nvPr>
        </p:nvSpPr>
        <p:spPr>
          <a:xfrm>
            <a:off x="518161" y="449442"/>
            <a:ext cx="14508480" cy="553998"/>
          </a:xfrm>
        </p:spPr>
        <p:txBody>
          <a:bodyPr/>
          <a:lstStyle/>
          <a:p>
            <a:pPr algn="ctr"/>
            <a:r>
              <a:rPr lang="en-US" sz="3600" dirty="0" smtClean="0">
                <a:latin typeface="Mallory Light" charset="0"/>
                <a:ea typeface="Mallory Light" charset="0"/>
                <a:cs typeface="Mallory Light" charset="0"/>
              </a:rPr>
              <a:t>Solving big data one layer at a time</a:t>
            </a:r>
            <a:endParaRPr lang="en-US" sz="3600" dirty="0">
              <a:latin typeface="Mallory Light" charset="0"/>
              <a:ea typeface="Mallory Light" charset="0"/>
              <a:cs typeface="Mallory Light" charset="0"/>
            </a:endParaRPr>
          </a:p>
        </p:txBody>
      </p:sp>
      <p:sp>
        <p:nvSpPr>
          <p:cNvPr id="6" name="Rectangle 5"/>
          <p:cNvSpPr/>
          <p:nvPr/>
        </p:nvSpPr>
        <p:spPr>
          <a:xfrm>
            <a:off x="2155316" y="1398359"/>
            <a:ext cx="11253344" cy="535531"/>
          </a:xfrm>
          <a:prstGeom prst="rect">
            <a:avLst/>
          </a:prstGeom>
        </p:spPr>
        <p:txBody>
          <a:bodyPr wrap="square">
            <a:spAutoFit/>
          </a:bodyPr>
          <a:lstStyle/>
          <a:p>
            <a:pPr algn="ctr"/>
            <a:r>
              <a:rPr lang="en-US" sz="2800" i="1" dirty="0" smtClean="0">
                <a:latin typeface="Mallory Light"/>
                <a:ea typeface="Mallory Light" charset="0"/>
                <a:cs typeface="Mallory Light" charset="0"/>
              </a:rPr>
              <a:t>“</a:t>
            </a:r>
            <a:r>
              <a:rPr lang="en-US" sz="2800" i="1" dirty="0">
                <a:latin typeface="Mallory Light"/>
              </a:rPr>
              <a:t>do one thing and do it </a:t>
            </a:r>
            <a:r>
              <a:rPr lang="en-US" sz="2800" i="1" dirty="0" smtClean="0">
                <a:latin typeface="Mallory Light"/>
              </a:rPr>
              <a:t>well” –</a:t>
            </a:r>
            <a:r>
              <a:rPr lang="en-US" sz="2400" i="1" dirty="0" smtClean="0">
                <a:latin typeface="Mallory Light"/>
              </a:rPr>
              <a:t>Unix </a:t>
            </a:r>
            <a:r>
              <a:rPr lang="en-US" sz="2400" i="1" dirty="0" err="1" smtClean="0">
                <a:latin typeface="Mallory Light"/>
              </a:rPr>
              <a:t>Phylosophy</a:t>
            </a:r>
            <a:endParaRPr lang="en-US" sz="2400" i="1" dirty="0">
              <a:latin typeface="Mallory Light"/>
              <a:ea typeface="Mallory Light" charset="0"/>
              <a:cs typeface="Mallory Light" charset="0"/>
            </a:endParaRPr>
          </a:p>
        </p:txBody>
      </p:sp>
      <p:pic>
        <p:nvPicPr>
          <p:cNvPr id="6146" name="Picture 2" descr="Image result for alluxio"/>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7252" y="7634779"/>
            <a:ext cx="1229360" cy="122936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hdfs icon"/>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0909" y="732028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s3 amaz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65332" y="7759703"/>
            <a:ext cx="1117600" cy="11176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 result for meso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4399" y="6712363"/>
            <a:ext cx="2070976" cy="75245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5381080" y="7633855"/>
            <a:ext cx="9237957" cy="0"/>
          </a:xfrm>
          <a:prstGeom prst="line">
            <a:avLst/>
          </a:prstGeom>
          <a:ln>
            <a:solidFill>
              <a:schemeClr val="accent1">
                <a:shade val="95000"/>
                <a:satMod val="105000"/>
                <a:alpha val="21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81079" y="6482080"/>
            <a:ext cx="9226043" cy="0"/>
          </a:xfrm>
          <a:prstGeom prst="line">
            <a:avLst/>
          </a:prstGeom>
          <a:ln>
            <a:solidFill>
              <a:schemeClr val="accent1">
                <a:shade val="95000"/>
                <a:satMod val="105000"/>
                <a:alpha val="21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81080" y="5364480"/>
            <a:ext cx="9237957" cy="0"/>
          </a:xfrm>
          <a:prstGeom prst="line">
            <a:avLst/>
          </a:prstGeom>
          <a:ln>
            <a:solidFill>
              <a:schemeClr val="accent1">
                <a:shade val="95000"/>
                <a:satMod val="105000"/>
                <a:alpha val="21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381080" y="4246880"/>
            <a:ext cx="9237957" cy="0"/>
          </a:xfrm>
          <a:prstGeom prst="line">
            <a:avLst/>
          </a:prstGeom>
          <a:ln>
            <a:solidFill>
              <a:schemeClr val="accent1">
                <a:shade val="95000"/>
                <a:satMod val="105000"/>
                <a:alpha val="21000"/>
              </a:schemeClr>
            </a:solidFill>
            <a:prstDash val="dash"/>
          </a:ln>
        </p:spPr>
        <p:style>
          <a:lnRef idx="1">
            <a:schemeClr val="accent1"/>
          </a:lnRef>
          <a:fillRef idx="0">
            <a:schemeClr val="accent1"/>
          </a:fillRef>
          <a:effectRef idx="0">
            <a:schemeClr val="accent1"/>
          </a:effectRef>
          <a:fontRef idx="minor">
            <a:schemeClr val="tx1"/>
          </a:fontRef>
        </p:style>
      </p:cxnSp>
      <p:pic>
        <p:nvPicPr>
          <p:cNvPr id="6156" name="Picture 12" descr="Image result for yarn apache"/>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88605" y="6645519"/>
            <a:ext cx="1442066" cy="916136"/>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Image result for kubernete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35111" y="6514131"/>
            <a:ext cx="1375403" cy="1178917"/>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Image result for spark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9506" y="5501463"/>
            <a:ext cx="1617749" cy="860504"/>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Image result for tez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36206" y="5485700"/>
            <a:ext cx="1776249" cy="910328"/>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Image result for flink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859608" y="5401173"/>
            <a:ext cx="2899806" cy="1402559"/>
          </a:xfrm>
          <a:prstGeom prst="rect">
            <a:avLst/>
          </a:prstGeom>
          <a:noFill/>
          <a:extLst>
            <a:ext uri="{909E8E84-426E-40DD-AFC4-6F175D3DCCD1}">
              <a14:hiddenFill xmlns:a14="http://schemas.microsoft.com/office/drawing/2010/main">
                <a:solidFill>
                  <a:srgbClr val="FFFFFF"/>
                </a:solidFill>
              </a14:hiddenFill>
            </a:ext>
          </a:extLst>
        </p:spPr>
      </p:pic>
      <p:pic>
        <p:nvPicPr>
          <p:cNvPr id="6170" name="Picture 26" descr="Related imag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65162" y="5444979"/>
            <a:ext cx="1524635" cy="798619"/>
          </a:xfrm>
          <a:prstGeom prst="rect">
            <a:avLst/>
          </a:prstGeom>
          <a:noFill/>
          <a:extLst>
            <a:ext uri="{909E8E84-426E-40DD-AFC4-6F175D3DCCD1}">
              <a14:hiddenFill xmlns:a14="http://schemas.microsoft.com/office/drawing/2010/main">
                <a:solidFill>
                  <a:srgbClr val="FFFFFF"/>
                </a:solidFill>
              </a14:hiddenFill>
            </a:ext>
          </a:extLst>
        </p:spPr>
      </p:pic>
      <p:pic>
        <p:nvPicPr>
          <p:cNvPr id="6172" name="Picture 28" descr="Image result for impala apache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330895" y="11609287"/>
            <a:ext cx="282216" cy="203686"/>
          </a:xfrm>
          <a:prstGeom prst="rect">
            <a:avLst/>
          </a:prstGeom>
          <a:noFill/>
          <a:extLst>
            <a:ext uri="{909E8E84-426E-40DD-AFC4-6F175D3DCCD1}">
              <a14:hiddenFill xmlns:a14="http://schemas.microsoft.com/office/drawing/2010/main">
                <a:solidFill>
                  <a:srgbClr val="FFFFFF"/>
                </a:solidFill>
              </a14:hiddenFill>
            </a:ext>
          </a:extLst>
        </p:spPr>
      </p:pic>
      <p:pic>
        <p:nvPicPr>
          <p:cNvPr id="6174" name="Picture 30" descr="Image result for Tensor flow"/>
          <p:cNvPicPr>
            <a:picLocks noChangeAspect="1" noChangeArrowheads="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12102" y="4402052"/>
            <a:ext cx="1036837" cy="845021"/>
          </a:xfrm>
          <a:prstGeom prst="rect">
            <a:avLst/>
          </a:prstGeom>
          <a:noFill/>
          <a:extLst>
            <a:ext uri="{909E8E84-426E-40DD-AFC4-6F175D3DCCD1}">
              <a14:hiddenFill xmlns:a14="http://schemas.microsoft.com/office/drawing/2010/main">
                <a:solidFill>
                  <a:srgbClr val="FFFFFF"/>
                </a:solidFill>
              </a14:hiddenFill>
            </a:ext>
          </a:extLst>
        </p:spPr>
      </p:pic>
      <p:pic>
        <p:nvPicPr>
          <p:cNvPr id="6178" name="Picture 34" descr="Image result for h2o ai"/>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66334" y="4508496"/>
            <a:ext cx="1605174" cy="615476"/>
          </a:xfrm>
          <a:prstGeom prst="rect">
            <a:avLst/>
          </a:prstGeom>
          <a:noFill/>
          <a:extLst>
            <a:ext uri="{909E8E84-426E-40DD-AFC4-6F175D3DCCD1}">
              <a14:hiddenFill xmlns:a14="http://schemas.microsoft.com/office/drawing/2010/main">
                <a:solidFill>
                  <a:srgbClr val="FFFFFF"/>
                </a:solidFill>
              </a14:hiddenFill>
            </a:ext>
          </a:extLst>
        </p:spPr>
      </p:pic>
      <p:pic>
        <p:nvPicPr>
          <p:cNvPr id="6180" name="Picture 36" descr="Image result for hawq"/>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80597" y="3462379"/>
            <a:ext cx="1747607" cy="617241"/>
          </a:xfrm>
          <a:prstGeom prst="rect">
            <a:avLst/>
          </a:prstGeom>
          <a:noFill/>
          <a:extLst>
            <a:ext uri="{909E8E84-426E-40DD-AFC4-6F175D3DCCD1}">
              <a14:hiddenFill xmlns:a14="http://schemas.microsoft.com/office/drawing/2010/main">
                <a:solidFill>
                  <a:srgbClr val="FFFFFF"/>
                </a:solidFill>
              </a14:hiddenFill>
            </a:ext>
          </a:extLst>
        </p:spPr>
      </p:pic>
      <p:pic>
        <p:nvPicPr>
          <p:cNvPr id="6182" name="Picture 38" descr="Image result for spark ml"/>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50113" y="4334829"/>
            <a:ext cx="957453" cy="957453"/>
          </a:xfrm>
          <a:prstGeom prst="rect">
            <a:avLst/>
          </a:prstGeom>
          <a:noFill/>
          <a:extLst>
            <a:ext uri="{909E8E84-426E-40DD-AFC4-6F175D3DCCD1}">
              <a14:hiddenFill xmlns:a14="http://schemas.microsoft.com/office/drawing/2010/main">
                <a:solidFill>
                  <a:srgbClr val="FFFFFF"/>
                </a:solidFill>
              </a14:hiddenFill>
            </a:ext>
          </a:extLst>
        </p:spPr>
      </p:pic>
      <p:pic>
        <p:nvPicPr>
          <p:cNvPr id="6184" name="Picture 40" descr="Image result for impala logo apach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02196" y="2773701"/>
            <a:ext cx="1360295" cy="1360295"/>
          </a:xfrm>
          <a:prstGeom prst="rect">
            <a:avLst/>
          </a:prstGeom>
          <a:noFill/>
          <a:extLst>
            <a:ext uri="{909E8E84-426E-40DD-AFC4-6F175D3DCCD1}">
              <a14:hiddenFill xmlns:a14="http://schemas.microsoft.com/office/drawing/2010/main">
                <a:solidFill>
                  <a:srgbClr val="FFFFFF"/>
                </a:solidFill>
              </a14:hiddenFill>
            </a:ext>
          </a:extLst>
        </p:spPr>
      </p:pic>
      <p:pic>
        <p:nvPicPr>
          <p:cNvPr id="6186" name="Picture 42" descr="Image result for apache drill logo"/>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41896" y="3138435"/>
            <a:ext cx="1900435" cy="1098974"/>
          </a:xfrm>
          <a:prstGeom prst="rect">
            <a:avLst/>
          </a:prstGeom>
          <a:noFill/>
          <a:extLst>
            <a:ext uri="{909E8E84-426E-40DD-AFC4-6F175D3DCCD1}">
              <a14:hiddenFill xmlns:a14="http://schemas.microsoft.com/office/drawing/2010/main">
                <a:solidFill>
                  <a:srgbClr val="FFFFFF"/>
                </a:solidFill>
              </a14:hiddenFill>
            </a:ext>
          </a:extLst>
        </p:spPr>
      </p:pic>
      <p:pic>
        <p:nvPicPr>
          <p:cNvPr id="6188" name="Picture 44" descr="Image result for presto apache"/>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977092" y="3298620"/>
            <a:ext cx="1618898" cy="747396"/>
          </a:xfrm>
          <a:prstGeom prst="rect">
            <a:avLst/>
          </a:prstGeom>
          <a:noFill/>
          <a:extLst>
            <a:ext uri="{909E8E84-426E-40DD-AFC4-6F175D3DCCD1}">
              <a14:hiddenFill xmlns:a14="http://schemas.microsoft.com/office/drawing/2010/main">
                <a:solidFill>
                  <a:srgbClr val="FFFFFF"/>
                </a:solidFill>
              </a14:hiddenFill>
            </a:ext>
          </a:extLst>
        </p:spPr>
      </p:pic>
      <p:pic>
        <p:nvPicPr>
          <p:cNvPr id="6190" name="Picture 46" descr="Image result for hive apache"/>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2465254" y="3063310"/>
            <a:ext cx="1997951" cy="1123517"/>
          </a:xfrm>
          <a:prstGeom prst="rect">
            <a:avLst/>
          </a:prstGeom>
          <a:noFill/>
          <a:extLst>
            <a:ext uri="{909E8E84-426E-40DD-AFC4-6F175D3DCCD1}">
              <a14:hiddenFill xmlns:a14="http://schemas.microsoft.com/office/drawing/2010/main">
                <a:solidFill>
                  <a:srgbClr val="FFFFFF"/>
                </a:solidFill>
              </a14:hiddenFill>
            </a:ext>
          </a:extLst>
        </p:spPr>
      </p:pic>
      <p:pic>
        <p:nvPicPr>
          <p:cNvPr id="6192" name="Picture 48" descr="Image result for mahout"/>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094512" y="4400847"/>
            <a:ext cx="1776662" cy="743373"/>
          </a:xfrm>
          <a:prstGeom prst="rect">
            <a:avLst/>
          </a:prstGeom>
          <a:noFill/>
          <a:extLst>
            <a:ext uri="{909E8E84-426E-40DD-AFC4-6F175D3DCCD1}">
              <a14:hiddenFill xmlns:a14="http://schemas.microsoft.com/office/drawing/2010/main">
                <a:solidFill>
                  <a:srgbClr val="FFFFFF"/>
                </a:solidFill>
              </a14:hiddenFill>
            </a:ext>
          </a:extLst>
        </p:spPr>
      </p:pic>
      <p:pic>
        <p:nvPicPr>
          <p:cNvPr id="6194" name="Picture 50" descr="Image result for madlib logo"/>
          <p:cNvPicPr>
            <a:picLocks noChangeAspect="1" noChangeArrowheads="1"/>
          </p:cNvPicPr>
          <p:nvPr/>
        </p:nvPicPr>
        <p:blipFill rotWithShape="1">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245" b="21717"/>
          <a:stretch/>
        </p:blipFill>
        <p:spPr bwMode="auto">
          <a:xfrm>
            <a:off x="12052578" y="4427012"/>
            <a:ext cx="1235123" cy="741532"/>
          </a:xfrm>
          <a:prstGeom prst="rect">
            <a:avLst/>
          </a:prstGeom>
          <a:noFill/>
          <a:extLst>
            <a:ext uri="{909E8E84-426E-40DD-AFC4-6F175D3DCCD1}">
              <a14:hiddenFill xmlns:a14="http://schemas.microsoft.com/office/drawing/2010/main">
                <a:solidFill>
                  <a:srgbClr val="FFFFFF"/>
                </a:solidFill>
              </a14:hiddenFill>
            </a:ext>
          </a:extLst>
        </p:spPr>
      </p:pic>
      <p:pic>
        <p:nvPicPr>
          <p:cNvPr id="6198" name="Picture 54" descr="Image result for apache systemml"/>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3458685" y="4395995"/>
            <a:ext cx="817246" cy="817246"/>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p:cNvCxnSpPr/>
          <p:nvPr/>
        </p:nvCxnSpPr>
        <p:spPr>
          <a:xfrm flipV="1">
            <a:off x="19572912" y="10735104"/>
            <a:ext cx="319054" cy="4664298"/>
          </a:xfrm>
          <a:prstGeom prst="line">
            <a:avLst/>
          </a:prstGeom>
        </p:spPr>
        <p:style>
          <a:lnRef idx="1">
            <a:schemeClr val="accent1"/>
          </a:lnRef>
          <a:fillRef idx="0">
            <a:schemeClr val="accent1"/>
          </a:fillRef>
          <a:effectRef idx="0">
            <a:schemeClr val="accent1"/>
          </a:effectRef>
          <a:fontRef idx="minor">
            <a:schemeClr val="tx1"/>
          </a:fontRef>
        </p:style>
      </p:cxnSp>
      <p:pic>
        <p:nvPicPr>
          <p:cNvPr id="6200" name="Picture 56" descr="Image result for kudu logo apache"/>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2637089" y="7797335"/>
            <a:ext cx="1520402" cy="109733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1517469" y="2895600"/>
            <a:ext cx="2749731" cy="1308348"/>
            <a:chOff x="1517469" y="2895600"/>
            <a:chExt cx="2749731" cy="1308348"/>
          </a:xfrm>
        </p:grpSpPr>
        <p:sp>
          <p:nvSpPr>
            <p:cNvPr id="106" name="Flowchart: Magnetic Disk 105"/>
            <p:cNvSpPr/>
            <p:nvPr/>
          </p:nvSpPr>
          <p:spPr>
            <a:xfrm>
              <a:off x="1517469" y="2895600"/>
              <a:ext cx="2749731" cy="1308348"/>
            </a:xfrm>
            <a:prstGeom prst="flowChartMagneticDisk">
              <a:avLst/>
            </a:prstGeom>
            <a:solidFill>
              <a:schemeClr val="bg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76" name="Rectangle 75"/>
            <p:cNvSpPr/>
            <p:nvPr/>
          </p:nvSpPr>
          <p:spPr>
            <a:xfrm>
              <a:off x="1524001" y="3500735"/>
              <a:ext cx="2598672" cy="430887"/>
            </a:xfrm>
            <a:prstGeom prst="rect">
              <a:avLst/>
            </a:prstGeom>
          </p:spPr>
          <p:txBody>
            <a:bodyPr wrap="square">
              <a:spAutoFit/>
            </a:bodyPr>
            <a:lstStyle/>
            <a:p>
              <a:pPr algn="ctr"/>
              <a:r>
                <a:rPr lang="en-US" sz="2200" dirty="0" smtClean="0">
                  <a:solidFill>
                    <a:schemeClr val="accent5">
                      <a:lumMod val="60000"/>
                      <a:lumOff val="40000"/>
                    </a:schemeClr>
                  </a:solidFill>
                  <a:latin typeface="Mallory Medium" charset="0"/>
                  <a:ea typeface="Mallory Medium" charset="0"/>
                  <a:cs typeface="Mallory Medium" charset="0"/>
                </a:rPr>
                <a:t>DATABASE</a:t>
              </a:r>
              <a:endParaRPr lang="en-US" sz="2200" dirty="0">
                <a:solidFill>
                  <a:schemeClr val="accent5">
                    <a:lumMod val="60000"/>
                    <a:lumOff val="40000"/>
                  </a:schemeClr>
                </a:solidFill>
                <a:latin typeface="Mallory Medium" charset="0"/>
                <a:ea typeface="Mallory Medium" charset="0"/>
                <a:cs typeface="Mallory Medium" charset="0"/>
              </a:endParaRPr>
            </a:p>
          </p:txBody>
        </p:sp>
      </p:grpSp>
      <p:grpSp>
        <p:nvGrpSpPr>
          <p:cNvPr id="12" name="Group 11"/>
          <p:cNvGrpSpPr/>
          <p:nvPr/>
        </p:nvGrpSpPr>
        <p:grpSpPr>
          <a:xfrm>
            <a:off x="6030522" y="3527725"/>
            <a:ext cx="7836788" cy="5086797"/>
            <a:chOff x="6030522" y="3527725"/>
            <a:chExt cx="7836788" cy="5086797"/>
          </a:xfrm>
        </p:grpSpPr>
        <p:cxnSp>
          <p:nvCxnSpPr>
            <p:cNvPr id="81" name="Straight Connector 80"/>
            <p:cNvCxnSpPr/>
            <p:nvPr/>
          </p:nvCxnSpPr>
          <p:spPr>
            <a:xfrm>
              <a:off x="8479242" y="5959318"/>
              <a:ext cx="1225610" cy="2181442"/>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6030522" y="3527725"/>
              <a:ext cx="7836788" cy="5086797"/>
              <a:chOff x="6030522" y="3527725"/>
              <a:chExt cx="7836788" cy="5086797"/>
            </a:xfrm>
          </p:grpSpPr>
          <p:grpSp>
            <p:nvGrpSpPr>
              <p:cNvPr id="10" name="Group 9"/>
              <p:cNvGrpSpPr/>
              <p:nvPr/>
            </p:nvGrpSpPr>
            <p:grpSpPr>
              <a:xfrm>
                <a:off x="6030522" y="3527725"/>
                <a:ext cx="7836788" cy="5086797"/>
                <a:chOff x="6030522" y="3527725"/>
                <a:chExt cx="7836788" cy="5086797"/>
              </a:xfrm>
            </p:grpSpPr>
            <p:grpSp>
              <p:nvGrpSpPr>
                <p:cNvPr id="8" name="Group 7"/>
                <p:cNvGrpSpPr/>
                <p:nvPr/>
              </p:nvGrpSpPr>
              <p:grpSpPr>
                <a:xfrm>
                  <a:off x="6030522" y="3527725"/>
                  <a:ext cx="7836788" cy="5086797"/>
                  <a:chOff x="6030522" y="3527725"/>
                  <a:chExt cx="7836788" cy="5086797"/>
                </a:xfrm>
              </p:grpSpPr>
              <p:cxnSp>
                <p:nvCxnSpPr>
                  <p:cNvPr id="69" name="Straight Connector 68"/>
                  <p:cNvCxnSpPr/>
                  <p:nvPr/>
                </p:nvCxnSpPr>
                <p:spPr>
                  <a:xfrm flipH="1">
                    <a:off x="9579162" y="5987977"/>
                    <a:ext cx="736960" cy="2321141"/>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6030522" y="3527725"/>
                    <a:ext cx="7836788" cy="5086797"/>
                    <a:chOff x="3180537" y="2405265"/>
                    <a:chExt cx="5343264" cy="3468271"/>
                  </a:xfrm>
                </p:grpSpPr>
                <p:cxnSp>
                  <p:nvCxnSpPr>
                    <p:cNvPr id="86" name="Straight Connector 85"/>
                    <p:cNvCxnSpPr/>
                    <p:nvPr/>
                  </p:nvCxnSpPr>
                  <p:spPr>
                    <a:xfrm>
                      <a:off x="4407140" y="5604995"/>
                      <a:ext cx="1188421" cy="19422"/>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3180537" y="2405265"/>
                      <a:ext cx="5343264" cy="3468271"/>
                      <a:chOff x="3180537" y="2405265"/>
                      <a:chExt cx="5343264" cy="3468271"/>
                    </a:xfrm>
                  </p:grpSpPr>
                  <p:cxnSp>
                    <p:nvCxnSpPr>
                      <p:cNvPr id="88" name="Straight Connector 87"/>
                      <p:cNvCxnSpPr/>
                      <p:nvPr/>
                    </p:nvCxnSpPr>
                    <p:spPr>
                      <a:xfrm>
                        <a:off x="3276600" y="2590800"/>
                        <a:ext cx="2362200" cy="2209800"/>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259000" y="2583205"/>
                        <a:ext cx="2492229" cy="3072438"/>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850120" y="2596275"/>
                        <a:ext cx="3395075" cy="1461420"/>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364309" y="5506064"/>
                        <a:ext cx="2501012" cy="88906"/>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578537" y="2493239"/>
                        <a:ext cx="3493152" cy="3197252"/>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276600" y="3943259"/>
                        <a:ext cx="4765894" cy="1930277"/>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5471789" y="3987189"/>
                        <a:ext cx="1938608" cy="1643518"/>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5638800" y="3984740"/>
                        <a:ext cx="1710147" cy="884941"/>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372142" y="2573393"/>
                        <a:ext cx="4226571" cy="726509"/>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259000" y="4043663"/>
                        <a:ext cx="3593845" cy="1551307"/>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flipV="1">
                        <a:off x="3410894" y="4123724"/>
                        <a:ext cx="551506" cy="748265"/>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180537" y="3290491"/>
                        <a:ext cx="120001" cy="808151"/>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464888" y="3326985"/>
                        <a:ext cx="3058913" cy="0"/>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3448609" y="3299349"/>
                        <a:ext cx="2146952" cy="737910"/>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3332009" y="3342983"/>
                        <a:ext cx="1021335" cy="707606"/>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595561" y="2405265"/>
                        <a:ext cx="81261" cy="3189705"/>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751229" y="2476993"/>
                        <a:ext cx="1079241" cy="3085607"/>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5781305" y="2547468"/>
                        <a:ext cx="1188549" cy="3015132"/>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6869206" y="2487482"/>
                        <a:ext cx="201294" cy="3177824"/>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8537" y="2447791"/>
                        <a:ext cx="961092" cy="3102726"/>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4353344" y="2474333"/>
                        <a:ext cx="104356" cy="3105091"/>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324951" y="3231875"/>
                        <a:ext cx="1138461" cy="795003"/>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410894" y="4102264"/>
                        <a:ext cx="3653483" cy="670632"/>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7423354" y="2571135"/>
                        <a:ext cx="779980" cy="1428019"/>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cxnSp>
              <p:nvCxnSpPr>
                <p:cNvPr id="108" name="Straight Connector 107"/>
                <p:cNvCxnSpPr/>
                <p:nvPr/>
              </p:nvCxnSpPr>
              <p:spPr>
                <a:xfrm>
                  <a:off x="6298001" y="6083109"/>
                  <a:ext cx="6863392" cy="2235480"/>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6256482" y="6083109"/>
                <a:ext cx="3056787" cy="2103361"/>
                <a:chOff x="6256482" y="6083109"/>
                <a:chExt cx="3056787" cy="2103361"/>
              </a:xfrm>
            </p:grpSpPr>
            <p:cxnSp>
              <p:nvCxnSpPr>
                <p:cNvPr id="107" name="Straight Connector 106"/>
                <p:cNvCxnSpPr/>
                <p:nvPr/>
              </p:nvCxnSpPr>
              <p:spPr>
                <a:xfrm>
                  <a:off x="6256482" y="6143147"/>
                  <a:ext cx="1469983" cy="1940152"/>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298001" y="6083109"/>
                  <a:ext cx="3015268" cy="2103361"/>
                </a:xfrm>
                <a:prstGeom prst="line">
                  <a:avLst/>
                </a:prstGeom>
                <a:ln w="31750">
                  <a:solidFill>
                    <a:schemeClr val="accent6">
                      <a:lumMod val="60000"/>
                      <a:lumOff val="40000"/>
                      <a:alpha val="7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118779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2" presetClass="entr" presetSubtype="2" fill="hold" nodeType="with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1+#ppt_w/2"/>
                                          </p:val>
                                        </p:tav>
                                        <p:tav tm="100000">
                                          <p:val>
                                            <p:strVal val="#ppt_x"/>
                                          </p:val>
                                        </p:tav>
                                      </p:tavLst>
                                    </p:anim>
                                    <p:anim calcmode="lin" valueType="num">
                                      <p:cBhvr additive="base">
                                        <p:cTn id="18" dur="500" fill="hold"/>
                                        <p:tgtEl>
                                          <p:spTgt spid="614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 calcmode="lin" valueType="num">
                                      <p:cBhvr additive="base">
                                        <p:cTn id="21" dur="500" fill="hold"/>
                                        <p:tgtEl>
                                          <p:spTgt spid="6148"/>
                                        </p:tgtEl>
                                        <p:attrNameLst>
                                          <p:attrName>ppt_x</p:attrName>
                                        </p:attrNameLst>
                                      </p:cBhvr>
                                      <p:tavLst>
                                        <p:tav tm="0">
                                          <p:val>
                                            <p:strVal val="1+#ppt_w/2"/>
                                          </p:val>
                                        </p:tav>
                                        <p:tav tm="100000">
                                          <p:val>
                                            <p:strVal val="#ppt_x"/>
                                          </p:val>
                                        </p:tav>
                                      </p:tavLst>
                                    </p:anim>
                                    <p:anim calcmode="lin" valueType="num">
                                      <p:cBhvr additive="base">
                                        <p:cTn id="22" dur="500" fill="hold"/>
                                        <p:tgtEl>
                                          <p:spTgt spid="6148"/>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150"/>
                                        </p:tgtEl>
                                        <p:attrNameLst>
                                          <p:attrName>style.visibility</p:attrName>
                                        </p:attrNameLst>
                                      </p:cBhvr>
                                      <p:to>
                                        <p:strVal val="visible"/>
                                      </p:to>
                                    </p:set>
                                    <p:anim calcmode="lin" valueType="num">
                                      <p:cBhvr additive="base">
                                        <p:cTn id="25" dur="500" fill="hold"/>
                                        <p:tgtEl>
                                          <p:spTgt spid="6150"/>
                                        </p:tgtEl>
                                        <p:attrNameLst>
                                          <p:attrName>ppt_x</p:attrName>
                                        </p:attrNameLst>
                                      </p:cBhvr>
                                      <p:tavLst>
                                        <p:tav tm="0">
                                          <p:val>
                                            <p:strVal val="1+#ppt_w/2"/>
                                          </p:val>
                                        </p:tav>
                                        <p:tav tm="100000">
                                          <p:val>
                                            <p:strVal val="#ppt_x"/>
                                          </p:val>
                                        </p:tav>
                                      </p:tavLst>
                                    </p:anim>
                                    <p:anim calcmode="lin" valueType="num">
                                      <p:cBhvr additive="base">
                                        <p:cTn id="26" dur="500" fill="hold"/>
                                        <p:tgtEl>
                                          <p:spTgt spid="6150"/>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200"/>
                                        </p:tgtEl>
                                        <p:attrNameLst>
                                          <p:attrName>style.visibility</p:attrName>
                                        </p:attrNameLst>
                                      </p:cBhvr>
                                      <p:to>
                                        <p:strVal val="visible"/>
                                      </p:to>
                                    </p:set>
                                    <p:anim calcmode="lin" valueType="num">
                                      <p:cBhvr additive="base">
                                        <p:cTn id="29" dur="500" fill="hold"/>
                                        <p:tgtEl>
                                          <p:spTgt spid="6200"/>
                                        </p:tgtEl>
                                        <p:attrNameLst>
                                          <p:attrName>ppt_x</p:attrName>
                                        </p:attrNameLst>
                                      </p:cBhvr>
                                      <p:tavLst>
                                        <p:tav tm="0">
                                          <p:val>
                                            <p:strVal val="1+#ppt_w/2"/>
                                          </p:val>
                                        </p:tav>
                                        <p:tav tm="100000">
                                          <p:val>
                                            <p:strVal val="#ppt_x"/>
                                          </p:val>
                                        </p:tav>
                                      </p:tavLst>
                                    </p:anim>
                                    <p:anim calcmode="lin" valueType="num">
                                      <p:cBhvr additive="base">
                                        <p:cTn id="30" dur="500" fill="hold"/>
                                        <p:tgtEl>
                                          <p:spTgt spid="620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2" presetClass="entr" presetSubtype="2" fill="hold" nodeType="withEffect">
                                  <p:stCondLst>
                                    <p:cond delay="0"/>
                                  </p:stCondLst>
                                  <p:childTnLst>
                                    <p:set>
                                      <p:cBhvr>
                                        <p:cTn id="40" dur="1" fill="hold">
                                          <p:stCondLst>
                                            <p:cond delay="0"/>
                                          </p:stCondLst>
                                        </p:cTn>
                                        <p:tgtEl>
                                          <p:spTgt spid="6154"/>
                                        </p:tgtEl>
                                        <p:attrNameLst>
                                          <p:attrName>style.visibility</p:attrName>
                                        </p:attrNameLst>
                                      </p:cBhvr>
                                      <p:to>
                                        <p:strVal val="visible"/>
                                      </p:to>
                                    </p:set>
                                    <p:anim calcmode="lin" valueType="num">
                                      <p:cBhvr additive="base">
                                        <p:cTn id="41" dur="500" fill="hold"/>
                                        <p:tgtEl>
                                          <p:spTgt spid="6154"/>
                                        </p:tgtEl>
                                        <p:attrNameLst>
                                          <p:attrName>ppt_x</p:attrName>
                                        </p:attrNameLst>
                                      </p:cBhvr>
                                      <p:tavLst>
                                        <p:tav tm="0">
                                          <p:val>
                                            <p:strVal val="1+#ppt_w/2"/>
                                          </p:val>
                                        </p:tav>
                                        <p:tav tm="100000">
                                          <p:val>
                                            <p:strVal val="#ppt_x"/>
                                          </p:val>
                                        </p:tav>
                                      </p:tavLst>
                                    </p:anim>
                                    <p:anim calcmode="lin" valueType="num">
                                      <p:cBhvr additive="base">
                                        <p:cTn id="42" dur="500" fill="hold"/>
                                        <p:tgtEl>
                                          <p:spTgt spid="6154"/>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156"/>
                                        </p:tgtEl>
                                        <p:attrNameLst>
                                          <p:attrName>style.visibility</p:attrName>
                                        </p:attrNameLst>
                                      </p:cBhvr>
                                      <p:to>
                                        <p:strVal val="visible"/>
                                      </p:to>
                                    </p:set>
                                    <p:anim calcmode="lin" valueType="num">
                                      <p:cBhvr additive="base">
                                        <p:cTn id="45" dur="500" fill="hold"/>
                                        <p:tgtEl>
                                          <p:spTgt spid="6156"/>
                                        </p:tgtEl>
                                        <p:attrNameLst>
                                          <p:attrName>ppt_x</p:attrName>
                                        </p:attrNameLst>
                                      </p:cBhvr>
                                      <p:tavLst>
                                        <p:tav tm="0">
                                          <p:val>
                                            <p:strVal val="1+#ppt_w/2"/>
                                          </p:val>
                                        </p:tav>
                                        <p:tav tm="100000">
                                          <p:val>
                                            <p:strVal val="#ppt_x"/>
                                          </p:val>
                                        </p:tav>
                                      </p:tavLst>
                                    </p:anim>
                                    <p:anim calcmode="lin" valueType="num">
                                      <p:cBhvr additive="base">
                                        <p:cTn id="46" dur="500" fill="hold"/>
                                        <p:tgtEl>
                                          <p:spTgt spid="6156"/>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6158"/>
                                        </p:tgtEl>
                                        <p:attrNameLst>
                                          <p:attrName>style.visibility</p:attrName>
                                        </p:attrNameLst>
                                      </p:cBhvr>
                                      <p:to>
                                        <p:strVal val="visible"/>
                                      </p:to>
                                    </p:set>
                                    <p:anim calcmode="lin" valueType="num">
                                      <p:cBhvr additive="base">
                                        <p:cTn id="49" dur="500" fill="hold"/>
                                        <p:tgtEl>
                                          <p:spTgt spid="6158"/>
                                        </p:tgtEl>
                                        <p:attrNameLst>
                                          <p:attrName>ppt_x</p:attrName>
                                        </p:attrNameLst>
                                      </p:cBhvr>
                                      <p:tavLst>
                                        <p:tav tm="0">
                                          <p:val>
                                            <p:strVal val="1+#ppt_w/2"/>
                                          </p:val>
                                        </p:tav>
                                        <p:tav tm="100000">
                                          <p:val>
                                            <p:strVal val="#ppt_x"/>
                                          </p:val>
                                        </p:tav>
                                      </p:tavLst>
                                    </p:anim>
                                    <p:anim calcmode="lin" valueType="num">
                                      <p:cBhvr additive="base">
                                        <p:cTn id="50" dur="500" fill="hold"/>
                                        <p:tgtEl>
                                          <p:spTgt spid="615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par>
                                <p:cTn id="57" presetID="1"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2" presetClass="entr" presetSubtype="2" fill="hold" nodeType="withEffect">
                                  <p:stCondLst>
                                    <p:cond delay="0"/>
                                  </p:stCondLst>
                                  <p:childTnLst>
                                    <p:set>
                                      <p:cBhvr>
                                        <p:cTn id="60" dur="1" fill="hold">
                                          <p:stCondLst>
                                            <p:cond delay="0"/>
                                          </p:stCondLst>
                                        </p:cTn>
                                        <p:tgtEl>
                                          <p:spTgt spid="6160"/>
                                        </p:tgtEl>
                                        <p:attrNameLst>
                                          <p:attrName>style.visibility</p:attrName>
                                        </p:attrNameLst>
                                      </p:cBhvr>
                                      <p:to>
                                        <p:strVal val="visible"/>
                                      </p:to>
                                    </p:set>
                                    <p:anim calcmode="lin" valueType="num">
                                      <p:cBhvr additive="base">
                                        <p:cTn id="61" dur="500" fill="hold"/>
                                        <p:tgtEl>
                                          <p:spTgt spid="6160"/>
                                        </p:tgtEl>
                                        <p:attrNameLst>
                                          <p:attrName>ppt_x</p:attrName>
                                        </p:attrNameLst>
                                      </p:cBhvr>
                                      <p:tavLst>
                                        <p:tav tm="0">
                                          <p:val>
                                            <p:strVal val="1+#ppt_w/2"/>
                                          </p:val>
                                        </p:tav>
                                        <p:tav tm="100000">
                                          <p:val>
                                            <p:strVal val="#ppt_x"/>
                                          </p:val>
                                        </p:tav>
                                      </p:tavLst>
                                    </p:anim>
                                    <p:anim calcmode="lin" valueType="num">
                                      <p:cBhvr additive="base">
                                        <p:cTn id="62" dur="500" fill="hold"/>
                                        <p:tgtEl>
                                          <p:spTgt spid="6160"/>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6162"/>
                                        </p:tgtEl>
                                        <p:attrNameLst>
                                          <p:attrName>style.visibility</p:attrName>
                                        </p:attrNameLst>
                                      </p:cBhvr>
                                      <p:to>
                                        <p:strVal val="visible"/>
                                      </p:to>
                                    </p:set>
                                    <p:anim calcmode="lin" valueType="num">
                                      <p:cBhvr additive="base">
                                        <p:cTn id="65" dur="500" fill="hold"/>
                                        <p:tgtEl>
                                          <p:spTgt spid="6162"/>
                                        </p:tgtEl>
                                        <p:attrNameLst>
                                          <p:attrName>ppt_x</p:attrName>
                                        </p:attrNameLst>
                                      </p:cBhvr>
                                      <p:tavLst>
                                        <p:tav tm="0">
                                          <p:val>
                                            <p:strVal val="1+#ppt_w/2"/>
                                          </p:val>
                                        </p:tav>
                                        <p:tav tm="100000">
                                          <p:val>
                                            <p:strVal val="#ppt_x"/>
                                          </p:val>
                                        </p:tav>
                                      </p:tavLst>
                                    </p:anim>
                                    <p:anim calcmode="lin" valueType="num">
                                      <p:cBhvr additive="base">
                                        <p:cTn id="66" dur="500" fill="hold"/>
                                        <p:tgtEl>
                                          <p:spTgt spid="6162"/>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6168"/>
                                        </p:tgtEl>
                                        <p:attrNameLst>
                                          <p:attrName>style.visibility</p:attrName>
                                        </p:attrNameLst>
                                      </p:cBhvr>
                                      <p:to>
                                        <p:strVal val="visible"/>
                                      </p:to>
                                    </p:set>
                                    <p:anim calcmode="lin" valueType="num">
                                      <p:cBhvr additive="base">
                                        <p:cTn id="69" dur="500" fill="hold"/>
                                        <p:tgtEl>
                                          <p:spTgt spid="6168"/>
                                        </p:tgtEl>
                                        <p:attrNameLst>
                                          <p:attrName>ppt_x</p:attrName>
                                        </p:attrNameLst>
                                      </p:cBhvr>
                                      <p:tavLst>
                                        <p:tav tm="0">
                                          <p:val>
                                            <p:strVal val="1+#ppt_w/2"/>
                                          </p:val>
                                        </p:tav>
                                        <p:tav tm="100000">
                                          <p:val>
                                            <p:strVal val="#ppt_x"/>
                                          </p:val>
                                        </p:tav>
                                      </p:tavLst>
                                    </p:anim>
                                    <p:anim calcmode="lin" valueType="num">
                                      <p:cBhvr additive="base">
                                        <p:cTn id="70" dur="500" fill="hold"/>
                                        <p:tgtEl>
                                          <p:spTgt spid="6168"/>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6170"/>
                                        </p:tgtEl>
                                        <p:attrNameLst>
                                          <p:attrName>style.visibility</p:attrName>
                                        </p:attrNameLst>
                                      </p:cBhvr>
                                      <p:to>
                                        <p:strVal val="visible"/>
                                      </p:to>
                                    </p:set>
                                    <p:anim calcmode="lin" valueType="num">
                                      <p:cBhvr additive="base">
                                        <p:cTn id="73" dur="500" fill="hold"/>
                                        <p:tgtEl>
                                          <p:spTgt spid="6170"/>
                                        </p:tgtEl>
                                        <p:attrNameLst>
                                          <p:attrName>ppt_x</p:attrName>
                                        </p:attrNameLst>
                                      </p:cBhvr>
                                      <p:tavLst>
                                        <p:tav tm="0">
                                          <p:val>
                                            <p:strVal val="1+#ppt_w/2"/>
                                          </p:val>
                                        </p:tav>
                                        <p:tav tm="100000">
                                          <p:val>
                                            <p:strVal val="#ppt_x"/>
                                          </p:val>
                                        </p:tav>
                                      </p:tavLst>
                                    </p:anim>
                                    <p:anim calcmode="lin" valueType="num">
                                      <p:cBhvr additive="base">
                                        <p:cTn id="74" dur="500" fill="hold"/>
                                        <p:tgtEl>
                                          <p:spTgt spid="617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0-#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par>
                                <p:cTn id="81" presetID="1" presetClass="entr" presetSubtype="0" fill="hold" nodeType="with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par>
                                <p:cTn id="83" presetID="2" presetClass="entr" presetSubtype="2" fill="hold" nodeType="withEffect">
                                  <p:stCondLst>
                                    <p:cond delay="0"/>
                                  </p:stCondLst>
                                  <p:childTnLst>
                                    <p:set>
                                      <p:cBhvr>
                                        <p:cTn id="84" dur="1" fill="hold">
                                          <p:stCondLst>
                                            <p:cond delay="0"/>
                                          </p:stCondLst>
                                        </p:cTn>
                                        <p:tgtEl>
                                          <p:spTgt spid="6174"/>
                                        </p:tgtEl>
                                        <p:attrNameLst>
                                          <p:attrName>style.visibility</p:attrName>
                                        </p:attrNameLst>
                                      </p:cBhvr>
                                      <p:to>
                                        <p:strVal val="visible"/>
                                      </p:to>
                                    </p:set>
                                    <p:anim calcmode="lin" valueType="num">
                                      <p:cBhvr additive="base">
                                        <p:cTn id="85" dur="500" fill="hold"/>
                                        <p:tgtEl>
                                          <p:spTgt spid="6174"/>
                                        </p:tgtEl>
                                        <p:attrNameLst>
                                          <p:attrName>ppt_x</p:attrName>
                                        </p:attrNameLst>
                                      </p:cBhvr>
                                      <p:tavLst>
                                        <p:tav tm="0">
                                          <p:val>
                                            <p:strVal val="1+#ppt_w/2"/>
                                          </p:val>
                                        </p:tav>
                                        <p:tav tm="100000">
                                          <p:val>
                                            <p:strVal val="#ppt_x"/>
                                          </p:val>
                                        </p:tav>
                                      </p:tavLst>
                                    </p:anim>
                                    <p:anim calcmode="lin" valueType="num">
                                      <p:cBhvr additive="base">
                                        <p:cTn id="86" dur="500" fill="hold"/>
                                        <p:tgtEl>
                                          <p:spTgt spid="6174"/>
                                        </p:tgtEl>
                                        <p:attrNameLst>
                                          <p:attrName>ppt_y</p:attrName>
                                        </p:attrNameLst>
                                      </p:cBhvr>
                                      <p:tavLst>
                                        <p:tav tm="0">
                                          <p:val>
                                            <p:strVal val="#ppt_y"/>
                                          </p:val>
                                        </p:tav>
                                        <p:tav tm="100000">
                                          <p:val>
                                            <p:strVal val="#ppt_y"/>
                                          </p:val>
                                        </p:tav>
                                      </p:tavLst>
                                    </p:anim>
                                  </p:childTnLst>
                                </p:cTn>
                              </p:par>
                              <p:par>
                                <p:cTn id="87" presetID="2" presetClass="entr" presetSubtype="2" fill="hold" nodeType="withEffect">
                                  <p:stCondLst>
                                    <p:cond delay="0"/>
                                  </p:stCondLst>
                                  <p:childTnLst>
                                    <p:set>
                                      <p:cBhvr>
                                        <p:cTn id="88" dur="1" fill="hold">
                                          <p:stCondLst>
                                            <p:cond delay="0"/>
                                          </p:stCondLst>
                                        </p:cTn>
                                        <p:tgtEl>
                                          <p:spTgt spid="6178"/>
                                        </p:tgtEl>
                                        <p:attrNameLst>
                                          <p:attrName>style.visibility</p:attrName>
                                        </p:attrNameLst>
                                      </p:cBhvr>
                                      <p:to>
                                        <p:strVal val="visible"/>
                                      </p:to>
                                    </p:set>
                                    <p:anim calcmode="lin" valueType="num">
                                      <p:cBhvr additive="base">
                                        <p:cTn id="89" dur="500" fill="hold"/>
                                        <p:tgtEl>
                                          <p:spTgt spid="6178"/>
                                        </p:tgtEl>
                                        <p:attrNameLst>
                                          <p:attrName>ppt_x</p:attrName>
                                        </p:attrNameLst>
                                      </p:cBhvr>
                                      <p:tavLst>
                                        <p:tav tm="0">
                                          <p:val>
                                            <p:strVal val="1+#ppt_w/2"/>
                                          </p:val>
                                        </p:tav>
                                        <p:tav tm="100000">
                                          <p:val>
                                            <p:strVal val="#ppt_x"/>
                                          </p:val>
                                        </p:tav>
                                      </p:tavLst>
                                    </p:anim>
                                    <p:anim calcmode="lin" valueType="num">
                                      <p:cBhvr additive="base">
                                        <p:cTn id="90" dur="500" fill="hold"/>
                                        <p:tgtEl>
                                          <p:spTgt spid="6178"/>
                                        </p:tgtEl>
                                        <p:attrNameLst>
                                          <p:attrName>ppt_y</p:attrName>
                                        </p:attrNameLst>
                                      </p:cBhvr>
                                      <p:tavLst>
                                        <p:tav tm="0">
                                          <p:val>
                                            <p:strVal val="#ppt_y"/>
                                          </p:val>
                                        </p:tav>
                                        <p:tav tm="100000">
                                          <p:val>
                                            <p:strVal val="#ppt_y"/>
                                          </p:val>
                                        </p:tav>
                                      </p:tavLst>
                                    </p:anim>
                                  </p:childTnLst>
                                </p:cTn>
                              </p:par>
                              <p:par>
                                <p:cTn id="91" presetID="2" presetClass="entr" presetSubtype="2" fill="hold" nodeType="withEffect">
                                  <p:stCondLst>
                                    <p:cond delay="0"/>
                                  </p:stCondLst>
                                  <p:childTnLst>
                                    <p:set>
                                      <p:cBhvr>
                                        <p:cTn id="92" dur="1" fill="hold">
                                          <p:stCondLst>
                                            <p:cond delay="0"/>
                                          </p:stCondLst>
                                        </p:cTn>
                                        <p:tgtEl>
                                          <p:spTgt spid="6182"/>
                                        </p:tgtEl>
                                        <p:attrNameLst>
                                          <p:attrName>style.visibility</p:attrName>
                                        </p:attrNameLst>
                                      </p:cBhvr>
                                      <p:to>
                                        <p:strVal val="visible"/>
                                      </p:to>
                                    </p:set>
                                    <p:anim calcmode="lin" valueType="num">
                                      <p:cBhvr additive="base">
                                        <p:cTn id="93" dur="500" fill="hold"/>
                                        <p:tgtEl>
                                          <p:spTgt spid="6182"/>
                                        </p:tgtEl>
                                        <p:attrNameLst>
                                          <p:attrName>ppt_x</p:attrName>
                                        </p:attrNameLst>
                                      </p:cBhvr>
                                      <p:tavLst>
                                        <p:tav tm="0">
                                          <p:val>
                                            <p:strVal val="1+#ppt_w/2"/>
                                          </p:val>
                                        </p:tav>
                                        <p:tav tm="100000">
                                          <p:val>
                                            <p:strVal val="#ppt_x"/>
                                          </p:val>
                                        </p:tav>
                                      </p:tavLst>
                                    </p:anim>
                                    <p:anim calcmode="lin" valueType="num">
                                      <p:cBhvr additive="base">
                                        <p:cTn id="94" dur="500" fill="hold"/>
                                        <p:tgtEl>
                                          <p:spTgt spid="6182"/>
                                        </p:tgtEl>
                                        <p:attrNameLst>
                                          <p:attrName>ppt_y</p:attrName>
                                        </p:attrNameLst>
                                      </p:cBhvr>
                                      <p:tavLst>
                                        <p:tav tm="0">
                                          <p:val>
                                            <p:strVal val="#ppt_y"/>
                                          </p:val>
                                        </p:tav>
                                        <p:tav tm="100000">
                                          <p:val>
                                            <p:strVal val="#ppt_y"/>
                                          </p:val>
                                        </p:tav>
                                      </p:tavLst>
                                    </p:anim>
                                  </p:childTnLst>
                                </p:cTn>
                              </p:par>
                              <p:par>
                                <p:cTn id="95" presetID="2" presetClass="entr" presetSubtype="2" fill="hold" nodeType="withEffect">
                                  <p:stCondLst>
                                    <p:cond delay="0"/>
                                  </p:stCondLst>
                                  <p:childTnLst>
                                    <p:set>
                                      <p:cBhvr>
                                        <p:cTn id="96" dur="1" fill="hold">
                                          <p:stCondLst>
                                            <p:cond delay="0"/>
                                          </p:stCondLst>
                                        </p:cTn>
                                        <p:tgtEl>
                                          <p:spTgt spid="6192"/>
                                        </p:tgtEl>
                                        <p:attrNameLst>
                                          <p:attrName>style.visibility</p:attrName>
                                        </p:attrNameLst>
                                      </p:cBhvr>
                                      <p:to>
                                        <p:strVal val="visible"/>
                                      </p:to>
                                    </p:set>
                                    <p:anim calcmode="lin" valueType="num">
                                      <p:cBhvr additive="base">
                                        <p:cTn id="97" dur="500" fill="hold"/>
                                        <p:tgtEl>
                                          <p:spTgt spid="6192"/>
                                        </p:tgtEl>
                                        <p:attrNameLst>
                                          <p:attrName>ppt_x</p:attrName>
                                        </p:attrNameLst>
                                      </p:cBhvr>
                                      <p:tavLst>
                                        <p:tav tm="0">
                                          <p:val>
                                            <p:strVal val="1+#ppt_w/2"/>
                                          </p:val>
                                        </p:tav>
                                        <p:tav tm="100000">
                                          <p:val>
                                            <p:strVal val="#ppt_x"/>
                                          </p:val>
                                        </p:tav>
                                      </p:tavLst>
                                    </p:anim>
                                    <p:anim calcmode="lin" valueType="num">
                                      <p:cBhvr additive="base">
                                        <p:cTn id="98" dur="500" fill="hold"/>
                                        <p:tgtEl>
                                          <p:spTgt spid="6192"/>
                                        </p:tgtEl>
                                        <p:attrNameLst>
                                          <p:attrName>ppt_y</p:attrName>
                                        </p:attrNameLst>
                                      </p:cBhvr>
                                      <p:tavLst>
                                        <p:tav tm="0">
                                          <p:val>
                                            <p:strVal val="#ppt_y"/>
                                          </p:val>
                                        </p:tav>
                                        <p:tav tm="100000">
                                          <p:val>
                                            <p:strVal val="#ppt_y"/>
                                          </p:val>
                                        </p:tav>
                                      </p:tavLst>
                                    </p:anim>
                                  </p:childTnLst>
                                </p:cTn>
                              </p:par>
                              <p:par>
                                <p:cTn id="99" presetID="2" presetClass="entr" presetSubtype="2" fill="hold" nodeType="withEffect">
                                  <p:stCondLst>
                                    <p:cond delay="0"/>
                                  </p:stCondLst>
                                  <p:childTnLst>
                                    <p:set>
                                      <p:cBhvr>
                                        <p:cTn id="100" dur="1" fill="hold">
                                          <p:stCondLst>
                                            <p:cond delay="0"/>
                                          </p:stCondLst>
                                        </p:cTn>
                                        <p:tgtEl>
                                          <p:spTgt spid="6194"/>
                                        </p:tgtEl>
                                        <p:attrNameLst>
                                          <p:attrName>style.visibility</p:attrName>
                                        </p:attrNameLst>
                                      </p:cBhvr>
                                      <p:to>
                                        <p:strVal val="visible"/>
                                      </p:to>
                                    </p:set>
                                    <p:anim calcmode="lin" valueType="num">
                                      <p:cBhvr additive="base">
                                        <p:cTn id="101" dur="500" fill="hold"/>
                                        <p:tgtEl>
                                          <p:spTgt spid="6194"/>
                                        </p:tgtEl>
                                        <p:attrNameLst>
                                          <p:attrName>ppt_x</p:attrName>
                                        </p:attrNameLst>
                                      </p:cBhvr>
                                      <p:tavLst>
                                        <p:tav tm="0">
                                          <p:val>
                                            <p:strVal val="1+#ppt_w/2"/>
                                          </p:val>
                                        </p:tav>
                                        <p:tav tm="100000">
                                          <p:val>
                                            <p:strVal val="#ppt_x"/>
                                          </p:val>
                                        </p:tav>
                                      </p:tavLst>
                                    </p:anim>
                                    <p:anim calcmode="lin" valueType="num">
                                      <p:cBhvr additive="base">
                                        <p:cTn id="102" dur="500" fill="hold"/>
                                        <p:tgtEl>
                                          <p:spTgt spid="6194"/>
                                        </p:tgtEl>
                                        <p:attrNameLst>
                                          <p:attrName>ppt_y</p:attrName>
                                        </p:attrNameLst>
                                      </p:cBhvr>
                                      <p:tavLst>
                                        <p:tav tm="0">
                                          <p:val>
                                            <p:strVal val="#ppt_y"/>
                                          </p:val>
                                        </p:tav>
                                        <p:tav tm="100000">
                                          <p:val>
                                            <p:strVal val="#ppt_y"/>
                                          </p:val>
                                        </p:tav>
                                      </p:tavLst>
                                    </p:anim>
                                  </p:childTnLst>
                                </p:cTn>
                              </p:par>
                              <p:par>
                                <p:cTn id="103" presetID="2" presetClass="entr" presetSubtype="2" fill="hold" nodeType="withEffect">
                                  <p:stCondLst>
                                    <p:cond delay="0"/>
                                  </p:stCondLst>
                                  <p:childTnLst>
                                    <p:set>
                                      <p:cBhvr>
                                        <p:cTn id="104" dur="1" fill="hold">
                                          <p:stCondLst>
                                            <p:cond delay="0"/>
                                          </p:stCondLst>
                                        </p:cTn>
                                        <p:tgtEl>
                                          <p:spTgt spid="6198"/>
                                        </p:tgtEl>
                                        <p:attrNameLst>
                                          <p:attrName>style.visibility</p:attrName>
                                        </p:attrNameLst>
                                      </p:cBhvr>
                                      <p:to>
                                        <p:strVal val="visible"/>
                                      </p:to>
                                    </p:set>
                                    <p:anim calcmode="lin" valueType="num">
                                      <p:cBhvr additive="base">
                                        <p:cTn id="105" dur="500" fill="hold"/>
                                        <p:tgtEl>
                                          <p:spTgt spid="6198"/>
                                        </p:tgtEl>
                                        <p:attrNameLst>
                                          <p:attrName>ppt_x</p:attrName>
                                        </p:attrNameLst>
                                      </p:cBhvr>
                                      <p:tavLst>
                                        <p:tav tm="0">
                                          <p:val>
                                            <p:strVal val="1+#ppt_w/2"/>
                                          </p:val>
                                        </p:tav>
                                        <p:tav tm="100000">
                                          <p:val>
                                            <p:strVal val="#ppt_x"/>
                                          </p:val>
                                        </p:tav>
                                      </p:tavLst>
                                    </p:anim>
                                    <p:anim calcmode="lin" valueType="num">
                                      <p:cBhvr additive="base">
                                        <p:cTn id="106" dur="500" fill="hold"/>
                                        <p:tgtEl>
                                          <p:spTgt spid="6198"/>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nodeType="clickEffect">
                                  <p:stCondLst>
                                    <p:cond delay="0"/>
                                  </p:stCondLst>
                                  <p:childTnLst>
                                    <p:set>
                                      <p:cBhvr>
                                        <p:cTn id="110" dur="1" fill="hold">
                                          <p:stCondLst>
                                            <p:cond delay="0"/>
                                          </p:stCondLst>
                                        </p:cTn>
                                        <p:tgtEl>
                                          <p:spTgt spid="18"/>
                                        </p:tgtEl>
                                        <p:attrNameLst>
                                          <p:attrName>style.visibility</p:attrName>
                                        </p:attrNameLst>
                                      </p:cBhvr>
                                      <p:to>
                                        <p:strVal val="visible"/>
                                      </p:to>
                                    </p:set>
                                    <p:anim calcmode="lin" valueType="num">
                                      <p:cBhvr additive="base">
                                        <p:cTn id="111" dur="500" fill="hold"/>
                                        <p:tgtEl>
                                          <p:spTgt spid="18"/>
                                        </p:tgtEl>
                                        <p:attrNameLst>
                                          <p:attrName>ppt_x</p:attrName>
                                        </p:attrNameLst>
                                      </p:cBhvr>
                                      <p:tavLst>
                                        <p:tav tm="0">
                                          <p:val>
                                            <p:strVal val="0-#ppt_w/2"/>
                                          </p:val>
                                        </p:tav>
                                        <p:tav tm="100000">
                                          <p:val>
                                            <p:strVal val="#ppt_x"/>
                                          </p:val>
                                        </p:tav>
                                      </p:tavLst>
                                    </p:anim>
                                    <p:anim calcmode="lin" valueType="num">
                                      <p:cBhvr additive="base">
                                        <p:cTn id="112" dur="500" fill="hold"/>
                                        <p:tgtEl>
                                          <p:spTgt spid="18"/>
                                        </p:tgtEl>
                                        <p:attrNameLst>
                                          <p:attrName>ppt_y</p:attrName>
                                        </p:attrNameLst>
                                      </p:cBhvr>
                                      <p:tavLst>
                                        <p:tav tm="0">
                                          <p:val>
                                            <p:strVal val="#ppt_y"/>
                                          </p:val>
                                        </p:tav>
                                        <p:tav tm="100000">
                                          <p:val>
                                            <p:strVal val="#ppt_y"/>
                                          </p:val>
                                        </p:tav>
                                      </p:tavLst>
                                    </p:anim>
                                  </p:childTnLst>
                                </p:cTn>
                              </p:par>
                              <p:par>
                                <p:cTn id="113" presetID="2" presetClass="entr" presetSubtype="2" fill="hold" nodeType="withEffect">
                                  <p:stCondLst>
                                    <p:cond delay="0"/>
                                  </p:stCondLst>
                                  <p:childTnLst>
                                    <p:set>
                                      <p:cBhvr>
                                        <p:cTn id="114" dur="1" fill="hold">
                                          <p:stCondLst>
                                            <p:cond delay="0"/>
                                          </p:stCondLst>
                                        </p:cTn>
                                        <p:tgtEl>
                                          <p:spTgt spid="6180"/>
                                        </p:tgtEl>
                                        <p:attrNameLst>
                                          <p:attrName>style.visibility</p:attrName>
                                        </p:attrNameLst>
                                      </p:cBhvr>
                                      <p:to>
                                        <p:strVal val="visible"/>
                                      </p:to>
                                    </p:set>
                                    <p:anim calcmode="lin" valueType="num">
                                      <p:cBhvr additive="base">
                                        <p:cTn id="115" dur="500" fill="hold"/>
                                        <p:tgtEl>
                                          <p:spTgt spid="6180"/>
                                        </p:tgtEl>
                                        <p:attrNameLst>
                                          <p:attrName>ppt_x</p:attrName>
                                        </p:attrNameLst>
                                      </p:cBhvr>
                                      <p:tavLst>
                                        <p:tav tm="0">
                                          <p:val>
                                            <p:strVal val="1+#ppt_w/2"/>
                                          </p:val>
                                        </p:tav>
                                        <p:tav tm="100000">
                                          <p:val>
                                            <p:strVal val="#ppt_x"/>
                                          </p:val>
                                        </p:tav>
                                      </p:tavLst>
                                    </p:anim>
                                    <p:anim calcmode="lin" valueType="num">
                                      <p:cBhvr additive="base">
                                        <p:cTn id="116" dur="500" fill="hold"/>
                                        <p:tgtEl>
                                          <p:spTgt spid="6180"/>
                                        </p:tgtEl>
                                        <p:attrNameLst>
                                          <p:attrName>ppt_y</p:attrName>
                                        </p:attrNameLst>
                                      </p:cBhvr>
                                      <p:tavLst>
                                        <p:tav tm="0">
                                          <p:val>
                                            <p:strVal val="#ppt_y"/>
                                          </p:val>
                                        </p:tav>
                                        <p:tav tm="100000">
                                          <p:val>
                                            <p:strVal val="#ppt_y"/>
                                          </p:val>
                                        </p:tav>
                                      </p:tavLst>
                                    </p:anim>
                                  </p:childTnLst>
                                </p:cTn>
                              </p:par>
                              <p:par>
                                <p:cTn id="117" presetID="2" presetClass="entr" presetSubtype="2" fill="hold" nodeType="withEffect">
                                  <p:stCondLst>
                                    <p:cond delay="0"/>
                                  </p:stCondLst>
                                  <p:childTnLst>
                                    <p:set>
                                      <p:cBhvr>
                                        <p:cTn id="118" dur="1" fill="hold">
                                          <p:stCondLst>
                                            <p:cond delay="0"/>
                                          </p:stCondLst>
                                        </p:cTn>
                                        <p:tgtEl>
                                          <p:spTgt spid="6184"/>
                                        </p:tgtEl>
                                        <p:attrNameLst>
                                          <p:attrName>style.visibility</p:attrName>
                                        </p:attrNameLst>
                                      </p:cBhvr>
                                      <p:to>
                                        <p:strVal val="visible"/>
                                      </p:to>
                                    </p:set>
                                    <p:anim calcmode="lin" valueType="num">
                                      <p:cBhvr additive="base">
                                        <p:cTn id="119" dur="500" fill="hold"/>
                                        <p:tgtEl>
                                          <p:spTgt spid="6184"/>
                                        </p:tgtEl>
                                        <p:attrNameLst>
                                          <p:attrName>ppt_x</p:attrName>
                                        </p:attrNameLst>
                                      </p:cBhvr>
                                      <p:tavLst>
                                        <p:tav tm="0">
                                          <p:val>
                                            <p:strVal val="1+#ppt_w/2"/>
                                          </p:val>
                                        </p:tav>
                                        <p:tav tm="100000">
                                          <p:val>
                                            <p:strVal val="#ppt_x"/>
                                          </p:val>
                                        </p:tav>
                                      </p:tavLst>
                                    </p:anim>
                                    <p:anim calcmode="lin" valueType="num">
                                      <p:cBhvr additive="base">
                                        <p:cTn id="120" dur="500" fill="hold"/>
                                        <p:tgtEl>
                                          <p:spTgt spid="6184"/>
                                        </p:tgtEl>
                                        <p:attrNameLst>
                                          <p:attrName>ppt_y</p:attrName>
                                        </p:attrNameLst>
                                      </p:cBhvr>
                                      <p:tavLst>
                                        <p:tav tm="0">
                                          <p:val>
                                            <p:strVal val="#ppt_y"/>
                                          </p:val>
                                        </p:tav>
                                        <p:tav tm="100000">
                                          <p:val>
                                            <p:strVal val="#ppt_y"/>
                                          </p:val>
                                        </p:tav>
                                      </p:tavLst>
                                    </p:anim>
                                  </p:childTnLst>
                                </p:cTn>
                              </p:par>
                              <p:par>
                                <p:cTn id="121" presetID="2" presetClass="entr" presetSubtype="2" fill="hold" nodeType="withEffect">
                                  <p:stCondLst>
                                    <p:cond delay="0"/>
                                  </p:stCondLst>
                                  <p:childTnLst>
                                    <p:set>
                                      <p:cBhvr>
                                        <p:cTn id="122" dur="1" fill="hold">
                                          <p:stCondLst>
                                            <p:cond delay="0"/>
                                          </p:stCondLst>
                                        </p:cTn>
                                        <p:tgtEl>
                                          <p:spTgt spid="6186"/>
                                        </p:tgtEl>
                                        <p:attrNameLst>
                                          <p:attrName>style.visibility</p:attrName>
                                        </p:attrNameLst>
                                      </p:cBhvr>
                                      <p:to>
                                        <p:strVal val="visible"/>
                                      </p:to>
                                    </p:set>
                                    <p:anim calcmode="lin" valueType="num">
                                      <p:cBhvr additive="base">
                                        <p:cTn id="123" dur="500" fill="hold"/>
                                        <p:tgtEl>
                                          <p:spTgt spid="6186"/>
                                        </p:tgtEl>
                                        <p:attrNameLst>
                                          <p:attrName>ppt_x</p:attrName>
                                        </p:attrNameLst>
                                      </p:cBhvr>
                                      <p:tavLst>
                                        <p:tav tm="0">
                                          <p:val>
                                            <p:strVal val="1+#ppt_w/2"/>
                                          </p:val>
                                        </p:tav>
                                        <p:tav tm="100000">
                                          <p:val>
                                            <p:strVal val="#ppt_x"/>
                                          </p:val>
                                        </p:tav>
                                      </p:tavLst>
                                    </p:anim>
                                    <p:anim calcmode="lin" valueType="num">
                                      <p:cBhvr additive="base">
                                        <p:cTn id="124" dur="500" fill="hold"/>
                                        <p:tgtEl>
                                          <p:spTgt spid="6186"/>
                                        </p:tgtEl>
                                        <p:attrNameLst>
                                          <p:attrName>ppt_y</p:attrName>
                                        </p:attrNameLst>
                                      </p:cBhvr>
                                      <p:tavLst>
                                        <p:tav tm="0">
                                          <p:val>
                                            <p:strVal val="#ppt_y"/>
                                          </p:val>
                                        </p:tav>
                                        <p:tav tm="100000">
                                          <p:val>
                                            <p:strVal val="#ppt_y"/>
                                          </p:val>
                                        </p:tav>
                                      </p:tavLst>
                                    </p:anim>
                                  </p:childTnLst>
                                </p:cTn>
                              </p:par>
                              <p:par>
                                <p:cTn id="125" presetID="2" presetClass="entr" presetSubtype="2" fill="hold" nodeType="withEffect">
                                  <p:stCondLst>
                                    <p:cond delay="0"/>
                                  </p:stCondLst>
                                  <p:childTnLst>
                                    <p:set>
                                      <p:cBhvr>
                                        <p:cTn id="126" dur="1" fill="hold">
                                          <p:stCondLst>
                                            <p:cond delay="0"/>
                                          </p:stCondLst>
                                        </p:cTn>
                                        <p:tgtEl>
                                          <p:spTgt spid="6188"/>
                                        </p:tgtEl>
                                        <p:attrNameLst>
                                          <p:attrName>style.visibility</p:attrName>
                                        </p:attrNameLst>
                                      </p:cBhvr>
                                      <p:to>
                                        <p:strVal val="visible"/>
                                      </p:to>
                                    </p:set>
                                    <p:anim calcmode="lin" valueType="num">
                                      <p:cBhvr additive="base">
                                        <p:cTn id="127" dur="500" fill="hold"/>
                                        <p:tgtEl>
                                          <p:spTgt spid="6188"/>
                                        </p:tgtEl>
                                        <p:attrNameLst>
                                          <p:attrName>ppt_x</p:attrName>
                                        </p:attrNameLst>
                                      </p:cBhvr>
                                      <p:tavLst>
                                        <p:tav tm="0">
                                          <p:val>
                                            <p:strVal val="1+#ppt_w/2"/>
                                          </p:val>
                                        </p:tav>
                                        <p:tav tm="100000">
                                          <p:val>
                                            <p:strVal val="#ppt_x"/>
                                          </p:val>
                                        </p:tav>
                                      </p:tavLst>
                                    </p:anim>
                                    <p:anim calcmode="lin" valueType="num">
                                      <p:cBhvr additive="base">
                                        <p:cTn id="128" dur="500" fill="hold"/>
                                        <p:tgtEl>
                                          <p:spTgt spid="6188"/>
                                        </p:tgtEl>
                                        <p:attrNameLst>
                                          <p:attrName>ppt_y</p:attrName>
                                        </p:attrNameLst>
                                      </p:cBhvr>
                                      <p:tavLst>
                                        <p:tav tm="0">
                                          <p:val>
                                            <p:strVal val="#ppt_y"/>
                                          </p:val>
                                        </p:tav>
                                        <p:tav tm="100000">
                                          <p:val>
                                            <p:strVal val="#ppt_y"/>
                                          </p:val>
                                        </p:tav>
                                      </p:tavLst>
                                    </p:anim>
                                  </p:childTnLst>
                                </p:cTn>
                              </p:par>
                              <p:par>
                                <p:cTn id="129" presetID="2" presetClass="entr" presetSubtype="2" fill="hold" nodeType="withEffect">
                                  <p:stCondLst>
                                    <p:cond delay="0"/>
                                  </p:stCondLst>
                                  <p:childTnLst>
                                    <p:set>
                                      <p:cBhvr>
                                        <p:cTn id="130" dur="1" fill="hold">
                                          <p:stCondLst>
                                            <p:cond delay="0"/>
                                          </p:stCondLst>
                                        </p:cTn>
                                        <p:tgtEl>
                                          <p:spTgt spid="6190"/>
                                        </p:tgtEl>
                                        <p:attrNameLst>
                                          <p:attrName>style.visibility</p:attrName>
                                        </p:attrNameLst>
                                      </p:cBhvr>
                                      <p:to>
                                        <p:strVal val="visible"/>
                                      </p:to>
                                    </p:set>
                                    <p:anim calcmode="lin" valueType="num">
                                      <p:cBhvr additive="base">
                                        <p:cTn id="131" dur="500" fill="hold"/>
                                        <p:tgtEl>
                                          <p:spTgt spid="6190"/>
                                        </p:tgtEl>
                                        <p:attrNameLst>
                                          <p:attrName>ppt_x</p:attrName>
                                        </p:attrNameLst>
                                      </p:cBhvr>
                                      <p:tavLst>
                                        <p:tav tm="0">
                                          <p:val>
                                            <p:strVal val="1+#ppt_w/2"/>
                                          </p:val>
                                        </p:tav>
                                        <p:tav tm="100000">
                                          <p:val>
                                            <p:strVal val="#ppt_x"/>
                                          </p:val>
                                        </p:tav>
                                      </p:tavLst>
                                    </p:anim>
                                    <p:anim calcmode="lin" valueType="num">
                                      <p:cBhvr additive="base">
                                        <p:cTn id="132" dur="500" fill="hold"/>
                                        <p:tgtEl>
                                          <p:spTgt spid="6190"/>
                                        </p:tgtEl>
                                        <p:attrNameLst>
                                          <p:attrName>ppt_y</p:attrName>
                                        </p:attrNameLst>
                                      </p:cBhvr>
                                      <p:tavLst>
                                        <p:tav tm="0">
                                          <p:val>
                                            <p:strVal val="#ppt_y"/>
                                          </p:val>
                                        </p:tav>
                                        <p:tav tm="100000">
                                          <p:val>
                                            <p:strVal val="#ppt_y"/>
                                          </p:val>
                                        </p:tav>
                                      </p:tavLst>
                                    </p:anim>
                                  </p:childTnLst>
                                </p:cTn>
                              </p:par>
                              <p:par>
                                <p:cTn id="133" presetID="1" presetClass="entr" presetSubtype="0" fill="hold" nodeType="with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6" presetClass="entr" presetSubtype="16" fill="hold" nodeType="click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circle(in)">
                                      <p:cBhvr>
                                        <p:cTn id="13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518161" y="1503739"/>
            <a:ext cx="14508480" cy="553998"/>
          </a:xfrm>
        </p:spPr>
        <p:txBody>
          <a:bodyPr/>
          <a:lstStyle/>
          <a:p>
            <a:pPr algn="ctr"/>
            <a:r>
              <a:rPr lang="en-US" sz="3600" dirty="0" smtClean="0">
                <a:latin typeface="Mallory Light" charset="0"/>
                <a:ea typeface="Mallory Light" charset="0"/>
                <a:cs typeface="Mallory Light" charset="0"/>
              </a:rPr>
              <a:t>Current trends</a:t>
            </a:r>
            <a:endParaRPr lang="en-US" sz="3600" dirty="0">
              <a:latin typeface="Mallory Light" charset="0"/>
              <a:ea typeface="Mallory Light" charset="0"/>
              <a:cs typeface="Mallory Light" charset="0"/>
            </a:endParaRPr>
          </a:p>
        </p:txBody>
      </p:sp>
      <p:sp>
        <p:nvSpPr>
          <p:cNvPr id="11" name="Text Placeholder 3"/>
          <p:cNvSpPr txBox="1">
            <a:spLocks/>
          </p:cNvSpPr>
          <p:nvPr/>
        </p:nvSpPr>
        <p:spPr>
          <a:xfrm>
            <a:off x="2411119" y="2895600"/>
            <a:ext cx="2362199" cy="369332"/>
          </a:xfrm>
          <a:prstGeom prst="rect">
            <a:avLst/>
          </a:prstGeom>
        </p:spPr>
        <p:txBody>
          <a:bodyPr wrap="square" lIns="0" tIns="0" rIns="0" bIns="0" anchor="ctr">
            <a:spAutoFit/>
          </a:bodyPr>
          <a:lstStyle>
            <a:lvl1pPr marL="0" indent="0" algn="l" defTabSz="1341031" rtl="0" eaLnBrk="1" latinLnBrk="0" hangingPunct="1">
              <a:spcBef>
                <a:spcPct val="20000"/>
              </a:spcBef>
              <a:buFont typeface="Arial" pitchFamily="34" charset="0"/>
              <a:buNone/>
              <a:defRPr sz="4107" b="0" kern="1200">
                <a:solidFill>
                  <a:srgbClr val="949494"/>
                </a:solidFill>
                <a:latin typeface="+mj-lt"/>
                <a:ea typeface="+mn-ea"/>
                <a:cs typeface="+mn-cs"/>
              </a:defRPr>
            </a:lvl1pPr>
            <a:lvl2pPr marL="1089589" indent="-419073" algn="l" defTabSz="1341031" rtl="0" eaLnBrk="1" latinLnBrk="0" hangingPunct="1">
              <a:spcBef>
                <a:spcPct val="20000"/>
              </a:spcBef>
              <a:buFont typeface="Arial" pitchFamily="34" charset="0"/>
              <a:buChar char="–"/>
              <a:defRPr sz="4107" kern="1200">
                <a:solidFill>
                  <a:schemeClr val="tx1"/>
                </a:solidFill>
                <a:latin typeface="+mn-lt"/>
                <a:ea typeface="+mn-ea"/>
                <a:cs typeface="+mn-cs"/>
              </a:defRPr>
            </a:lvl2pPr>
            <a:lvl3pPr marL="1676289" indent="-335258" algn="l" defTabSz="1341031" rtl="0" eaLnBrk="1" latinLnBrk="0" hangingPunct="1">
              <a:spcBef>
                <a:spcPct val="20000"/>
              </a:spcBef>
              <a:buFont typeface="Arial" pitchFamily="34" charset="0"/>
              <a:buChar char="•"/>
              <a:defRPr sz="3520" kern="1200">
                <a:solidFill>
                  <a:schemeClr val="tx1"/>
                </a:solidFill>
                <a:latin typeface="+mn-lt"/>
                <a:ea typeface="+mn-ea"/>
                <a:cs typeface="+mn-cs"/>
              </a:defRPr>
            </a:lvl3pPr>
            <a:lvl4pPr marL="2346804"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4pPr>
            <a:lvl5pPr marL="3017322"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5pPr>
            <a:lvl6pPr marL="3687837"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6pPr>
            <a:lvl7pPr marL="4358353"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7pPr>
            <a:lvl8pPr marL="5028869"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8pPr>
            <a:lvl9pPr marL="5699385"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9pPr>
          </a:lstStyle>
          <a:p>
            <a:pPr algn="ctr"/>
            <a:r>
              <a:rPr lang="en-US" sz="2400" dirty="0">
                <a:latin typeface="Mallory Light" charset="0"/>
                <a:ea typeface="Mallory Light" charset="0"/>
                <a:cs typeface="Mallory Light" charset="0"/>
              </a:rPr>
              <a:t>Streaming</a:t>
            </a:r>
          </a:p>
        </p:txBody>
      </p:sp>
      <p:sp>
        <p:nvSpPr>
          <p:cNvPr id="12" name="Text Placeholder 3"/>
          <p:cNvSpPr txBox="1">
            <a:spLocks/>
          </p:cNvSpPr>
          <p:nvPr/>
        </p:nvSpPr>
        <p:spPr>
          <a:xfrm>
            <a:off x="7443468" y="2895601"/>
            <a:ext cx="2657428" cy="369332"/>
          </a:xfrm>
          <a:prstGeom prst="rect">
            <a:avLst/>
          </a:prstGeom>
        </p:spPr>
        <p:txBody>
          <a:bodyPr wrap="square" lIns="0" tIns="0" rIns="0" bIns="0" anchor="ctr">
            <a:spAutoFit/>
          </a:bodyPr>
          <a:lstStyle>
            <a:lvl1pPr marL="0" indent="0" algn="l" defTabSz="1341031" rtl="0" eaLnBrk="1" latinLnBrk="0" hangingPunct="1">
              <a:spcBef>
                <a:spcPct val="20000"/>
              </a:spcBef>
              <a:buFont typeface="Arial" pitchFamily="34" charset="0"/>
              <a:buNone/>
              <a:defRPr sz="4107" b="0" kern="1200">
                <a:solidFill>
                  <a:srgbClr val="949494"/>
                </a:solidFill>
                <a:latin typeface="+mj-lt"/>
                <a:ea typeface="+mn-ea"/>
                <a:cs typeface="+mn-cs"/>
              </a:defRPr>
            </a:lvl1pPr>
            <a:lvl2pPr marL="1089589" indent="-419073" algn="l" defTabSz="1341031" rtl="0" eaLnBrk="1" latinLnBrk="0" hangingPunct="1">
              <a:spcBef>
                <a:spcPct val="20000"/>
              </a:spcBef>
              <a:buFont typeface="Arial" pitchFamily="34" charset="0"/>
              <a:buChar char="–"/>
              <a:defRPr sz="4107" kern="1200">
                <a:solidFill>
                  <a:schemeClr val="tx1"/>
                </a:solidFill>
                <a:latin typeface="+mn-lt"/>
                <a:ea typeface="+mn-ea"/>
                <a:cs typeface="+mn-cs"/>
              </a:defRPr>
            </a:lvl2pPr>
            <a:lvl3pPr marL="1676289" indent="-335258" algn="l" defTabSz="1341031" rtl="0" eaLnBrk="1" latinLnBrk="0" hangingPunct="1">
              <a:spcBef>
                <a:spcPct val="20000"/>
              </a:spcBef>
              <a:buFont typeface="Arial" pitchFamily="34" charset="0"/>
              <a:buChar char="•"/>
              <a:defRPr sz="3520" kern="1200">
                <a:solidFill>
                  <a:schemeClr val="tx1"/>
                </a:solidFill>
                <a:latin typeface="+mn-lt"/>
                <a:ea typeface="+mn-ea"/>
                <a:cs typeface="+mn-cs"/>
              </a:defRPr>
            </a:lvl3pPr>
            <a:lvl4pPr marL="2346804"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4pPr>
            <a:lvl5pPr marL="3017322"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5pPr>
            <a:lvl6pPr marL="3687837"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6pPr>
            <a:lvl7pPr marL="4358353"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7pPr>
            <a:lvl8pPr marL="5028869"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8pPr>
            <a:lvl9pPr marL="5699385"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9pPr>
          </a:lstStyle>
          <a:p>
            <a:pPr algn="ctr"/>
            <a:r>
              <a:rPr lang="en-US" sz="2400" dirty="0" smtClean="0">
                <a:latin typeface="Mallory Light" charset="0"/>
                <a:ea typeface="Mallory Light" charset="0"/>
                <a:cs typeface="Mallory Light" charset="0"/>
              </a:rPr>
              <a:t>GPU </a:t>
            </a:r>
            <a:r>
              <a:rPr lang="en-US" sz="2400" dirty="0">
                <a:latin typeface="Mallory Light" charset="0"/>
                <a:ea typeface="Mallory Light" charset="0"/>
                <a:cs typeface="Mallory Light" charset="0"/>
              </a:rPr>
              <a:t>Processing</a:t>
            </a:r>
          </a:p>
        </p:txBody>
      </p:sp>
      <p:sp>
        <p:nvSpPr>
          <p:cNvPr id="13" name="Text Placeholder 3"/>
          <p:cNvSpPr txBox="1">
            <a:spLocks/>
          </p:cNvSpPr>
          <p:nvPr/>
        </p:nvSpPr>
        <p:spPr>
          <a:xfrm>
            <a:off x="5029200" y="6047072"/>
            <a:ext cx="2667000" cy="369332"/>
          </a:xfrm>
          <a:prstGeom prst="rect">
            <a:avLst/>
          </a:prstGeom>
        </p:spPr>
        <p:txBody>
          <a:bodyPr wrap="square" lIns="0" tIns="0" rIns="0" bIns="0" anchor="ctr">
            <a:spAutoFit/>
          </a:bodyPr>
          <a:lstStyle>
            <a:lvl1pPr marL="0" indent="0" algn="l" defTabSz="1341031" rtl="0" eaLnBrk="1" latinLnBrk="0" hangingPunct="1">
              <a:spcBef>
                <a:spcPct val="20000"/>
              </a:spcBef>
              <a:buFont typeface="Arial" pitchFamily="34" charset="0"/>
              <a:buNone/>
              <a:defRPr sz="4107" b="0" kern="1200">
                <a:solidFill>
                  <a:srgbClr val="949494"/>
                </a:solidFill>
                <a:latin typeface="+mj-lt"/>
                <a:ea typeface="+mn-ea"/>
                <a:cs typeface="+mn-cs"/>
              </a:defRPr>
            </a:lvl1pPr>
            <a:lvl2pPr marL="1089589" indent="-419073" algn="l" defTabSz="1341031" rtl="0" eaLnBrk="1" latinLnBrk="0" hangingPunct="1">
              <a:spcBef>
                <a:spcPct val="20000"/>
              </a:spcBef>
              <a:buFont typeface="Arial" pitchFamily="34" charset="0"/>
              <a:buChar char="–"/>
              <a:defRPr sz="4107" kern="1200">
                <a:solidFill>
                  <a:schemeClr val="tx1"/>
                </a:solidFill>
                <a:latin typeface="+mn-lt"/>
                <a:ea typeface="+mn-ea"/>
                <a:cs typeface="+mn-cs"/>
              </a:defRPr>
            </a:lvl2pPr>
            <a:lvl3pPr marL="1676289" indent="-335258" algn="l" defTabSz="1341031" rtl="0" eaLnBrk="1" latinLnBrk="0" hangingPunct="1">
              <a:spcBef>
                <a:spcPct val="20000"/>
              </a:spcBef>
              <a:buFont typeface="Arial" pitchFamily="34" charset="0"/>
              <a:buChar char="•"/>
              <a:defRPr sz="3520" kern="1200">
                <a:solidFill>
                  <a:schemeClr val="tx1"/>
                </a:solidFill>
                <a:latin typeface="+mn-lt"/>
                <a:ea typeface="+mn-ea"/>
                <a:cs typeface="+mn-cs"/>
              </a:defRPr>
            </a:lvl3pPr>
            <a:lvl4pPr marL="2346804"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4pPr>
            <a:lvl5pPr marL="3017322"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5pPr>
            <a:lvl6pPr marL="3687837"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6pPr>
            <a:lvl7pPr marL="4358353"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7pPr>
            <a:lvl8pPr marL="5028869"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8pPr>
            <a:lvl9pPr marL="5699385"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9pPr>
          </a:lstStyle>
          <a:p>
            <a:pPr algn="ctr"/>
            <a:r>
              <a:rPr lang="en-US" sz="2400" dirty="0" smtClean="0">
                <a:latin typeface="Mallory Light" charset="0"/>
                <a:ea typeface="Mallory Light" charset="0"/>
                <a:cs typeface="Mallory Light" charset="0"/>
              </a:rPr>
              <a:t>In-Memory</a:t>
            </a:r>
            <a:endParaRPr lang="en-US" sz="2400" dirty="0">
              <a:latin typeface="Mallory Light" charset="0"/>
              <a:ea typeface="Mallory Light" charset="0"/>
              <a:cs typeface="Mallory Light" charset="0"/>
            </a:endParaRPr>
          </a:p>
        </p:txBody>
      </p:sp>
      <p:pic>
        <p:nvPicPr>
          <p:cNvPr id="2056" name="Picture 8" descr="Image result for computer 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799" y="67056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www.geforce.com/Active/en_US/shared/images/articles/gtx-680m/gtx-680m-chip-6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6794" y="3377558"/>
            <a:ext cx="3420206" cy="227838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data streaming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313087"/>
            <a:ext cx="2407326" cy="2407326"/>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Image result for deep learning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87001" y="67818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 Placeholder 3"/>
          <p:cNvSpPr txBox="1">
            <a:spLocks/>
          </p:cNvSpPr>
          <p:nvPr/>
        </p:nvSpPr>
        <p:spPr>
          <a:xfrm>
            <a:off x="10058401" y="6003545"/>
            <a:ext cx="2362199" cy="369332"/>
          </a:xfrm>
          <a:prstGeom prst="rect">
            <a:avLst/>
          </a:prstGeom>
        </p:spPr>
        <p:txBody>
          <a:bodyPr wrap="square" lIns="0" tIns="0" rIns="0" bIns="0" anchor="ctr">
            <a:spAutoFit/>
          </a:bodyPr>
          <a:lstStyle>
            <a:lvl1pPr marL="0" indent="0" algn="l" defTabSz="1341031" rtl="0" eaLnBrk="1" latinLnBrk="0" hangingPunct="1">
              <a:spcBef>
                <a:spcPct val="20000"/>
              </a:spcBef>
              <a:buFont typeface="Arial" pitchFamily="34" charset="0"/>
              <a:buNone/>
              <a:defRPr sz="4107" b="0" kern="1200">
                <a:solidFill>
                  <a:srgbClr val="949494"/>
                </a:solidFill>
                <a:latin typeface="+mj-lt"/>
                <a:ea typeface="+mn-ea"/>
                <a:cs typeface="+mn-cs"/>
              </a:defRPr>
            </a:lvl1pPr>
            <a:lvl2pPr marL="1089589" indent="-419073" algn="l" defTabSz="1341031" rtl="0" eaLnBrk="1" latinLnBrk="0" hangingPunct="1">
              <a:spcBef>
                <a:spcPct val="20000"/>
              </a:spcBef>
              <a:buFont typeface="Arial" pitchFamily="34" charset="0"/>
              <a:buChar char="–"/>
              <a:defRPr sz="4107" kern="1200">
                <a:solidFill>
                  <a:schemeClr val="tx1"/>
                </a:solidFill>
                <a:latin typeface="+mn-lt"/>
                <a:ea typeface="+mn-ea"/>
                <a:cs typeface="+mn-cs"/>
              </a:defRPr>
            </a:lvl2pPr>
            <a:lvl3pPr marL="1676289" indent="-335258" algn="l" defTabSz="1341031" rtl="0" eaLnBrk="1" latinLnBrk="0" hangingPunct="1">
              <a:spcBef>
                <a:spcPct val="20000"/>
              </a:spcBef>
              <a:buFont typeface="Arial" pitchFamily="34" charset="0"/>
              <a:buChar char="•"/>
              <a:defRPr sz="3520" kern="1200">
                <a:solidFill>
                  <a:schemeClr val="tx1"/>
                </a:solidFill>
                <a:latin typeface="+mn-lt"/>
                <a:ea typeface="+mn-ea"/>
                <a:cs typeface="+mn-cs"/>
              </a:defRPr>
            </a:lvl3pPr>
            <a:lvl4pPr marL="2346804"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4pPr>
            <a:lvl5pPr marL="3017322"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5pPr>
            <a:lvl6pPr marL="3687837"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6pPr>
            <a:lvl7pPr marL="4358353"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7pPr>
            <a:lvl8pPr marL="5028869"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8pPr>
            <a:lvl9pPr marL="5699385" indent="-335258" algn="l" defTabSz="1341031" rtl="0" eaLnBrk="1" latinLnBrk="0" hangingPunct="1">
              <a:spcBef>
                <a:spcPct val="20000"/>
              </a:spcBef>
              <a:buFont typeface="Arial" pitchFamily="34" charset="0"/>
              <a:buChar char="•"/>
              <a:defRPr sz="2933" kern="1200">
                <a:solidFill>
                  <a:schemeClr val="tx1"/>
                </a:solidFill>
                <a:latin typeface="+mn-lt"/>
                <a:ea typeface="+mn-ea"/>
                <a:cs typeface="+mn-cs"/>
              </a:defRPr>
            </a:lvl9pPr>
          </a:lstStyle>
          <a:p>
            <a:pPr algn="ctr"/>
            <a:r>
              <a:rPr lang="en-US" sz="2400" dirty="0" smtClean="0">
                <a:latin typeface="Mallory Light" charset="0"/>
                <a:ea typeface="Mallory Light" charset="0"/>
                <a:cs typeface="Mallory Light" charset="0"/>
              </a:rPr>
              <a:t>Deep Learning</a:t>
            </a:r>
            <a:endParaRPr lang="en-US" sz="2400" dirty="0">
              <a:latin typeface="Mallory Light" charset="0"/>
              <a:ea typeface="Mallory Light" charset="0"/>
              <a:cs typeface="Mallory Light" charset="0"/>
            </a:endParaRPr>
          </a:p>
        </p:txBody>
      </p:sp>
    </p:spTree>
    <p:extLst>
      <p:ext uri="{BB962C8B-B14F-4D97-AF65-F5344CB8AC3E}">
        <p14:creationId xmlns:p14="http://schemas.microsoft.com/office/powerpoint/2010/main" val="27484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6" grpId="0"/>
    </p:bldLst>
  </p:timing>
</p:sld>
</file>

<file path=ppt/theme/theme1.xml><?xml version="1.0" encoding="utf-8"?>
<a:theme xmlns:a="http://schemas.openxmlformats.org/drawingml/2006/main" name="Agoda Content Page Background">
  <a:themeElements>
    <a:clrScheme name="Custom 1">
      <a:dk1>
        <a:srgbClr val="7F7F7F"/>
      </a:dk1>
      <a:lt1>
        <a:sysClr val="window" lastClr="FFFFFF"/>
      </a:lt1>
      <a:dk2>
        <a:srgbClr val="7F7F7F"/>
      </a:dk2>
      <a:lt2>
        <a:srgbClr val="FFFFFF"/>
      </a:lt2>
      <a:accent1>
        <a:srgbClr val="7F7F7F"/>
      </a:accent1>
      <a:accent2>
        <a:srgbClr val="FF0000"/>
      </a:accent2>
      <a:accent3>
        <a:srgbClr val="1AAC5B"/>
      </a:accent3>
      <a:accent4>
        <a:srgbClr val="9436D4"/>
      </a:accent4>
      <a:accent5>
        <a:srgbClr val="0283FF"/>
      </a:accent5>
      <a:accent6>
        <a:srgbClr val="F79D11"/>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948</Words>
  <Application>Microsoft Office PowerPoint</Application>
  <PresentationFormat>Custom</PresentationFormat>
  <Paragraphs>136</Paragraphs>
  <Slides>11</Slides>
  <Notes>11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Courier New</vt:lpstr>
      <vt:lpstr>Mallory Book</vt:lpstr>
      <vt:lpstr>Mallory Light</vt:lpstr>
      <vt:lpstr>Mallory Medium</vt:lpstr>
      <vt:lpstr>Mallory MP Light</vt:lpstr>
      <vt:lpstr>Wingdings</vt:lpstr>
      <vt:lpstr>Agoda Content Page Background</vt:lpstr>
      <vt:lpstr>By Idan Zalzberg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2013-06-10T02:52:59Z</dcterms:created>
  <dcterms:modified xsi:type="dcterms:W3CDTF">2017-04-28T15:05:33Z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