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1.xml" ContentType="application/vnd.openxmlformats-officedocument.presentationml.tags+xml"/>
  <Override PartName="/ppt/slideLayouts/slideLayout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 id="2147483659" r:id="rId5"/>
  </p:sldMasterIdLst>
  <p:notesMasterIdLst>
    <p:notesMasterId r:id="rId22"/>
  </p:notesMasterIdLst>
  <p:handoutMasterIdLst>
    <p:handoutMasterId r:id="rId23"/>
  </p:handoutMasterIdLst>
  <p:sldIdLst>
    <p:sldId id="257" r:id="rId6"/>
    <p:sldId id="258" r:id="rId7"/>
    <p:sldId id="267" r:id="rId8"/>
    <p:sldId id="259" r:id="rId9"/>
    <p:sldId id="271" r:id="rId10"/>
    <p:sldId id="272" r:id="rId11"/>
    <p:sldId id="268" r:id="rId12"/>
    <p:sldId id="269" r:id="rId13"/>
    <p:sldId id="262" r:id="rId14"/>
    <p:sldId id="263" r:id="rId15"/>
    <p:sldId id="260" r:id="rId16"/>
    <p:sldId id="261" r:id="rId17"/>
    <p:sldId id="264" r:id="rId18"/>
    <p:sldId id="265" r:id="rId19"/>
    <p:sldId id="266" r:id="rId20"/>
    <p:sldId id="270" r:id="rId21"/>
  </p:sldIdLst>
  <p:sldSz cx="12192000" cy="6858000"/>
  <p:notesSz cx="6805613"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1E"/>
    <a:srgbClr val="323232"/>
    <a:srgbClr val="4F4F4F"/>
    <a:srgbClr val="666666"/>
    <a:srgbClr val="949494"/>
    <a:srgbClr val="8A8A8A"/>
    <a:srgbClr val="848484"/>
    <a:srgbClr val="8E8E8E"/>
    <a:srgbClr val="9436D4"/>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69" d="100"/>
          <a:sy n="69" d="100"/>
        </p:scale>
        <p:origin x="524" y="44"/>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p:cViewPr varScale="1">
        <p:scale>
          <a:sx n="96" d="100"/>
          <a:sy n="96" d="100"/>
        </p:scale>
        <p:origin x="3654" y="114"/>
      </p:cViewPr>
      <p:guideLst>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4450" y="0"/>
            <a:ext cx="2949575" cy="498475"/>
          </a:xfrm>
          <a:prstGeom prst="rect">
            <a:avLst/>
          </a:prstGeom>
        </p:spPr>
        <p:txBody>
          <a:bodyPr vert="horz" lIns="91440" tIns="45720" rIns="91440" bIns="45720" rtlCol="0"/>
          <a:lstStyle>
            <a:lvl1pPr algn="r">
              <a:defRPr sz="1200"/>
            </a:lvl1pPr>
          </a:lstStyle>
          <a:p>
            <a:fld id="{A39EBE99-4A44-4BB3-9874-C4FDEB1CE382}" type="datetimeFigureOut">
              <a:rPr lang="en-US" smtClean="0"/>
              <a:t>4/29/2017</a:t>
            </a:fld>
            <a:endParaRPr lang="en-US"/>
          </a:p>
        </p:txBody>
      </p:sp>
      <p:sp>
        <p:nvSpPr>
          <p:cNvPr id="4" name="Footer Placeholder 3"/>
          <p:cNvSpPr>
            <a:spLocks noGrp="1"/>
          </p:cNvSpPr>
          <p:nvPr>
            <p:ph type="ftr" sz="quarter" idx="2"/>
          </p:nvPr>
        </p:nvSpPr>
        <p:spPr>
          <a:xfrm>
            <a:off x="0" y="9440863"/>
            <a:ext cx="2949575" cy="4984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4450" y="9440863"/>
            <a:ext cx="2949575" cy="498475"/>
          </a:xfrm>
          <a:prstGeom prst="rect">
            <a:avLst/>
          </a:prstGeom>
        </p:spPr>
        <p:txBody>
          <a:bodyPr vert="horz" lIns="91440" tIns="45720" rIns="91440" bIns="45720" rtlCol="0" anchor="b"/>
          <a:lstStyle>
            <a:lvl1pPr algn="r">
              <a:defRPr sz="1200"/>
            </a:lvl1pPr>
          </a:lstStyle>
          <a:p>
            <a:fld id="{1D9EEE0E-9B25-4F0A-A2A6-9C347BB3FC53}" type="slidenum">
              <a:rPr lang="en-US" smtClean="0"/>
              <a:t>‹#›</a:t>
            </a:fld>
            <a:endParaRPr lang="en-US"/>
          </a:p>
        </p:txBody>
      </p:sp>
    </p:spTree>
    <p:extLst>
      <p:ext uri="{BB962C8B-B14F-4D97-AF65-F5344CB8AC3E}">
        <p14:creationId xmlns:p14="http://schemas.microsoft.com/office/powerpoint/2010/main" val="3360447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407" y="169069"/>
            <a:ext cx="6400800" cy="3601009"/>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202407" y="3902869"/>
            <a:ext cx="6400799" cy="5867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08367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76213" indent="-171450" algn="l" defTabSz="914400" rtl="0" eaLnBrk="1" latinLnBrk="0" hangingPunct="1">
      <a:buFont typeface="Arial" pitchFamily="34" charset="0"/>
      <a:buChar char="•"/>
      <a:defRPr sz="1200" kern="1200">
        <a:solidFill>
          <a:schemeClr val="tx1"/>
        </a:solidFill>
        <a:latin typeface="+mn-lt"/>
        <a:ea typeface="+mn-ea"/>
        <a:cs typeface="+mn-cs"/>
      </a:defRPr>
    </a:lvl2pPr>
    <a:lvl3pPr marL="358775" indent="-171450" algn="l" defTabSz="914400" rtl="0" eaLnBrk="1" latinLnBrk="0" hangingPunct="1">
      <a:buFont typeface="Arial" pitchFamily="34" charset="0"/>
      <a:buChar char="‒"/>
      <a:defRPr sz="1200" kern="1200">
        <a:solidFill>
          <a:schemeClr val="tx1"/>
        </a:solidFill>
        <a:latin typeface="+mn-lt"/>
        <a:ea typeface="+mn-ea"/>
        <a:cs typeface="+mn-cs"/>
      </a:defRPr>
    </a:lvl3pPr>
    <a:lvl4pPr marL="539750" indent="-171450" algn="l" defTabSz="914400" rtl="0" eaLnBrk="1" latinLnBrk="0" hangingPunct="1">
      <a:buFont typeface="Courier New" pitchFamily="49" charset="0"/>
      <a:buChar char="o"/>
      <a:defRPr sz="1200" kern="1200">
        <a:solidFill>
          <a:schemeClr val="tx1"/>
        </a:solidFill>
        <a:latin typeface="+mn-lt"/>
        <a:ea typeface="+mn-ea"/>
        <a:cs typeface="+mn-cs"/>
      </a:defRPr>
    </a:lvl4pPr>
    <a:lvl5pPr marL="711200" indent="-171450" algn="l" defTabSz="914400" rtl="0" eaLnBrk="1" latinLnBrk="0" hangingPunct="1">
      <a:buFont typeface="Wingdings" pitchFamily="2" charset="2"/>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203200" y="169863"/>
            <a:ext cx="6400800" cy="360045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741347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169863"/>
            <a:ext cx="64008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4925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3.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304800" y="187523"/>
            <a:ext cx="11658600" cy="1184077"/>
          </a:xfrm>
          <a:prstGeom prst="rect">
            <a:avLst/>
          </a:prstGeom>
        </p:spPr>
        <p:txBody>
          <a:bodyPr wrap="square" lIns="0" tIns="0" rIns="0" bIns="0" anchor="ctr">
            <a:normAutofit/>
          </a:bodyPr>
          <a:lstStyle>
            <a:lvl1pPr marL="0" indent="0">
              <a:buNone/>
              <a:defRPr sz="4000" b="0">
                <a:solidFill>
                  <a:srgbClr val="323232"/>
                </a:solidFill>
                <a:latin typeface="+mj-lt"/>
              </a:defRPr>
            </a:lvl1pPr>
          </a:lstStyle>
          <a:p>
            <a:pPr lvl="0"/>
            <a:r>
              <a:rPr lang="en-US" dirty="0" smtClean="0"/>
              <a:t>Click to edit master title style</a:t>
            </a:r>
            <a:endParaRPr lang="en-US" dirty="0"/>
          </a:p>
        </p:txBody>
      </p:sp>
      <p:sp>
        <p:nvSpPr>
          <p:cNvPr id="9" name="Content Placeholder 8"/>
          <p:cNvSpPr>
            <a:spLocks noGrp="1"/>
          </p:cNvSpPr>
          <p:nvPr>
            <p:ph sz="quarter" idx="12" hasCustomPrompt="1"/>
          </p:nvPr>
        </p:nvSpPr>
        <p:spPr>
          <a:xfrm>
            <a:off x="304800" y="1524000"/>
            <a:ext cx="11658600" cy="3581400"/>
          </a:xfrm>
          <a:prstGeom prst="rect">
            <a:avLst/>
          </a:prstGeom>
        </p:spPr>
        <p:txBody>
          <a:bodyPr wrap="square" lIns="0" tIns="0" rIns="0" bIns="0">
            <a:noAutofit/>
          </a:bodyPr>
          <a:lstStyle>
            <a:lvl1pPr marL="0" indent="0">
              <a:buFont typeface="Arial" pitchFamily="34" charset="0"/>
              <a:buNone/>
              <a:defRPr sz="3200">
                <a:solidFill>
                  <a:srgbClr val="1E1E1E"/>
                </a:solidFill>
                <a:latin typeface="+mn-lt"/>
              </a:defRPr>
            </a:lvl1pPr>
            <a:lvl2pPr marL="228600" indent="-171450">
              <a:buFont typeface="Arial" pitchFamily="34" charset="0"/>
              <a:buChar char="•"/>
              <a:defRPr sz="3200">
                <a:solidFill>
                  <a:srgbClr val="1E1E1E"/>
                </a:solidFill>
                <a:latin typeface="+mn-lt"/>
              </a:defRPr>
            </a:lvl2pPr>
            <a:lvl3pPr marL="400050" indent="-171450">
              <a:buFont typeface="Arial" pitchFamily="34" charset="0"/>
              <a:buChar char="‒"/>
              <a:defRPr sz="3200">
                <a:solidFill>
                  <a:srgbClr val="1E1E1E"/>
                </a:solidFill>
                <a:latin typeface="+mn-lt"/>
              </a:defRPr>
            </a:lvl3pPr>
            <a:lvl4pPr marL="685800" indent="-228600">
              <a:buFont typeface="Courier New" pitchFamily="49" charset="0"/>
              <a:buChar char="o"/>
              <a:defRPr sz="3200">
                <a:solidFill>
                  <a:srgbClr val="1E1E1E"/>
                </a:solidFill>
                <a:latin typeface="+mn-lt"/>
              </a:defRPr>
            </a:lvl4pPr>
            <a:lvl5pPr marL="857250" indent="-171450">
              <a:buFont typeface="Arial" pitchFamily="34" charset="0"/>
              <a:buChar char="▪"/>
              <a:defRPr sz="3200">
                <a:solidFill>
                  <a:srgbClr val="1E1E1E"/>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8"/>
          <p:cNvSpPr>
            <a:spLocks noGrp="1"/>
          </p:cNvSpPr>
          <p:nvPr>
            <p:ph sz="quarter" idx="13" hasCustomPrompt="1"/>
          </p:nvPr>
        </p:nvSpPr>
        <p:spPr>
          <a:xfrm>
            <a:off x="304800" y="5934766"/>
            <a:ext cx="11658600" cy="338554"/>
          </a:xfrm>
          <a:prstGeom prst="rect">
            <a:avLst/>
          </a:prstGeom>
        </p:spPr>
        <p:txBody>
          <a:bodyPr wrap="square" lIns="0" tIns="0" rIns="0" bIns="0" anchor="b">
            <a:spAutoFit/>
          </a:bodyPr>
          <a:lstStyle>
            <a:lvl1pPr marL="0" indent="0">
              <a:buFont typeface="Arial" panose="020B0604020202020204" pitchFamily="34" charset="0"/>
              <a:buNone/>
              <a:defRPr lang="en-US" sz="1000" dirty="0" smtClean="0"/>
            </a:lvl1pPr>
          </a:lstStyle>
          <a:p>
            <a:pPr marL="177800" lvl="0" indent="-177800">
              <a:buAutoNum type="arabicParenR"/>
            </a:pPr>
            <a:r>
              <a:rPr lang="en-US" dirty="0" smtClean="0"/>
              <a:t>Click to edit master text styles</a:t>
            </a:r>
          </a:p>
          <a:p>
            <a:pPr marL="177800" lvl="0" indent="-177800"/>
            <a:r>
              <a:rPr lang="en-US" dirty="0" smtClean="0"/>
              <a:t>Source:  </a:t>
            </a:r>
          </a:p>
        </p:txBody>
      </p:sp>
    </p:spTree>
    <p:extLst>
      <p:ext uri="{BB962C8B-B14F-4D97-AF65-F5344CB8AC3E}">
        <p14:creationId xmlns:p14="http://schemas.microsoft.com/office/powerpoint/2010/main" val="353179953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03491992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23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itle 29"/>
          <p:cNvSpPr>
            <a:spLocks noGrp="1"/>
          </p:cNvSpPr>
          <p:nvPr>
            <p:ph type="ctrTitle" hasCustomPrompt="1"/>
          </p:nvPr>
        </p:nvSpPr>
        <p:spPr>
          <a:xfrm>
            <a:off x="914400" y="2130426"/>
            <a:ext cx="10363200" cy="1470025"/>
          </a:xfrm>
          <a:prstGeom prst="rect">
            <a:avLst/>
          </a:prstGeom>
        </p:spPr>
        <p:txBody>
          <a:bodyPr anchor="ctr"/>
          <a:lstStyle>
            <a:lvl1pPr algn="ctr">
              <a:defRPr b="0">
                <a:solidFill>
                  <a:srgbClr val="323232"/>
                </a:solidFill>
              </a:defRPr>
            </a:lvl1pPr>
          </a:lstStyle>
          <a:p>
            <a:r>
              <a:rPr lang="en-US" dirty="0" smtClean="0"/>
              <a:t>Click to edit title</a:t>
            </a:r>
            <a:endParaRPr lang="en-US" dirty="0"/>
          </a:p>
        </p:txBody>
      </p:sp>
      <p:sp>
        <p:nvSpPr>
          <p:cNvPr id="7" name="Subtitle 30"/>
          <p:cNvSpPr>
            <a:spLocks noGrp="1"/>
          </p:cNvSpPr>
          <p:nvPr>
            <p:ph type="subTitle" idx="1" hasCustomPrompt="1"/>
          </p:nvPr>
        </p:nvSpPr>
        <p:spPr>
          <a:xfrm>
            <a:off x="1828800" y="3886200"/>
            <a:ext cx="8534400" cy="1752600"/>
          </a:xfrm>
          <a:prstGeom prst="rect">
            <a:avLst/>
          </a:prstGeom>
        </p:spPr>
        <p:txBody>
          <a:bodyPr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a:solidFill>
                  <a:srgbClr val="323232"/>
                </a:solidFill>
              </a:defRPr>
            </a:lvl1pPr>
          </a:lstStyle>
          <a:p>
            <a:r>
              <a:rPr lang="en-US" dirty="0" smtClean="0"/>
              <a:t>Click to edit subtitle</a:t>
            </a:r>
          </a:p>
        </p:txBody>
      </p:sp>
      <p:sp>
        <p:nvSpPr>
          <p:cNvPr id="2" name="Rectangle 1"/>
          <p:cNvSpPr/>
          <p:nvPr userDrawn="1"/>
        </p:nvSpPr>
        <p:spPr>
          <a:xfrm>
            <a:off x="0" y="5867400"/>
            <a:ext cx="121920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4" name="Picture 3"/>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421120" y="506602"/>
            <a:ext cx="3349759" cy="1338075"/>
          </a:xfrm>
          <a:prstGeom prst="rect">
            <a:avLst/>
          </a:prstGeom>
        </p:spPr>
      </p:pic>
    </p:spTree>
    <p:extLst>
      <p:ext uri="{BB962C8B-B14F-4D97-AF65-F5344CB8AC3E}">
        <p14:creationId xmlns:p14="http://schemas.microsoft.com/office/powerpoint/2010/main" val="155130081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vmlDrawing" Target="../drawings/vmlDrawing1.vml"/><Relationship Id="rId7" Type="http://schemas.openxmlformats.org/officeDocument/2006/relationships/image" Target="../media/image2.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vmlDrawing" Target="../drawings/vmlDrawing2.vml"/><Relationship Id="rId7"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4"/>
            </p:custDataLst>
            <p:extLst>
              <p:ext uri="{D42A27DB-BD31-4B8C-83A1-F6EECF244321}">
                <p14:modId xmlns:p14="http://schemas.microsoft.com/office/powerpoint/2010/main" val="676438701"/>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4163"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2118" y="1589"/>
                        <a:ext cx="2116" cy="1587"/>
                      </a:xfrm>
                      <a:prstGeom prst="rect">
                        <a:avLst/>
                      </a:prstGeom>
                    </p:spPr>
                  </p:pic>
                </p:oleObj>
              </mc:Fallback>
            </mc:AlternateContent>
          </a:graphicData>
        </a:graphic>
      </p:graphicFrame>
      <p:sp>
        <p:nvSpPr>
          <p:cNvPr id="8" name="Rectangle 7"/>
          <p:cNvSpPr/>
          <p:nvPr/>
        </p:nvSpPr>
        <p:spPr>
          <a:xfrm>
            <a:off x="0" y="6324600"/>
            <a:ext cx="12192000" cy="533400"/>
          </a:xfrm>
          <a:prstGeom prst="rect">
            <a:avLst/>
          </a:prstGeom>
          <a:gradFill>
            <a:gsLst>
              <a:gs pos="0">
                <a:srgbClr val="E5E5E5"/>
              </a:gs>
              <a:gs pos="0">
                <a:schemeClr val="accent1">
                  <a:tint val="44500"/>
                  <a:satMod val="160000"/>
                </a:schemeClr>
              </a:gs>
              <a:gs pos="71000">
                <a:schemeClr val="bg1"/>
              </a:gs>
              <a:gs pos="43000">
                <a:srgbClr val="E5E5E5"/>
              </a:gs>
              <a:gs pos="0">
                <a:srgbClr val="E5E5E5"/>
              </a:gs>
            </a:gsLst>
            <a:lin ang="2154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5"/>
          <p:cNvSpPr>
            <a:spLocks noChangeArrowheads="1"/>
          </p:cNvSpPr>
          <p:nvPr/>
        </p:nvSpPr>
        <p:spPr bwMode="auto">
          <a:xfrm>
            <a:off x="-304799" y="6358157"/>
            <a:ext cx="520527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1" fontAlgn="base">
              <a:spcBef>
                <a:spcPct val="0"/>
              </a:spcBef>
              <a:spcAft>
                <a:spcPct val="0"/>
              </a:spcAft>
            </a:pPr>
            <a:r>
              <a:rPr kumimoji="0" lang="en-US" sz="800" b="0" i="0" u="none" strike="noStrike" cap="none" normalizeH="0" baseline="0" dirty="0" smtClean="0">
                <a:ln>
                  <a:noFill/>
                </a:ln>
                <a:solidFill>
                  <a:srgbClr val="666666"/>
                </a:solidFill>
                <a:effectLst/>
                <a:latin typeface="Arial" pitchFamily="34" charset="0"/>
                <a:ea typeface="Calibri" pitchFamily="34" charset="0"/>
                <a:cs typeface="Arial" pitchFamily="34" charset="0"/>
              </a:rPr>
              <a:t>All material herein © 2005 – 2017 Agoda group of companies. All rights reserved.</a:t>
            </a:r>
            <a:br>
              <a:rPr kumimoji="0" lang="en-US" sz="800" b="0" i="0" u="none" strike="noStrike" cap="none" normalizeH="0" baseline="0" dirty="0" smtClean="0">
                <a:ln>
                  <a:noFill/>
                </a:ln>
                <a:solidFill>
                  <a:srgbClr val="666666"/>
                </a:solidFill>
                <a:effectLst/>
                <a:latin typeface="Arial" pitchFamily="34" charset="0"/>
                <a:ea typeface="Calibri" pitchFamily="34" charset="0"/>
                <a:cs typeface="Arial" pitchFamily="34" charset="0"/>
              </a:rPr>
            </a:br>
            <a:r>
              <a:rPr kumimoji="0" lang="en-US" sz="800" b="0" i="0" u="none" strike="noStrike" cap="none" normalizeH="0" baseline="0" dirty="0" smtClean="0">
                <a:ln>
                  <a:noFill/>
                </a:ln>
                <a:solidFill>
                  <a:srgbClr val="666666"/>
                </a:solidFill>
                <a:effectLst/>
                <a:latin typeface="Arial" pitchFamily="34" charset="0"/>
                <a:ea typeface="Calibri" pitchFamily="34" charset="0"/>
                <a:cs typeface="Arial" pitchFamily="34" charset="0"/>
              </a:rPr>
              <a:t>AGODA ® is a registered trademark of AGIP LLC, used under license by Agoda Company Pte. Ltd.</a:t>
            </a:r>
            <a:br>
              <a:rPr kumimoji="0" lang="en-US" sz="800" b="0" i="0" u="none" strike="noStrike" cap="none" normalizeH="0" baseline="0" dirty="0" smtClean="0">
                <a:ln>
                  <a:noFill/>
                </a:ln>
                <a:solidFill>
                  <a:srgbClr val="666666"/>
                </a:solidFill>
                <a:effectLst/>
                <a:latin typeface="Arial" pitchFamily="34" charset="0"/>
                <a:ea typeface="Calibri" pitchFamily="34" charset="0"/>
                <a:cs typeface="Arial" pitchFamily="34" charset="0"/>
              </a:rPr>
            </a:br>
            <a:r>
              <a:rPr kumimoji="0" lang="en-US" sz="800" b="0" i="0" u="none" strike="noStrike" cap="none" normalizeH="0" baseline="0" dirty="0" smtClean="0">
                <a:ln>
                  <a:noFill/>
                </a:ln>
                <a:solidFill>
                  <a:srgbClr val="666666"/>
                </a:solidFill>
                <a:effectLst/>
                <a:latin typeface="Arial" pitchFamily="34" charset="0"/>
                <a:ea typeface="Calibri" pitchFamily="34" charset="0"/>
                <a:cs typeface="Arial" pitchFamily="34" charset="0"/>
              </a:rPr>
              <a:t>Agoda is part of The Priceline Group (NASDAQ:PCLN). Internal use only. Proprietary &amp; confidential.</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2" name="Rectangle 1"/>
          <p:cNvSpPr/>
          <p:nvPr userDrawn="1"/>
        </p:nvSpPr>
        <p:spPr>
          <a:xfrm>
            <a:off x="11798291" y="6119084"/>
            <a:ext cx="165109" cy="161583"/>
          </a:xfrm>
          <a:prstGeom prst="rect">
            <a:avLst/>
          </a:prstGeom>
        </p:spPr>
        <p:txBody>
          <a:bodyPr wrap="none" lIns="0" tIns="0" rIns="0" bIns="0">
            <a:spAutoFit/>
          </a:bodyPr>
          <a:lstStyle/>
          <a:p>
            <a:pPr algn="r"/>
            <a:fld id="{C4A5032D-A706-45B2-A1B5-4389052FDDCB}" type="slidenum">
              <a:rPr lang="en-US" sz="1050" smtClean="0">
                <a:solidFill>
                  <a:srgbClr val="323232"/>
                </a:solidFill>
              </a:rPr>
              <a:pPr algn="r"/>
              <a:t>‹#›</a:t>
            </a:fld>
            <a:endParaRPr lang="en-US" sz="1050" dirty="0">
              <a:solidFill>
                <a:srgbClr val="323232"/>
              </a:solidFill>
            </a:endParaRPr>
          </a:p>
        </p:txBody>
      </p:sp>
      <p:pic>
        <p:nvPicPr>
          <p:cNvPr id="11" name="Picture 10" descr="slide_style-01.png"/>
          <p:cNvPicPr>
            <a:picLocks noChangeAspect="1"/>
          </p:cNvPicPr>
          <p:nvPr userDrawn="1"/>
        </p:nvPicPr>
        <p:blipFill rotWithShape="1">
          <a:blip r:embed="rId7">
            <a:extLst>
              <a:ext uri="{28A0092B-C50C-407E-A947-70E740481C1C}">
                <a14:useLocalDpi xmlns:a14="http://schemas.microsoft.com/office/drawing/2010/main" val="0"/>
              </a:ext>
            </a:extLst>
          </a:blip>
          <a:srcRect b="99333"/>
          <a:stretch/>
        </p:blipFill>
        <p:spPr>
          <a:xfrm>
            <a:off x="0" y="0"/>
            <a:ext cx="12192000" cy="45719"/>
          </a:xfrm>
          <a:prstGeom prst="rect">
            <a:avLst/>
          </a:prstGeom>
        </p:spPr>
      </p:pic>
      <p:pic>
        <p:nvPicPr>
          <p:cNvPr id="12" name="Picture 11"/>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9220200" y="6400800"/>
            <a:ext cx="2895600" cy="416761"/>
          </a:xfrm>
          <a:prstGeom prst="rect">
            <a:avLst/>
          </a:prstGeom>
        </p:spPr>
      </p:pic>
    </p:spTree>
    <p:extLst>
      <p:ext uri="{BB962C8B-B14F-4D97-AF65-F5344CB8AC3E}">
        <p14:creationId xmlns:p14="http://schemas.microsoft.com/office/powerpoint/2010/main" val="2304472738"/>
      </p:ext>
    </p:extLst>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4"/>
            </p:custDataLst>
            <p:extLst>
              <p:ext uri="{D42A27DB-BD31-4B8C-83A1-F6EECF244321}">
                <p14:modId xmlns:p14="http://schemas.microsoft.com/office/powerpoint/2010/main" val="336829199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20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8" name="Rectangle 7"/>
          <p:cNvSpPr/>
          <p:nvPr/>
        </p:nvSpPr>
        <p:spPr>
          <a:xfrm>
            <a:off x="0" y="6324600"/>
            <a:ext cx="12192000" cy="533400"/>
          </a:xfrm>
          <a:prstGeom prst="rect">
            <a:avLst/>
          </a:prstGeom>
          <a:gradFill>
            <a:gsLst>
              <a:gs pos="0">
                <a:srgbClr val="E5E5E5"/>
              </a:gs>
              <a:gs pos="0">
                <a:schemeClr val="accent1">
                  <a:tint val="44500"/>
                  <a:satMod val="160000"/>
                </a:schemeClr>
              </a:gs>
              <a:gs pos="71000">
                <a:schemeClr val="bg1"/>
              </a:gs>
              <a:gs pos="43000">
                <a:srgbClr val="E5E5E5"/>
              </a:gs>
              <a:gs pos="0">
                <a:srgbClr val="E5E5E5"/>
              </a:gs>
            </a:gsLst>
            <a:lin ang="2154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5"/>
          <p:cNvSpPr>
            <a:spLocks noChangeArrowheads="1"/>
          </p:cNvSpPr>
          <p:nvPr/>
        </p:nvSpPr>
        <p:spPr bwMode="auto">
          <a:xfrm>
            <a:off x="-304799" y="6358157"/>
            <a:ext cx="517641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1" fontAlgn="base">
              <a:spcBef>
                <a:spcPct val="0"/>
              </a:spcBef>
              <a:spcAft>
                <a:spcPct val="0"/>
              </a:spcAft>
            </a:pPr>
            <a:r>
              <a:rPr kumimoji="0" lang="en-US" sz="800" b="0" i="0" u="none" strike="noStrike" cap="none" normalizeH="0" baseline="0" dirty="0" smtClean="0">
                <a:ln>
                  <a:noFill/>
                </a:ln>
                <a:solidFill>
                  <a:srgbClr val="666666"/>
                </a:solidFill>
                <a:effectLst/>
                <a:latin typeface="Arial" pitchFamily="34" charset="0"/>
                <a:ea typeface="Calibri" pitchFamily="34" charset="0"/>
                <a:cs typeface="Arial" pitchFamily="34" charset="0"/>
              </a:rPr>
              <a:t>All material herein © 2005 – 2017 Agoda group of companies. All rights reserved.</a:t>
            </a:r>
            <a:br>
              <a:rPr kumimoji="0" lang="en-US" sz="800" b="0" i="0" u="none" strike="noStrike" cap="none" normalizeH="0" baseline="0" dirty="0" smtClean="0">
                <a:ln>
                  <a:noFill/>
                </a:ln>
                <a:solidFill>
                  <a:srgbClr val="666666"/>
                </a:solidFill>
                <a:effectLst/>
                <a:latin typeface="Arial" pitchFamily="34" charset="0"/>
                <a:ea typeface="Calibri" pitchFamily="34" charset="0"/>
                <a:cs typeface="Arial" pitchFamily="34" charset="0"/>
              </a:rPr>
            </a:br>
            <a:r>
              <a:rPr kumimoji="0" lang="en-US" sz="800" b="0" i="0" u="none" strike="noStrike" cap="none" normalizeH="0" baseline="0" dirty="0" smtClean="0">
                <a:ln>
                  <a:noFill/>
                </a:ln>
                <a:solidFill>
                  <a:srgbClr val="666666"/>
                </a:solidFill>
                <a:effectLst/>
                <a:latin typeface="Arial" pitchFamily="34" charset="0"/>
                <a:ea typeface="Calibri" pitchFamily="34" charset="0"/>
                <a:cs typeface="Arial" pitchFamily="34" charset="0"/>
              </a:rPr>
              <a:t>AGODA ® is a registered trademark of AGIP LLC, used under license by Agoda Company Pte. Ltd.</a:t>
            </a:r>
            <a:br>
              <a:rPr kumimoji="0" lang="en-US" sz="800" b="0" i="0" u="none" strike="noStrike" cap="none" normalizeH="0" baseline="0" dirty="0" smtClean="0">
                <a:ln>
                  <a:noFill/>
                </a:ln>
                <a:solidFill>
                  <a:srgbClr val="666666"/>
                </a:solidFill>
                <a:effectLst/>
                <a:latin typeface="Arial" pitchFamily="34" charset="0"/>
                <a:ea typeface="Calibri" pitchFamily="34" charset="0"/>
                <a:cs typeface="Arial" pitchFamily="34" charset="0"/>
              </a:rPr>
            </a:br>
            <a:r>
              <a:rPr kumimoji="0" lang="en-US" sz="800" b="0" i="0" u="none" strike="noStrike" cap="none" normalizeH="0" baseline="0" dirty="0" smtClean="0">
                <a:ln>
                  <a:noFill/>
                </a:ln>
                <a:solidFill>
                  <a:srgbClr val="666666"/>
                </a:solidFill>
                <a:effectLst/>
                <a:latin typeface="Arial" pitchFamily="34" charset="0"/>
                <a:ea typeface="Calibri" pitchFamily="34" charset="0"/>
                <a:cs typeface="Arial" pitchFamily="34" charset="0"/>
              </a:rPr>
              <a:t>Agoda is part of The Priceline Group (NASDAQ:PCLN). Internal use only. Proprietary &amp; confidential.</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2" name="Rectangle 1"/>
          <p:cNvSpPr/>
          <p:nvPr userDrawn="1"/>
        </p:nvSpPr>
        <p:spPr>
          <a:xfrm>
            <a:off x="11798291" y="6119084"/>
            <a:ext cx="165109" cy="161583"/>
          </a:xfrm>
          <a:prstGeom prst="rect">
            <a:avLst/>
          </a:prstGeom>
        </p:spPr>
        <p:txBody>
          <a:bodyPr wrap="none" lIns="0" tIns="0" rIns="0" bIns="0">
            <a:spAutoFit/>
          </a:bodyPr>
          <a:lstStyle/>
          <a:p>
            <a:pPr algn="r"/>
            <a:fld id="{C4A5032D-A706-45B2-A1B5-4389052FDDCB}" type="slidenum">
              <a:rPr lang="en-US" sz="1050" smtClean="0">
                <a:solidFill>
                  <a:srgbClr val="323232"/>
                </a:solidFill>
              </a:rPr>
              <a:pPr algn="r"/>
              <a:t>‹#›</a:t>
            </a:fld>
            <a:endParaRPr lang="en-US" sz="1050" dirty="0">
              <a:solidFill>
                <a:srgbClr val="323232"/>
              </a:solidFill>
            </a:endParaRPr>
          </a:p>
        </p:txBody>
      </p:sp>
      <p:pic>
        <p:nvPicPr>
          <p:cNvPr id="11" name="Picture 10" descr="slide_style-01.png"/>
          <p:cNvPicPr>
            <a:picLocks noChangeAspect="1"/>
          </p:cNvPicPr>
          <p:nvPr userDrawn="1"/>
        </p:nvPicPr>
        <p:blipFill rotWithShape="1">
          <a:blip r:embed="rId7">
            <a:extLst>
              <a:ext uri="{28A0092B-C50C-407E-A947-70E740481C1C}">
                <a14:useLocalDpi xmlns:a14="http://schemas.microsoft.com/office/drawing/2010/main" val="0"/>
              </a:ext>
            </a:extLst>
          </a:blip>
          <a:srcRect b="99333"/>
          <a:stretch/>
        </p:blipFill>
        <p:spPr>
          <a:xfrm>
            <a:off x="0" y="0"/>
            <a:ext cx="12192000" cy="45719"/>
          </a:xfrm>
          <a:prstGeom prst="rect">
            <a:avLst/>
          </a:prstGeom>
        </p:spPr>
      </p:pic>
      <p:pic>
        <p:nvPicPr>
          <p:cNvPr id="12" name="Picture 11"/>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9220200" y="6400800"/>
            <a:ext cx="2895600" cy="416761"/>
          </a:xfrm>
          <a:prstGeom prst="rect">
            <a:avLst/>
          </a:prstGeom>
        </p:spPr>
      </p:pic>
    </p:spTree>
    <p:extLst>
      <p:ext uri="{BB962C8B-B14F-4D97-AF65-F5344CB8AC3E}">
        <p14:creationId xmlns:p14="http://schemas.microsoft.com/office/powerpoint/2010/main" val="818634214"/>
      </p:ext>
    </p:extLst>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hyperlink" Target="https://www.visualstudio.com/en-us/articles/devopsmsft/code-ownership-quality"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20337179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53"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ctrTitle"/>
          </p:nvPr>
        </p:nvSpPr>
        <p:spPr/>
        <p:txBody>
          <a:bodyPr/>
          <a:lstStyle/>
          <a:p>
            <a:r>
              <a:rPr lang="en-US" dirty="0" smtClean="0"/>
              <a:t>Inner Source @ Agoda</a:t>
            </a:r>
            <a:endParaRPr lang="en-US" dirty="0"/>
          </a:p>
        </p:txBody>
      </p:sp>
      <p:sp>
        <p:nvSpPr>
          <p:cNvPr id="3" name="Subtitle 2"/>
          <p:cNvSpPr>
            <a:spLocks noGrp="1"/>
          </p:cNvSpPr>
          <p:nvPr>
            <p:ph type="subTitle" idx="1"/>
          </p:nvPr>
        </p:nvSpPr>
        <p:spPr/>
        <p:txBody>
          <a:bodyPr/>
          <a:lstStyle/>
          <a:p>
            <a:r>
              <a:rPr lang="en-US" sz="2000" dirty="0" smtClean="0"/>
              <a:t>By Joel Dickson (Development Manager)</a:t>
            </a:r>
          </a:p>
          <a:p>
            <a:r>
              <a:rPr lang="en-US" sz="2000" dirty="0" smtClean="0"/>
              <a:t> And Varokas Panusuwan</a:t>
            </a:r>
            <a:endParaRPr lang="en-US" sz="2000" dirty="0"/>
          </a:p>
        </p:txBody>
      </p:sp>
    </p:spTree>
    <p:extLst>
      <p:ext uri="{BB962C8B-B14F-4D97-AF65-F5344CB8AC3E}">
        <p14:creationId xmlns:p14="http://schemas.microsoft.com/office/powerpoint/2010/main" val="4449846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04800" y="279856"/>
            <a:ext cx="11658600" cy="430887"/>
          </a:xfrm>
        </p:spPr>
        <p:txBody>
          <a:bodyPr>
            <a:normAutofit fontScale="85000" lnSpcReduction="20000"/>
          </a:bodyPr>
          <a:lstStyle/>
          <a:p>
            <a:r>
              <a:rPr lang="en-US" dirty="0"/>
              <a:t>Why is ownership important? </a:t>
            </a:r>
          </a:p>
        </p:txBody>
      </p:sp>
      <p:sp>
        <p:nvSpPr>
          <p:cNvPr id="3" name="Content Placeholder 2"/>
          <p:cNvSpPr>
            <a:spLocks noGrp="1"/>
          </p:cNvSpPr>
          <p:nvPr>
            <p:ph sz="quarter" idx="12"/>
          </p:nvPr>
        </p:nvSpPr>
        <p:spPr>
          <a:xfrm>
            <a:off x="304800" y="914401"/>
            <a:ext cx="11506200" cy="4495799"/>
          </a:xfrm>
        </p:spPr>
        <p:txBody>
          <a:bodyPr>
            <a:normAutofit/>
          </a:bodyPr>
          <a:lstStyle/>
          <a:p>
            <a:pPr marL="457200" indent="-457200">
              <a:buFont typeface="Arial" panose="020B0604020202020204" pitchFamily="34" charset="0"/>
              <a:buChar char="•"/>
            </a:pPr>
            <a:r>
              <a:rPr lang="en-US" dirty="0" smtClean="0"/>
              <a:t>People </a:t>
            </a:r>
            <a:r>
              <a:rPr lang="en-US" dirty="0"/>
              <a:t>care more about what they are working </a:t>
            </a:r>
            <a:r>
              <a:rPr lang="en-US" dirty="0" smtClean="0"/>
              <a:t>on  </a:t>
            </a:r>
          </a:p>
          <a:p>
            <a:pPr marL="457200" indent="-457200">
              <a:buFont typeface="Arial" panose="020B0604020202020204" pitchFamily="34" charset="0"/>
              <a:buChar char="•"/>
            </a:pPr>
            <a:r>
              <a:rPr lang="en-US" dirty="0" smtClean="0"/>
              <a:t>Proven </a:t>
            </a:r>
            <a:r>
              <a:rPr lang="en-US" dirty="0"/>
              <a:t>to have a good effect on quality </a:t>
            </a:r>
            <a:r>
              <a:rPr lang="en-US" u="sng" dirty="0">
                <a:hlinkClick r:id="rId2"/>
              </a:rPr>
              <a:t>https://</a:t>
            </a:r>
            <a:r>
              <a:rPr lang="en-US" u="sng" dirty="0" smtClean="0">
                <a:hlinkClick r:id="rId2"/>
              </a:rPr>
              <a:t>www.visualstudio.com/en-us/articles/devopsmsft/code-ownership-quality</a:t>
            </a:r>
            <a:endParaRPr lang="en-US" dirty="0"/>
          </a:p>
          <a:p>
            <a:pPr marL="457200" indent="-457200">
              <a:buFont typeface="Arial" panose="020B0604020202020204" pitchFamily="34" charset="0"/>
              <a:buChar char="•"/>
            </a:pPr>
            <a:r>
              <a:rPr lang="en-US" dirty="0" smtClean="0"/>
              <a:t>Motivates </a:t>
            </a:r>
            <a:r>
              <a:rPr lang="en-US" dirty="0"/>
              <a:t>people through sense of </a:t>
            </a:r>
            <a:r>
              <a:rPr lang="en-US" dirty="0" smtClean="0"/>
              <a:t>creation</a:t>
            </a:r>
            <a:endParaRPr lang="en-US" dirty="0"/>
          </a:p>
          <a:p>
            <a:pPr marL="457200" indent="-457200">
              <a:buFont typeface="Arial" panose="020B0604020202020204" pitchFamily="34" charset="0"/>
              <a:buChar char="•"/>
            </a:pPr>
            <a:r>
              <a:rPr lang="en-US" dirty="0" smtClean="0"/>
              <a:t>Getting </a:t>
            </a:r>
            <a:r>
              <a:rPr lang="en-US" dirty="0"/>
              <a:t>ownership right means teams owning things end to end (no fences to throw things over) </a:t>
            </a:r>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885155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fontScale="92500" lnSpcReduction="10000"/>
          </a:bodyPr>
          <a:lstStyle/>
          <a:p>
            <a:r>
              <a:rPr lang="en-US" dirty="0" smtClean="0"/>
              <a:t>What did </a:t>
            </a:r>
            <a:r>
              <a:rPr lang="en-US" sz="4800" b="1" dirty="0" smtClean="0"/>
              <a:t>NOT</a:t>
            </a:r>
            <a:r>
              <a:rPr lang="en-US" dirty="0" smtClean="0"/>
              <a:t> happen at Agoda with the adoption of </a:t>
            </a:r>
            <a:r>
              <a:rPr lang="en-US" dirty="0" err="1" smtClean="0"/>
              <a:t>InnerSource</a:t>
            </a:r>
            <a:endParaRPr lang="en-US" dirty="0"/>
          </a:p>
        </p:txBody>
      </p:sp>
      <p:sp>
        <p:nvSpPr>
          <p:cNvPr id="3" name="Content Placeholder 2"/>
          <p:cNvSpPr>
            <a:spLocks noGrp="1"/>
          </p:cNvSpPr>
          <p:nvPr>
            <p:ph sz="quarter" idx="12"/>
          </p:nvPr>
        </p:nvSpPr>
        <p:spPr>
          <a:xfrm>
            <a:off x="269240" y="1600200"/>
            <a:ext cx="4531360" cy="4101472"/>
          </a:xfrm>
        </p:spPr>
        <p:txBody>
          <a:bodyPr/>
          <a:lstStyle/>
          <a:p>
            <a:pPr marL="457200" indent="-457200">
              <a:buFont typeface="Arial" panose="020B0604020202020204" pitchFamily="34" charset="0"/>
              <a:buChar char="•"/>
            </a:pPr>
            <a:r>
              <a:rPr lang="en-US" dirty="0" smtClean="0"/>
              <a:t>There was no executive order to start practicing </a:t>
            </a:r>
            <a:r>
              <a:rPr lang="en-US" dirty="0" err="1" smtClean="0"/>
              <a:t>InnerSource</a:t>
            </a:r>
            <a:endParaRPr lang="en-US" dirty="0" smtClean="0"/>
          </a:p>
          <a:p>
            <a:pPr marL="457200" indent="-457200">
              <a:buFont typeface="Arial" panose="020B0604020202020204" pitchFamily="34" charset="0"/>
              <a:buChar char="•"/>
            </a:pPr>
            <a:r>
              <a:rPr lang="en-US" dirty="0" smtClean="0"/>
              <a:t>We didn’t even know what </a:t>
            </a:r>
            <a:r>
              <a:rPr lang="en-US" dirty="0" err="1" smtClean="0"/>
              <a:t>InnerSource</a:t>
            </a:r>
            <a:r>
              <a:rPr lang="en-US" dirty="0" smtClean="0"/>
              <a:t> meant, and a lot of people still don’t</a:t>
            </a:r>
          </a:p>
        </p:txBody>
      </p:sp>
      <p:sp>
        <p:nvSpPr>
          <p:cNvPr id="4" name="Content Placeholder 3"/>
          <p:cNvSpPr>
            <a:spLocks noGrp="1"/>
          </p:cNvSpPr>
          <p:nvPr>
            <p:ph sz="quarter" idx="13"/>
          </p:nvPr>
        </p:nvSpPr>
        <p:spPr/>
        <p:txBody>
          <a:bodyPr/>
          <a:lstStyle/>
          <a:p>
            <a:endParaRPr lang="en-US"/>
          </a:p>
        </p:txBody>
      </p:sp>
      <p:pic>
        <p:nvPicPr>
          <p:cNvPr id="6" name="Picture 5"/>
          <p:cNvPicPr>
            <a:picLocks noChangeAspect="1"/>
          </p:cNvPicPr>
          <p:nvPr/>
        </p:nvPicPr>
        <p:blipFill>
          <a:blip r:embed="rId2"/>
          <a:stretch>
            <a:fillRect/>
          </a:stretch>
        </p:blipFill>
        <p:spPr>
          <a:xfrm>
            <a:off x="4977448" y="1386840"/>
            <a:ext cx="7224712" cy="4314832"/>
          </a:xfrm>
          <a:prstGeom prst="rect">
            <a:avLst/>
          </a:prstGeom>
        </p:spPr>
      </p:pic>
    </p:spTree>
    <p:extLst>
      <p:ext uri="{BB962C8B-B14F-4D97-AF65-F5344CB8AC3E}">
        <p14:creationId xmlns:p14="http://schemas.microsoft.com/office/powerpoint/2010/main" val="3180167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lnSpcReduction="10000"/>
          </a:bodyPr>
          <a:lstStyle/>
          <a:p>
            <a:r>
              <a:rPr lang="en-US" dirty="0" smtClean="0"/>
              <a:t>What did happen with the Adoption of </a:t>
            </a:r>
            <a:r>
              <a:rPr lang="en-US" dirty="0" err="1" smtClean="0"/>
              <a:t>InnerSource</a:t>
            </a:r>
            <a:endParaRPr lang="en-US" dirty="0"/>
          </a:p>
        </p:txBody>
      </p:sp>
      <p:sp>
        <p:nvSpPr>
          <p:cNvPr id="3" name="Content Placeholder 2"/>
          <p:cNvSpPr>
            <a:spLocks noGrp="1"/>
          </p:cNvSpPr>
          <p:nvPr>
            <p:ph sz="quarter" idx="12"/>
          </p:nvPr>
        </p:nvSpPr>
        <p:spPr>
          <a:xfrm>
            <a:off x="304800" y="1371599"/>
            <a:ext cx="6172200" cy="4901719"/>
          </a:xfrm>
        </p:spPr>
        <p:txBody>
          <a:bodyPr>
            <a:normAutofit fontScale="77500" lnSpcReduction="20000"/>
          </a:bodyPr>
          <a:lstStyle/>
          <a:p>
            <a:pPr marL="285750" indent="-285750">
              <a:buFont typeface="Arial" panose="020B0604020202020204" pitchFamily="34" charset="0"/>
              <a:buChar char="•"/>
            </a:pPr>
            <a:r>
              <a:rPr lang="en-US" dirty="0" smtClean="0"/>
              <a:t>We had an organic bottom up adoption </a:t>
            </a:r>
          </a:p>
          <a:p>
            <a:pPr marL="514350" lvl="1" indent="-285750"/>
            <a:r>
              <a:rPr lang="en-US" dirty="0" smtClean="0"/>
              <a:t>Most people still don’t know the term </a:t>
            </a:r>
            <a:r>
              <a:rPr lang="en-US" dirty="0" err="1" smtClean="0"/>
              <a:t>InnerSource</a:t>
            </a:r>
            <a:r>
              <a:rPr lang="en-US" dirty="0" smtClean="0"/>
              <a:t> it’s just “what we do” now</a:t>
            </a:r>
            <a:endParaRPr lang="en-US" dirty="0" smtClean="0"/>
          </a:p>
          <a:p>
            <a:pPr marL="285750" indent="-285750">
              <a:buFont typeface="Arial" panose="020B0604020202020204" pitchFamily="34" charset="0"/>
              <a:buChar char="•"/>
            </a:pPr>
            <a:r>
              <a:rPr lang="en-US" dirty="0" smtClean="0"/>
              <a:t>Teams looked at the processes around GitHub and the other tools we are using, some developers were already familiar and they just started using them</a:t>
            </a:r>
          </a:p>
          <a:p>
            <a:pPr marL="285750" indent="-285750">
              <a:buFont typeface="Arial" panose="020B0604020202020204" pitchFamily="34" charset="0"/>
              <a:buChar char="•"/>
            </a:pPr>
            <a:r>
              <a:rPr lang="en-US" dirty="0" smtClean="0"/>
              <a:t>Some Teams we had to demo and suggest the processes around forking and pull requests, and they start using them</a:t>
            </a:r>
          </a:p>
          <a:p>
            <a:pPr marL="285750" indent="-285750">
              <a:buFont typeface="Arial" panose="020B0604020202020204" pitchFamily="34" charset="0"/>
              <a:buChar char="•"/>
            </a:pPr>
            <a:r>
              <a:rPr lang="en-US" dirty="0" smtClean="0"/>
              <a:t>Some new staff came to the company with the attitude “Why aren’t we doing this already?”</a:t>
            </a:r>
          </a:p>
        </p:txBody>
      </p:sp>
      <p:sp>
        <p:nvSpPr>
          <p:cNvPr id="4" name="Content Placeholder 3"/>
          <p:cNvSpPr>
            <a:spLocks noGrp="1"/>
          </p:cNvSpPr>
          <p:nvPr>
            <p:ph sz="quarter" idx="13"/>
          </p:nvPr>
        </p:nvSpPr>
        <p:spPr>
          <a:xfrm>
            <a:off x="304800" y="5934765"/>
            <a:ext cx="11658600" cy="338554"/>
          </a:xfrm>
        </p:spPr>
        <p:txBody>
          <a:bodyPr/>
          <a:lstStyle/>
          <a:p>
            <a:endParaRPr lang="en-US"/>
          </a:p>
        </p:txBody>
      </p:sp>
      <p:pic>
        <p:nvPicPr>
          <p:cNvPr id="9218" name="Picture 2" descr="Image result for software ownership carto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1787" y="2043457"/>
            <a:ext cx="5524500" cy="3219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97490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04800" y="279856"/>
            <a:ext cx="11658600" cy="430887"/>
          </a:xfrm>
        </p:spPr>
        <p:txBody>
          <a:bodyPr>
            <a:normAutofit fontScale="85000" lnSpcReduction="20000"/>
          </a:bodyPr>
          <a:lstStyle/>
          <a:p>
            <a:r>
              <a:rPr lang="en-US" dirty="0"/>
              <a:t>What things about inner source </a:t>
            </a:r>
            <a:r>
              <a:rPr lang="en-US" dirty="0" smtClean="0"/>
              <a:t>did NOT </a:t>
            </a:r>
            <a:r>
              <a:rPr lang="en-US" dirty="0"/>
              <a:t>apply well? </a:t>
            </a:r>
          </a:p>
        </p:txBody>
      </p:sp>
      <p:sp>
        <p:nvSpPr>
          <p:cNvPr id="3" name="Content Placeholder 2"/>
          <p:cNvSpPr>
            <a:spLocks noGrp="1"/>
          </p:cNvSpPr>
          <p:nvPr>
            <p:ph sz="quarter" idx="12"/>
          </p:nvPr>
        </p:nvSpPr>
        <p:spPr>
          <a:xfrm>
            <a:off x="304800" y="914401"/>
            <a:ext cx="11658600" cy="2133599"/>
          </a:xfrm>
        </p:spPr>
        <p:txBody>
          <a:bodyPr>
            <a:normAutofit fontScale="92500" lnSpcReduction="10000"/>
          </a:bodyPr>
          <a:lstStyle/>
          <a:p>
            <a:pPr marL="285750" indent="-285750">
              <a:buFont typeface="Arial" panose="020B0604020202020204" pitchFamily="34" charset="0"/>
              <a:buChar char="•"/>
            </a:pPr>
            <a:r>
              <a:rPr lang="en-US" dirty="0" smtClean="0"/>
              <a:t>Open source projects are generally distributed, at Agoda we are all co-located. This </a:t>
            </a:r>
            <a:r>
              <a:rPr lang="en-US" dirty="0" smtClean="0"/>
              <a:t>is part of our IT </a:t>
            </a:r>
            <a:r>
              <a:rPr lang="en-US" dirty="0" smtClean="0"/>
              <a:t>department </a:t>
            </a:r>
            <a:r>
              <a:rPr lang="en-US" dirty="0" smtClean="0"/>
              <a:t>structure that we are all co-located, </a:t>
            </a:r>
            <a:r>
              <a:rPr lang="en-US" dirty="0" smtClean="0"/>
              <a:t>and this solves a lot of issues for us. This also means we don’t need the benefit that a lot of the tools for OSS offer.</a:t>
            </a:r>
          </a:p>
          <a:p>
            <a:endParaRPr lang="en-US" dirty="0" smtClean="0"/>
          </a:p>
        </p:txBody>
      </p:sp>
      <p:sp>
        <p:nvSpPr>
          <p:cNvPr id="4" name="Content Placeholder 3"/>
          <p:cNvSpPr>
            <a:spLocks noGrp="1"/>
          </p:cNvSpPr>
          <p:nvPr>
            <p:ph sz="quarter" idx="13"/>
          </p:nvPr>
        </p:nvSpPr>
        <p:spPr/>
        <p:txBody>
          <a:bodyPr/>
          <a:lstStyle/>
          <a:p>
            <a:endParaRPr lang="en-US"/>
          </a:p>
        </p:txBody>
      </p:sp>
      <p:pic>
        <p:nvPicPr>
          <p:cNvPr id="10242" name="Picture 2" descr="Image result for software development distributed tea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2590800"/>
            <a:ext cx="5943600" cy="4083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3401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04800" y="279855"/>
            <a:ext cx="11658600" cy="430887"/>
          </a:xfrm>
        </p:spPr>
        <p:txBody>
          <a:bodyPr>
            <a:normAutofit fontScale="85000" lnSpcReduction="20000"/>
          </a:bodyPr>
          <a:lstStyle/>
          <a:p>
            <a:r>
              <a:rPr lang="en-US" dirty="0"/>
              <a:t>When did teams resist and what reasons did they give? </a:t>
            </a:r>
            <a:endParaRPr lang="en-US" dirty="0" smtClean="0"/>
          </a:p>
        </p:txBody>
      </p:sp>
      <p:sp>
        <p:nvSpPr>
          <p:cNvPr id="3" name="Content Placeholder 2"/>
          <p:cNvSpPr>
            <a:spLocks noGrp="1"/>
          </p:cNvSpPr>
          <p:nvPr>
            <p:ph sz="quarter" idx="12"/>
          </p:nvPr>
        </p:nvSpPr>
        <p:spPr>
          <a:xfrm>
            <a:off x="304800" y="914400"/>
            <a:ext cx="7543800" cy="5358919"/>
          </a:xfrm>
        </p:spPr>
        <p:txBody>
          <a:bodyPr>
            <a:normAutofit fontScale="92500"/>
          </a:bodyPr>
          <a:lstStyle/>
          <a:p>
            <a:pPr marL="285750" indent="-285750">
              <a:buFont typeface="Arial" panose="020B0604020202020204" pitchFamily="34" charset="0"/>
              <a:buChar char="•"/>
            </a:pPr>
            <a:r>
              <a:rPr lang="en-US" dirty="0" smtClean="0"/>
              <a:t>“</a:t>
            </a:r>
            <a:r>
              <a:rPr lang="en-US" dirty="0" smtClean="0"/>
              <a:t>You won’t be able to understand the logic in our system, its unique to our team, we are afraid you would break something” – </a:t>
            </a:r>
            <a:r>
              <a:rPr lang="en-US" dirty="0" smtClean="0"/>
              <a:t>Anonymous Developer </a:t>
            </a:r>
            <a:r>
              <a:rPr lang="en-US" dirty="0" smtClean="0"/>
              <a:t>at Agoda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Comments like this come </a:t>
            </a:r>
            <a:r>
              <a:rPr lang="en-US" dirty="0" smtClean="0"/>
              <a:t>from teams with very poor test coverage. One of the key points to making this work is good test coverage, and also other similar practices such as static code analysis, etc. more broadly know as “Technical Excellence”</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
        <p:nvSpPr>
          <p:cNvPr id="4" name="Content Placeholder 3"/>
          <p:cNvSpPr>
            <a:spLocks noGrp="1"/>
          </p:cNvSpPr>
          <p:nvPr>
            <p:ph sz="quarter" idx="13"/>
          </p:nvPr>
        </p:nvSpPr>
        <p:spPr/>
        <p:txBody>
          <a:bodyPr/>
          <a:lstStyle/>
          <a:p>
            <a:endParaRPr lang="en-US"/>
          </a:p>
        </p:txBody>
      </p:sp>
      <p:pic>
        <p:nvPicPr>
          <p:cNvPr id="11266" name="Picture 2" descr="Image result for test in produ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6532" y="914401"/>
            <a:ext cx="3875532" cy="4859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267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04800" y="279856"/>
            <a:ext cx="11658600" cy="430887"/>
          </a:xfrm>
        </p:spPr>
        <p:txBody>
          <a:bodyPr>
            <a:normAutofit fontScale="85000" lnSpcReduction="20000"/>
          </a:bodyPr>
          <a:lstStyle/>
          <a:p>
            <a:r>
              <a:rPr lang="en-US" dirty="0" smtClean="0"/>
              <a:t>Other Sharing </a:t>
            </a:r>
            <a:r>
              <a:rPr lang="en-US" dirty="0"/>
              <a:t>internally? </a:t>
            </a:r>
          </a:p>
        </p:txBody>
      </p:sp>
      <p:sp>
        <p:nvSpPr>
          <p:cNvPr id="3" name="Content Placeholder 2"/>
          <p:cNvSpPr>
            <a:spLocks noGrp="1"/>
          </p:cNvSpPr>
          <p:nvPr>
            <p:ph sz="quarter" idx="12"/>
          </p:nvPr>
        </p:nvSpPr>
        <p:spPr>
          <a:xfrm>
            <a:off x="304800" y="914401"/>
            <a:ext cx="11658600" cy="4800599"/>
          </a:xfrm>
        </p:spPr>
        <p:txBody>
          <a:bodyPr/>
          <a:lstStyle/>
          <a:p>
            <a:pPr marL="457200" indent="-457200">
              <a:buFont typeface="Arial" panose="020B0604020202020204" pitchFamily="34" charset="0"/>
              <a:buChar char="•"/>
            </a:pPr>
            <a:r>
              <a:rPr lang="en-US" dirty="0" smtClean="0"/>
              <a:t>Single </a:t>
            </a:r>
            <a:r>
              <a:rPr lang="en-US" dirty="0"/>
              <a:t>open </a:t>
            </a:r>
            <a:r>
              <a:rPr lang="en-US" dirty="0" smtClean="0"/>
              <a:t>TeamCity server</a:t>
            </a:r>
          </a:p>
          <a:p>
            <a:pPr marL="457200" indent="-457200">
              <a:buFont typeface="Arial" panose="020B0604020202020204" pitchFamily="34" charset="0"/>
              <a:buChar char="•"/>
            </a:pPr>
            <a:r>
              <a:rPr lang="en-US" dirty="0" smtClean="0"/>
              <a:t>Single Shared </a:t>
            </a:r>
            <a:r>
              <a:rPr lang="en-US" dirty="0" err="1" smtClean="0"/>
              <a:t>SonarQube</a:t>
            </a:r>
            <a:r>
              <a:rPr lang="en-US" dirty="0" smtClean="0"/>
              <a:t> Server</a:t>
            </a:r>
          </a:p>
          <a:p>
            <a:pPr marL="457200" indent="-457200">
              <a:buFont typeface="Arial" panose="020B0604020202020204" pitchFamily="34" charset="0"/>
              <a:buChar char="•"/>
            </a:pPr>
            <a:r>
              <a:rPr lang="en-US" dirty="0" smtClean="0"/>
              <a:t>Single Shared </a:t>
            </a:r>
            <a:r>
              <a:rPr lang="en-US" dirty="0" err="1" smtClean="0"/>
              <a:t>Codecov</a:t>
            </a:r>
            <a:r>
              <a:rPr lang="en-US" dirty="0" smtClean="0"/>
              <a:t> Server</a:t>
            </a:r>
          </a:p>
          <a:p>
            <a:pPr marL="457200" indent="-457200">
              <a:buFont typeface="Arial" panose="020B0604020202020204" pitchFamily="34" charset="0"/>
              <a:buChar char="•"/>
            </a:pPr>
            <a:r>
              <a:rPr lang="en-US" dirty="0" smtClean="0"/>
              <a:t>Using Language Agnostic tools where possible to allow sharing between teams</a:t>
            </a:r>
          </a:p>
          <a:p>
            <a:pPr marL="685800" lvl="1" indent="-457200"/>
            <a:r>
              <a:rPr lang="en-US" dirty="0" smtClean="0"/>
              <a:t>We have mobile Teams working on Swift, sharing things with front end teams working on C# dot NET</a:t>
            </a:r>
          </a:p>
          <a:p>
            <a:pPr marL="457200" indent="-457200">
              <a:buFont typeface="Arial" panose="020B0604020202020204" pitchFamily="34" charset="0"/>
              <a:buChar char="•"/>
            </a:pPr>
            <a:r>
              <a:rPr lang="en-US" dirty="0" smtClean="0"/>
              <a:t>Open </a:t>
            </a:r>
            <a:r>
              <a:rPr lang="en-US" dirty="0"/>
              <a:t>permissions </a:t>
            </a:r>
            <a:r>
              <a:rPr lang="en-US" dirty="0" smtClean="0"/>
              <a:t>up as </a:t>
            </a:r>
            <a:r>
              <a:rPr lang="en-US" dirty="0"/>
              <a:t>much as possible, empowering people, making them owners of </a:t>
            </a:r>
            <a:r>
              <a:rPr lang="en-US" dirty="0" smtClean="0"/>
              <a:t>their </a:t>
            </a:r>
            <a:r>
              <a:rPr lang="en-US" dirty="0"/>
              <a:t>own </a:t>
            </a:r>
            <a:r>
              <a:rPr lang="en-US" dirty="0" smtClean="0"/>
              <a:t>domain</a:t>
            </a:r>
          </a:p>
          <a:p>
            <a:pPr marL="457200" indent="-457200">
              <a:buFont typeface="Arial" panose="020B0604020202020204" pitchFamily="34" charset="0"/>
              <a:buChar char="•"/>
            </a:pPr>
            <a:endParaRPr lang="en-US" dirty="0"/>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1224214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Questions?</a:t>
            </a:r>
            <a:endParaRPr lang="en-US" dirty="0"/>
          </a:p>
        </p:txBody>
      </p:sp>
      <p:sp>
        <p:nvSpPr>
          <p:cNvPr id="3" name="Content Placeholder 2"/>
          <p:cNvSpPr>
            <a:spLocks noGrp="1"/>
          </p:cNvSpPr>
          <p:nvPr>
            <p:ph sz="quarter" idx="12"/>
          </p:nvPr>
        </p:nvSpPr>
        <p:spPr/>
        <p:txBody>
          <a:bodyPr/>
          <a:lstStyle/>
          <a:p>
            <a:endParaRPr lang="en-US" dirty="0"/>
          </a:p>
        </p:txBody>
      </p:sp>
      <p:sp>
        <p:nvSpPr>
          <p:cNvPr id="4" name="Content Placeholder 3"/>
          <p:cNvSpPr>
            <a:spLocks noGrp="1"/>
          </p:cNvSpPr>
          <p:nvPr>
            <p:ph sz="quarter" idx="13"/>
          </p:nvPr>
        </p:nvSpPr>
        <p:spPr/>
        <p:txBody>
          <a:bodyPr/>
          <a:lstStyle/>
          <a:p>
            <a:endParaRPr lang="en-US"/>
          </a:p>
        </p:txBody>
      </p:sp>
    </p:spTree>
    <p:extLst>
      <p:ext uri="{BB962C8B-B14F-4D97-AF65-F5344CB8AC3E}">
        <p14:creationId xmlns:p14="http://schemas.microsoft.com/office/powerpoint/2010/main" val="7680782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Object 21" hidden="1"/>
          <p:cNvGraphicFramePr>
            <a:graphicFrameLocks noChangeAspect="1"/>
          </p:cNvGraphicFramePr>
          <p:nvPr>
            <p:custDataLst>
              <p:tags r:id="rId2"/>
            </p:custDataLst>
            <p:extLst>
              <p:ext uri="{D42A27DB-BD31-4B8C-83A1-F6EECF244321}">
                <p14:modId xmlns:p14="http://schemas.microsoft.com/office/powerpoint/2010/main" val="3851597272"/>
              </p:ext>
            </p:extLst>
          </p:nvPr>
        </p:nvGraphicFramePr>
        <p:xfrm>
          <a:off x="1525589" y="1589"/>
          <a:ext cx="1587" cy="1587"/>
        </p:xfrm>
        <a:graphic>
          <a:graphicData uri="http://schemas.openxmlformats.org/presentationml/2006/ole">
            <mc:AlternateContent xmlns:mc="http://schemas.openxmlformats.org/markup-compatibility/2006">
              <mc:Choice xmlns:v="urn:schemas-microsoft-com:vml" Requires="v">
                <p:oleObj spid="_x0000_s518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25589" y="1589"/>
                        <a:ext cx="1587" cy="1587"/>
                      </a:xfrm>
                      <a:prstGeom prst="rect">
                        <a:avLst/>
                      </a:prstGeom>
                    </p:spPr>
                  </p:pic>
                </p:oleObj>
              </mc:Fallback>
            </mc:AlternateContent>
          </a:graphicData>
        </a:graphic>
      </p:graphicFrame>
      <p:sp>
        <p:nvSpPr>
          <p:cNvPr id="3" name="Text Placeholder 2"/>
          <p:cNvSpPr>
            <a:spLocks noGrp="1"/>
          </p:cNvSpPr>
          <p:nvPr>
            <p:ph type="body" sz="quarter" idx="11"/>
          </p:nvPr>
        </p:nvSpPr>
        <p:spPr>
          <a:xfrm>
            <a:off x="304800" y="187523"/>
            <a:ext cx="11658600" cy="615553"/>
          </a:xfrm>
        </p:spPr>
        <p:txBody>
          <a:bodyPr/>
          <a:lstStyle/>
          <a:p>
            <a:r>
              <a:rPr lang="en-US" sz="4000" dirty="0" smtClean="0"/>
              <a:t>What is Inner Source</a:t>
            </a:r>
            <a:endParaRPr lang="en-US" sz="4000" dirty="0"/>
          </a:p>
        </p:txBody>
      </p:sp>
      <p:sp>
        <p:nvSpPr>
          <p:cNvPr id="4" name="Content Placeholder 3"/>
          <p:cNvSpPr>
            <a:spLocks noGrp="1"/>
          </p:cNvSpPr>
          <p:nvPr>
            <p:ph sz="quarter" idx="12"/>
          </p:nvPr>
        </p:nvSpPr>
        <p:spPr>
          <a:xfrm>
            <a:off x="304800" y="990600"/>
            <a:ext cx="11658600" cy="2971800"/>
          </a:xfrm>
        </p:spPr>
        <p:txBody>
          <a:bodyPr>
            <a:normAutofit fontScale="32500" lnSpcReduction="20000"/>
          </a:bodyPr>
          <a:lstStyle/>
          <a:p>
            <a:r>
              <a:rPr lang="en-US" sz="8000" dirty="0" smtClean="0"/>
              <a:t>Open source method applied within an organization </a:t>
            </a:r>
          </a:p>
          <a:p>
            <a:pPr marL="285750" indent="-285750">
              <a:buFont typeface="Arial" panose="020B0604020202020204" pitchFamily="34" charset="0"/>
              <a:buChar char="•"/>
            </a:pPr>
            <a:r>
              <a:rPr lang="en-US" sz="8000" dirty="0" err="1"/>
              <a:t>InnerSource</a:t>
            </a:r>
            <a:r>
              <a:rPr lang="en-US" sz="8000" dirty="0"/>
              <a:t> differs from classic open source by remaining within the view and control of a single organization. The “openness” of the project extends across many teams within the organization. This allows the organization to embed differentiating trade secrets into the code without fear that they will be revealed to outsiders, while benefitting from the creativity and diverse perspectives contributed by people throughout the organization. </a:t>
            </a:r>
            <a:endParaRPr lang="en-US" sz="8000" dirty="0" smtClean="0"/>
          </a:p>
          <a:p>
            <a:pPr marL="514350" lvl="1" indent="-285750"/>
            <a:r>
              <a:rPr lang="en-US" sz="8000" b="1" i="1" dirty="0" smtClean="0"/>
              <a:t>O’Reilly – Getting Started with </a:t>
            </a:r>
            <a:r>
              <a:rPr lang="en-US" sz="8000" b="1" i="1" dirty="0" err="1" smtClean="0"/>
              <a:t>InnerSource</a:t>
            </a:r>
            <a:endParaRPr lang="en-US" sz="8000" b="1" i="1" dirty="0"/>
          </a:p>
        </p:txBody>
      </p:sp>
      <p:sp>
        <p:nvSpPr>
          <p:cNvPr id="28" name="Content Placeholder 27"/>
          <p:cNvSpPr>
            <a:spLocks noGrp="1"/>
          </p:cNvSpPr>
          <p:nvPr>
            <p:ph sz="quarter" idx="13"/>
          </p:nvPr>
        </p:nvSpPr>
        <p:spPr/>
        <p:txBody>
          <a:bodyPr/>
          <a:lstStyle/>
          <a:p>
            <a:endParaRPr lang="en-US" smtClean="0"/>
          </a:p>
          <a:p>
            <a:r>
              <a:rPr lang="en-US" smtClean="0"/>
              <a:t>Source:  </a:t>
            </a:r>
            <a:endParaRPr lang="en-US" dirty="0"/>
          </a:p>
        </p:txBody>
      </p:sp>
    </p:spTree>
    <p:extLst>
      <p:ext uri="{BB962C8B-B14F-4D97-AF65-F5344CB8AC3E}">
        <p14:creationId xmlns:p14="http://schemas.microsoft.com/office/powerpoint/2010/main" val="2785178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How did we work before?</a:t>
            </a:r>
          </a:p>
        </p:txBody>
      </p:sp>
      <p:sp>
        <p:nvSpPr>
          <p:cNvPr id="3" name="Content Placeholder 2"/>
          <p:cNvSpPr>
            <a:spLocks noGrp="1"/>
          </p:cNvSpPr>
          <p:nvPr>
            <p:ph sz="quarter" idx="12"/>
          </p:nvPr>
        </p:nvSpPr>
        <p:spPr>
          <a:xfrm>
            <a:off x="304800" y="1524000"/>
            <a:ext cx="5943600" cy="3581400"/>
          </a:xfrm>
        </p:spPr>
        <p:txBody>
          <a:bodyPr/>
          <a:lstStyle/>
          <a:p>
            <a:pPr marL="457200" indent="-457200">
              <a:buFont typeface="Arial" panose="020B0604020202020204" pitchFamily="34" charset="0"/>
              <a:buChar char="•"/>
            </a:pPr>
            <a:r>
              <a:rPr lang="en-US" dirty="0" smtClean="0"/>
              <a:t>Looking </a:t>
            </a:r>
            <a:r>
              <a:rPr lang="en-US" dirty="0" smtClean="0"/>
              <a:t>at a basic example of two teams</a:t>
            </a:r>
          </a:p>
          <a:p>
            <a:pPr marL="457200" indent="-457200">
              <a:buFont typeface="Arial" panose="020B0604020202020204" pitchFamily="34" charset="0"/>
              <a:buChar char="•"/>
            </a:pPr>
            <a:r>
              <a:rPr lang="en-US" dirty="0" smtClean="0"/>
              <a:t>Website team, and API team</a:t>
            </a:r>
            <a:endParaRPr lang="en-US" dirty="0"/>
          </a:p>
        </p:txBody>
      </p:sp>
      <p:sp>
        <p:nvSpPr>
          <p:cNvPr id="4" name="Content Placeholder 3"/>
          <p:cNvSpPr>
            <a:spLocks noGrp="1"/>
          </p:cNvSpPr>
          <p:nvPr>
            <p:ph sz="quarter" idx="13"/>
          </p:nvPr>
        </p:nvSpPr>
        <p:spPr/>
        <p:txBody>
          <a:bodyPr/>
          <a:lstStyle/>
          <a:p>
            <a:endParaRPr lang="en-US"/>
          </a:p>
        </p:txBody>
      </p:sp>
      <p:pic>
        <p:nvPicPr>
          <p:cNvPr id="5" name="Picture 4"/>
          <p:cNvPicPr>
            <a:picLocks noChangeAspect="1"/>
          </p:cNvPicPr>
          <p:nvPr/>
        </p:nvPicPr>
        <p:blipFill>
          <a:blip r:embed="rId2"/>
          <a:stretch>
            <a:fillRect/>
          </a:stretch>
        </p:blipFill>
        <p:spPr>
          <a:xfrm>
            <a:off x="6400800" y="1496290"/>
            <a:ext cx="5570858" cy="3456709"/>
          </a:xfrm>
          <a:prstGeom prst="rect">
            <a:avLst/>
          </a:prstGeom>
        </p:spPr>
      </p:pic>
    </p:spTree>
    <p:extLst>
      <p:ext uri="{BB962C8B-B14F-4D97-AF65-F5344CB8AC3E}">
        <p14:creationId xmlns:p14="http://schemas.microsoft.com/office/powerpoint/2010/main" val="323354374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How did we work before?</a:t>
            </a:r>
            <a:endParaRPr lang="en-US" dirty="0"/>
          </a:p>
        </p:txBody>
      </p:sp>
      <p:sp>
        <p:nvSpPr>
          <p:cNvPr id="3" name="Content Placeholder 2"/>
          <p:cNvSpPr>
            <a:spLocks noGrp="1"/>
          </p:cNvSpPr>
          <p:nvPr>
            <p:ph sz="quarter" idx="12"/>
          </p:nvPr>
        </p:nvSpPr>
        <p:spPr>
          <a:xfrm>
            <a:off x="304800" y="1524000"/>
            <a:ext cx="5181600" cy="3581400"/>
          </a:xfrm>
        </p:spPr>
        <p:txBody>
          <a:bodyPr/>
          <a:lstStyle/>
          <a:p>
            <a:pPr marL="457200" indent="-457200">
              <a:buFont typeface="Arial" panose="020B0604020202020204" pitchFamily="34" charset="0"/>
              <a:buChar char="•"/>
            </a:pPr>
            <a:r>
              <a:rPr lang="en-US" dirty="0" smtClean="0"/>
              <a:t>Features would be technically split, most of the time by Product Owners</a:t>
            </a:r>
          </a:p>
          <a:p>
            <a:pPr marL="457200" indent="-457200">
              <a:buFont typeface="Arial" panose="020B0604020202020204" pitchFamily="34" charset="0"/>
              <a:buChar char="•"/>
            </a:pPr>
            <a:r>
              <a:rPr lang="en-US" dirty="0" smtClean="0"/>
              <a:t>Creating dependencies between teams that was hard to manage</a:t>
            </a:r>
            <a:endParaRPr lang="en-US" dirty="0"/>
          </a:p>
        </p:txBody>
      </p:sp>
      <p:sp>
        <p:nvSpPr>
          <p:cNvPr id="4" name="Content Placeholder 3"/>
          <p:cNvSpPr>
            <a:spLocks noGrp="1"/>
          </p:cNvSpPr>
          <p:nvPr>
            <p:ph sz="quarter" idx="13"/>
          </p:nvPr>
        </p:nvSpPr>
        <p:spPr/>
        <p:txBody>
          <a:bodyPr/>
          <a:lstStyle/>
          <a:p>
            <a:endParaRPr lang="en-US"/>
          </a:p>
        </p:txBody>
      </p:sp>
      <p:pic>
        <p:nvPicPr>
          <p:cNvPr id="5" name="Picture 4"/>
          <p:cNvPicPr>
            <a:picLocks noChangeAspect="1"/>
          </p:cNvPicPr>
          <p:nvPr/>
        </p:nvPicPr>
        <p:blipFill>
          <a:blip r:embed="rId2"/>
          <a:stretch>
            <a:fillRect/>
          </a:stretch>
        </p:blipFill>
        <p:spPr>
          <a:xfrm>
            <a:off x="7086600" y="147608"/>
            <a:ext cx="4876800" cy="5776998"/>
          </a:xfrm>
          <a:prstGeom prst="rect">
            <a:avLst/>
          </a:prstGeom>
        </p:spPr>
      </p:pic>
    </p:spTree>
    <p:extLst>
      <p:ext uri="{BB962C8B-B14F-4D97-AF65-F5344CB8AC3E}">
        <p14:creationId xmlns:p14="http://schemas.microsoft.com/office/powerpoint/2010/main" val="2889953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How did we work before?</a:t>
            </a:r>
          </a:p>
        </p:txBody>
      </p:sp>
      <p:sp>
        <p:nvSpPr>
          <p:cNvPr id="3" name="Content Placeholder 2"/>
          <p:cNvSpPr>
            <a:spLocks noGrp="1"/>
          </p:cNvSpPr>
          <p:nvPr>
            <p:ph sz="quarter" idx="12"/>
          </p:nvPr>
        </p:nvSpPr>
        <p:spPr>
          <a:xfrm>
            <a:off x="304800" y="1524000"/>
            <a:ext cx="5943600" cy="4410766"/>
          </a:xfrm>
        </p:spPr>
        <p:txBody>
          <a:bodyPr/>
          <a:lstStyle/>
          <a:p>
            <a:pPr marL="457200" indent="-457200">
              <a:buFont typeface="Arial" panose="020B0604020202020204" pitchFamily="34" charset="0"/>
              <a:buChar char="•"/>
            </a:pPr>
            <a:r>
              <a:rPr lang="en-US" dirty="0" smtClean="0"/>
              <a:t>Commonly know as Sprint+1</a:t>
            </a:r>
          </a:p>
          <a:p>
            <a:pPr marL="457200" indent="-457200">
              <a:buFont typeface="Arial" panose="020B0604020202020204" pitchFamily="34" charset="0"/>
              <a:buChar char="•"/>
            </a:pPr>
            <a:r>
              <a:rPr lang="en-US" dirty="0" smtClean="0"/>
              <a:t>After sprint 1, API teams hands off work to </a:t>
            </a:r>
            <a:r>
              <a:rPr lang="en-US" dirty="0" err="1" smtClean="0"/>
              <a:t>WebSite</a:t>
            </a:r>
            <a:r>
              <a:rPr lang="en-US" dirty="0" smtClean="0"/>
              <a:t> team</a:t>
            </a:r>
          </a:p>
          <a:p>
            <a:pPr marL="457200" indent="-457200">
              <a:buFont typeface="Arial" panose="020B0604020202020204" pitchFamily="34" charset="0"/>
              <a:buChar char="•"/>
            </a:pPr>
            <a:r>
              <a:rPr lang="en-US" dirty="0" smtClean="0"/>
              <a:t>Inevitable API team will not get the requirements 100% correct and </a:t>
            </a:r>
            <a:r>
              <a:rPr lang="en-US" dirty="0" err="1" smtClean="0"/>
              <a:t>WebSite</a:t>
            </a:r>
            <a:r>
              <a:rPr lang="en-US" dirty="0" smtClean="0"/>
              <a:t> team will interrupt them during Sprint 2 for changes</a:t>
            </a:r>
          </a:p>
          <a:p>
            <a:pPr marL="457200" indent="-457200">
              <a:buFont typeface="Arial" panose="020B0604020202020204" pitchFamily="34" charset="0"/>
              <a:buChar char="•"/>
            </a:pPr>
            <a:endParaRPr lang="en-US" dirty="0" smtClean="0"/>
          </a:p>
          <a:p>
            <a:pPr marL="457200" indent="-457200">
              <a:buFont typeface="Arial" panose="020B0604020202020204" pitchFamily="34" charset="0"/>
              <a:buChar char="•"/>
            </a:pPr>
            <a:endParaRPr lang="en-US" dirty="0"/>
          </a:p>
        </p:txBody>
      </p:sp>
      <p:sp>
        <p:nvSpPr>
          <p:cNvPr id="4" name="Content Placeholder 3"/>
          <p:cNvSpPr>
            <a:spLocks noGrp="1"/>
          </p:cNvSpPr>
          <p:nvPr>
            <p:ph sz="quarter" idx="13"/>
          </p:nvPr>
        </p:nvSpPr>
        <p:spPr/>
        <p:txBody>
          <a:bodyPr/>
          <a:lstStyle/>
          <a:p>
            <a:endParaRPr lang="en-US"/>
          </a:p>
        </p:txBody>
      </p:sp>
      <p:pic>
        <p:nvPicPr>
          <p:cNvPr id="6" name="Picture 5"/>
          <p:cNvPicPr>
            <a:picLocks noChangeAspect="1"/>
          </p:cNvPicPr>
          <p:nvPr/>
        </p:nvPicPr>
        <p:blipFill>
          <a:blip r:embed="rId2"/>
          <a:stretch>
            <a:fillRect/>
          </a:stretch>
        </p:blipFill>
        <p:spPr>
          <a:xfrm>
            <a:off x="5486400" y="990600"/>
            <a:ext cx="9829800" cy="3819456"/>
          </a:xfrm>
          <a:prstGeom prst="rect">
            <a:avLst/>
          </a:prstGeom>
        </p:spPr>
      </p:pic>
    </p:spTree>
    <p:extLst>
      <p:ext uri="{BB962C8B-B14F-4D97-AF65-F5344CB8AC3E}">
        <p14:creationId xmlns:p14="http://schemas.microsoft.com/office/powerpoint/2010/main" val="192931373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How did we work before?</a:t>
            </a:r>
          </a:p>
        </p:txBody>
      </p:sp>
      <p:sp>
        <p:nvSpPr>
          <p:cNvPr id="3" name="Content Placeholder 2"/>
          <p:cNvSpPr>
            <a:spLocks noGrp="1"/>
          </p:cNvSpPr>
          <p:nvPr>
            <p:ph sz="quarter" idx="12"/>
          </p:nvPr>
        </p:nvSpPr>
        <p:spPr>
          <a:xfrm>
            <a:off x="304800" y="1524000"/>
            <a:ext cx="5943600" cy="4410766"/>
          </a:xfrm>
        </p:spPr>
        <p:txBody>
          <a:bodyPr>
            <a:normAutofit fontScale="92500" lnSpcReduction="20000"/>
          </a:bodyPr>
          <a:lstStyle/>
          <a:p>
            <a:pPr marL="457200" indent="-457200">
              <a:buFont typeface="Arial" panose="020B0604020202020204" pitchFamily="34" charset="0"/>
              <a:buChar char="•"/>
            </a:pPr>
            <a:r>
              <a:rPr lang="en-US" dirty="0" smtClean="0"/>
              <a:t>Interruptions </a:t>
            </a:r>
            <a:r>
              <a:rPr lang="en-US" dirty="0" smtClean="0"/>
              <a:t>not only cost work but also context </a:t>
            </a:r>
            <a:r>
              <a:rPr lang="en-US" dirty="0" smtClean="0"/>
              <a:t>switching</a:t>
            </a:r>
          </a:p>
          <a:p>
            <a:pPr marL="457200" indent="-457200">
              <a:buFont typeface="Arial" panose="020B0604020202020204" pitchFamily="34" charset="0"/>
              <a:buChar char="•"/>
            </a:pPr>
            <a:r>
              <a:rPr lang="en-US" dirty="0" smtClean="0"/>
              <a:t>25</a:t>
            </a:r>
            <a:r>
              <a:rPr lang="en-US" dirty="0" smtClean="0"/>
              <a:t>% drop because of this</a:t>
            </a:r>
          </a:p>
          <a:p>
            <a:pPr marL="457200" indent="-457200">
              <a:buFont typeface="Arial" panose="020B0604020202020204" pitchFamily="34" charset="0"/>
              <a:buChar char="•"/>
            </a:pPr>
            <a:r>
              <a:rPr lang="en-US" dirty="0" smtClean="0"/>
              <a:t>The solution? “</a:t>
            </a:r>
            <a:r>
              <a:rPr lang="en-US" dirty="0" smtClean="0"/>
              <a:t>we need to do more planning”, and want to add 10% more in sprint </a:t>
            </a:r>
            <a:r>
              <a:rPr lang="en-US" dirty="0" smtClean="0"/>
              <a:t>1</a:t>
            </a:r>
          </a:p>
          <a:p>
            <a:pPr marL="457200" indent="-457200">
              <a:buFont typeface="Arial" panose="020B0604020202020204" pitchFamily="34" charset="0"/>
              <a:buChar char="•"/>
            </a:pPr>
            <a:r>
              <a:rPr lang="en-US" dirty="0" smtClean="0"/>
              <a:t>Waterfall anyone?</a:t>
            </a:r>
            <a:endParaRPr lang="en-US" dirty="0" smtClean="0"/>
          </a:p>
          <a:p>
            <a:pPr marL="457200" indent="-457200">
              <a:buFont typeface="Arial" panose="020B0604020202020204" pitchFamily="34" charset="0"/>
              <a:buChar char="•"/>
            </a:pPr>
            <a:r>
              <a:rPr lang="en-US" dirty="0" smtClean="0"/>
              <a:t>Self-containing </a:t>
            </a:r>
            <a:r>
              <a:rPr lang="en-US" dirty="0" smtClean="0"/>
              <a:t>this work into a single team/sprint is the best </a:t>
            </a:r>
            <a:r>
              <a:rPr lang="en-US" dirty="0" smtClean="0"/>
              <a:t>solution</a:t>
            </a:r>
            <a:endParaRPr lang="en-US" dirty="0" smtClean="0"/>
          </a:p>
          <a:p>
            <a:pPr marL="457200" indent="-457200">
              <a:buFont typeface="Arial" panose="020B0604020202020204" pitchFamily="34" charset="0"/>
              <a:buChar char="•"/>
            </a:pPr>
            <a:endParaRPr lang="en-US" dirty="0"/>
          </a:p>
        </p:txBody>
      </p:sp>
      <p:sp>
        <p:nvSpPr>
          <p:cNvPr id="4" name="Content Placeholder 3"/>
          <p:cNvSpPr>
            <a:spLocks noGrp="1"/>
          </p:cNvSpPr>
          <p:nvPr>
            <p:ph sz="quarter" idx="13"/>
          </p:nvPr>
        </p:nvSpPr>
        <p:spPr/>
        <p:txBody>
          <a:bodyPr/>
          <a:lstStyle/>
          <a:p>
            <a:endParaRPr lang="en-US"/>
          </a:p>
        </p:txBody>
      </p:sp>
      <p:pic>
        <p:nvPicPr>
          <p:cNvPr id="5" name="Picture 4"/>
          <p:cNvPicPr>
            <a:picLocks noChangeAspect="1"/>
          </p:cNvPicPr>
          <p:nvPr/>
        </p:nvPicPr>
        <p:blipFill>
          <a:blip r:embed="rId2"/>
          <a:stretch>
            <a:fillRect/>
          </a:stretch>
        </p:blipFill>
        <p:spPr>
          <a:xfrm>
            <a:off x="6237181" y="1371600"/>
            <a:ext cx="8850419" cy="3438908"/>
          </a:xfrm>
          <a:prstGeom prst="rect">
            <a:avLst/>
          </a:prstGeom>
        </p:spPr>
      </p:pic>
    </p:spTree>
    <p:extLst>
      <p:ext uri="{BB962C8B-B14F-4D97-AF65-F5344CB8AC3E}">
        <p14:creationId xmlns:p14="http://schemas.microsoft.com/office/powerpoint/2010/main" val="389914837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What changed with </a:t>
            </a:r>
            <a:r>
              <a:rPr lang="en-US" dirty="0" err="1" smtClean="0"/>
              <a:t>InnerSource</a:t>
            </a:r>
            <a:r>
              <a:rPr lang="en-US" dirty="0" smtClean="0"/>
              <a:t> Approach </a:t>
            </a:r>
            <a:endParaRPr lang="en-US" dirty="0"/>
          </a:p>
        </p:txBody>
      </p:sp>
      <p:sp>
        <p:nvSpPr>
          <p:cNvPr id="3" name="Content Placeholder 2"/>
          <p:cNvSpPr>
            <a:spLocks noGrp="1"/>
          </p:cNvSpPr>
          <p:nvPr>
            <p:ph sz="quarter" idx="12"/>
          </p:nvPr>
        </p:nvSpPr>
        <p:spPr>
          <a:xfrm>
            <a:off x="304800" y="1524000"/>
            <a:ext cx="5943600" cy="3581400"/>
          </a:xfrm>
        </p:spPr>
        <p:txBody>
          <a:bodyPr/>
          <a:lstStyle/>
          <a:p>
            <a:pPr marL="457200" indent="-457200">
              <a:buFont typeface="Arial" panose="020B0604020202020204" pitchFamily="34" charset="0"/>
              <a:buChar char="•"/>
            </a:pPr>
            <a:r>
              <a:rPr lang="en-US" dirty="0" smtClean="0"/>
              <a:t>A feature requirement is given to Team Y that requires change to both website and API</a:t>
            </a:r>
          </a:p>
          <a:p>
            <a:pPr marL="457200" indent="-457200">
              <a:buFont typeface="Arial" panose="020B0604020202020204" pitchFamily="34" charset="0"/>
              <a:buChar char="•"/>
            </a:pPr>
            <a:endParaRPr lang="en-US" dirty="0"/>
          </a:p>
        </p:txBody>
      </p:sp>
      <p:sp>
        <p:nvSpPr>
          <p:cNvPr id="4" name="Content Placeholder 3"/>
          <p:cNvSpPr>
            <a:spLocks noGrp="1"/>
          </p:cNvSpPr>
          <p:nvPr>
            <p:ph sz="quarter" idx="13"/>
          </p:nvPr>
        </p:nvSpPr>
        <p:spPr/>
        <p:txBody>
          <a:bodyPr/>
          <a:lstStyle/>
          <a:p>
            <a:endParaRPr lang="en-US"/>
          </a:p>
        </p:txBody>
      </p:sp>
      <p:pic>
        <p:nvPicPr>
          <p:cNvPr id="5" name="Picture 4"/>
          <p:cNvPicPr>
            <a:picLocks noChangeAspect="1"/>
          </p:cNvPicPr>
          <p:nvPr/>
        </p:nvPicPr>
        <p:blipFill>
          <a:blip r:embed="rId2"/>
          <a:stretch>
            <a:fillRect/>
          </a:stretch>
        </p:blipFill>
        <p:spPr>
          <a:xfrm>
            <a:off x="6324600" y="1545640"/>
            <a:ext cx="5029200" cy="4432686"/>
          </a:xfrm>
          <a:prstGeom prst="rect">
            <a:avLst/>
          </a:prstGeom>
        </p:spPr>
      </p:pic>
    </p:spTree>
    <p:extLst>
      <p:ext uri="{BB962C8B-B14F-4D97-AF65-F5344CB8AC3E}">
        <p14:creationId xmlns:p14="http://schemas.microsoft.com/office/powerpoint/2010/main" val="40726211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What changed with </a:t>
            </a:r>
            <a:r>
              <a:rPr lang="en-US" dirty="0" err="1" smtClean="0"/>
              <a:t>InnerSource</a:t>
            </a:r>
            <a:r>
              <a:rPr lang="en-US" dirty="0" smtClean="0"/>
              <a:t> Approach </a:t>
            </a:r>
            <a:endParaRPr lang="en-US" dirty="0"/>
          </a:p>
        </p:txBody>
      </p:sp>
      <p:sp>
        <p:nvSpPr>
          <p:cNvPr id="3" name="Content Placeholder 2"/>
          <p:cNvSpPr>
            <a:spLocks noGrp="1"/>
          </p:cNvSpPr>
          <p:nvPr>
            <p:ph sz="quarter" idx="12"/>
          </p:nvPr>
        </p:nvSpPr>
        <p:spPr>
          <a:xfrm>
            <a:off x="304800" y="1524000"/>
            <a:ext cx="5943600" cy="4173720"/>
          </a:xfrm>
        </p:spPr>
        <p:txBody>
          <a:bodyPr>
            <a:normAutofit fontScale="85000" lnSpcReduction="20000"/>
          </a:bodyPr>
          <a:lstStyle/>
          <a:p>
            <a:pPr marL="457200" indent="-457200">
              <a:buFont typeface="Arial" panose="020B0604020202020204" pitchFamily="34" charset="0"/>
              <a:buChar char="•"/>
            </a:pPr>
            <a:r>
              <a:rPr lang="en-US" dirty="0" smtClean="0"/>
              <a:t>Team Y works on a fork and sends a pull request back to Team X when </a:t>
            </a:r>
            <a:r>
              <a:rPr lang="en-US" dirty="0" smtClean="0"/>
              <a:t>done</a:t>
            </a:r>
            <a:endParaRPr lang="en-US" dirty="0" smtClean="0"/>
          </a:p>
          <a:p>
            <a:pPr marL="457200" indent="-457200">
              <a:buFont typeface="Arial" panose="020B0604020202020204" pitchFamily="34" charset="0"/>
              <a:buChar char="•"/>
            </a:pPr>
            <a:r>
              <a:rPr lang="en-US" dirty="0" smtClean="0"/>
              <a:t>Team X </a:t>
            </a:r>
            <a:r>
              <a:rPr lang="en-US" dirty="0" smtClean="0"/>
              <a:t>has </a:t>
            </a:r>
            <a:r>
              <a:rPr lang="en-US" dirty="0" smtClean="0"/>
              <a:t>quality built into pull request system</a:t>
            </a:r>
          </a:p>
          <a:p>
            <a:pPr marL="685800" lvl="1" indent="-457200"/>
            <a:r>
              <a:rPr lang="en-US" dirty="0" smtClean="0"/>
              <a:t>Unit Test</a:t>
            </a:r>
          </a:p>
          <a:p>
            <a:pPr marL="685800" lvl="1" indent="-457200"/>
            <a:r>
              <a:rPr lang="en-US" dirty="0" smtClean="0"/>
              <a:t>Integration Tests</a:t>
            </a:r>
          </a:p>
          <a:p>
            <a:pPr marL="685800" lvl="1" indent="-457200"/>
            <a:r>
              <a:rPr lang="en-US" dirty="0" smtClean="0"/>
              <a:t>Code Review</a:t>
            </a:r>
          </a:p>
          <a:p>
            <a:pPr marL="685800" lvl="1" indent="-457200"/>
            <a:r>
              <a:rPr lang="en-US" dirty="0" smtClean="0"/>
              <a:t>Static Code Analysis</a:t>
            </a:r>
          </a:p>
          <a:p>
            <a:pPr marL="457200" indent="-457200">
              <a:buFont typeface="Arial" panose="020B0604020202020204" pitchFamily="34" charset="0"/>
              <a:buChar char="•"/>
            </a:pPr>
            <a:r>
              <a:rPr lang="en-US" dirty="0" smtClean="0"/>
              <a:t>Allows for </a:t>
            </a:r>
            <a:r>
              <a:rPr lang="en-US" dirty="0" smtClean="0"/>
              <a:t>Features Teams</a:t>
            </a:r>
            <a:r>
              <a:rPr lang="en-US" dirty="0" smtClean="0"/>
              <a:t>, but maintains ownership  </a:t>
            </a:r>
          </a:p>
          <a:p>
            <a:pPr marL="685800" lvl="1" indent="-457200"/>
            <a:endParaRPr lang="en-US" dirty="0"/>
          </a:p>
        </p:txBody>
      </p:sp>
      <p:sp>
        <p:nvSpPr>
          <p:cNvPr id="4" name="Content Placeholder 3"/>
          <p:cNvSpPr>
            <a:spLocks noGrp="1"/>
          </p:cNvSpPr>
          <p:nvPr>
            <p:ph sz="quarter" idx="13"/>
          </p:nvPr>
        </p:nvSpPr>
        <p:spPr/>
        <p:txBody>
          <a:bodyPr/>
          <a:lstStyle/>
          <a:p>
            <a:endParaRPr lang="en-US"/>
          </a:p>
        </p:txBody>
      </p:sp>
      <p:pic>
        <p:nvPicPr>
          <p:cNvPr id="5" name="Picture 4"/>
          <p:cNvPicPr>
            <a:picLocks noChangeAspect="1"/>
          </p:cNvPicPr>
          <p:nvPr/>
        </p:nvPicPr>
        <p:blipFill>
          <a:blip r:embed="rId2"/>
          <a:stretch>
            <a:fillRect/>
          </a:stretch>
        </p:blipFill>
        <p:spPr>
          <a:xfrm>
            <a:off x="6248400" y="1065529"/>
            <a:ext cx="5562600" cy="4632191"/>
          </a:xfrm>
          <a:prstGeom prst="rect">
            <a:avLst/>
          </a:prstGeom>
        </p:spPr>
      </p:pic>
    </p:spTree>
    <p:extLst>
      <p:ext uri="{BB962C8B-B14F-4D97-AF65-F5344CB8AC3E}">
        <p14:creationId xmlns:p14="http://schemas.microsoft.com/office/powerpoint/2010/main" val="316171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04800" y="279856"/>
            <a:ext cx="11658600" cy="430887"/>
          </a:xfrm>
        </p:spPr>
        <p:txBody>
          <a:bodyPr>
            <a:normAutofit fontScale="85000" lnSpcReduction="20000"/>
          </a:bodyPr>
          <a:lstStyle/>
          <a:p>
            <a:r>
              <a:rPr lang="en-US" dirty="0"/>
              <a:t>How the system helps you maintain ownership </a:t>
            </a:r>
          </a:p>
        </p:txBody>
      </p:sp>
      <p:sp>
        <p:nvSpPr>
          <p:cNvPr id="3" name="Content Placeholder 2"/>
          <p:cNvSpPr>
            <a:spLocks noGrp="1"/>
          </p:cNvSpPr>
          <p:nvPr>
            <p:ph sz="quarter" idx="12"/>
          </p:nvPr>
        </p:nvSpPr>
        <p:spPr>
          <a:xfrm>
            <a:off x="304800" y="914400"/>
            <a:ext cx="6781800" cy="4800600"/>
          </a:xfrm>
        </p:spPr>
        <p:txBody>
          <a:bodyPr/>
          <a:lstStyle/>
          <a:p>
            <a:pPr marL="285750" indent="-285750">
              <a:buFont typeface="Arial" panose="020B0604020202020204" pitchFamily="34" charset="0"/>
              <a:buChar char="•"/>
            </a:pPr>
            <a:r>
              <a:rPr lang="en-US" dirty="0" smtClean="0"/>
              <a:t>Looking at the example from before. Team X becomes responsible for the technical ownership for the API. They drive the architecture and own this product. </a:t>
            </a:r>
          </a:p>
          <a:p>
            <a:pPr marL="285750" indent="-285750">
              <a:buFont typeface="Arial" panose="020B0604020202020204" pitchFamily="34" charset="0"/>
              <a:buChar char="•"/>
            </a:pPr>
            <a:endParaRPr lang="en-US" dirty="0"/>
          </a:p>
        </p:txBody>
      </p:sp>
      <p:sp>
        <p:nvSpPr>
          <p:cNvPr id="4" name="Content Placeholder 3"/>
          <p:cNvSpPr>
            <a:spLocks noGrp="1"/>
          </p:cNvSpPr>
          <p:nvPr>
            <p:ph sz="quarter" idx="13"/>
          </p:nvPr>
        </p:nvSpPr>
        <p:spPr/>
        <p:txBody>
          <a:bodyPr/>
          <a:lstStyle/>
          <a:p>
            <a:endParaRPr lang="en-US"/>
          </a:p>
        </p:txBody>
      </p:sp>
      <p:pic>
        <p:nvPicPr>
          <p:cNvPr id="5" name="Picture 4"/>
          <p:cNvPicPr>
            <a:picLocks noChangeAspect="1"/>
          </p:cNvPicPr>
          <p:nvPr/>
        </p:nvPicPr>
        <p:blipFill>
          <a:blip r:embed="rId2"/>
          <a:stretch>
            <a:fillRect/>
          </a:stretch>
        </p:blipFill>
        <p:spPr>
          <a:xfrm>
            <a:off x="7134845" y="990600"/>
            <a:ext cx="4617449" cy="3581400"/>
          </a:xfrm>
          <a:prstGeom prst="rect">
            <a:avLst/>
          </a:prstGeom>
        </p:spPr>
      </p:pic>
    </p:spTree>
    <p:extLst>
      <p:ext uri="{BB962C8B-B14F-4D97-AF65-F5344CB8AC3E}">
        <p14:creationId xmlns:p14="http://schemas.microsoft.com/office/powerpoint/2010/main" val="3156112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goda Content Page Background">
  <a:themeElements>
    <a:clrScheme name="Custom 1">
      <a:dk1>
        <a:srgbClr val="7F7F7F"/>
      </a:dk1>
      <a:lt1>
        <a:sysClr val="window" lastClr="FFFFFF"/>
      </a:lt1>
      <a:dk2>
        <a:srgbClr val="7F7F7F"/>
      </a:dk2>
      <a:lt2>
        <a:srgbClr val="FFFFFF"/>
      </a:lt2>
      <a:accent1>
        <a:srgbClr val="7F7F7F"/>
      </a:accent1>
      <a:accent2>
        <a:srgbClr val="FF0000"/>
      </a:accent2>
      <a:accent3>
        <a:srgbClr val="1AAC5B"/>
      </a:accent3>
      <a:accent4>
        <a:srgbClr val="9436D4"/>
      </a:accent4>
      <a:accent5>
        <a:srgbClr val="0283FF"/>
      </a:accent5>
      <a:accent6>
        <a:srgbClr val="F79D11"/>
      </a:accent6>
      <a:hlink>
        <a:srgbClr val="0000FF"/>
      </a:hlink>
      <a:folHlink>
        <a:srgbClr val="800080"/>
      </a:folHlink>
    </a:clrScheme>
    <a:fontScheme name="Agoda">
      <a:majorFont>
        <a:latin typeface="Arial Rounded MT 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goda Powerpoint Template_17_01" id="{F77EC1CE-3806-42ED-96C4-03FB24B0D009}" vid="{866681B0-EF4A-4A89-9EC7-E082AF490926}"/>
    </a:ext>
  </a:extLst>
</a:theme>
</file>

<file path=ppt/theme/theme2.xml><?xml version="1.0" encoding="utf-8"?>
<a:theme xmlns:a="http://schemas.openxmlformats.org/drawingml/2006/main" name="1_Agoda Content Page Background">
  <a:themeElements>
    <a:clrScheme name="Custom 1">
      <a:dk1>
        <a:srgbClr val="7F7F7F"/>
      </a:dk1>
      <a:lt1>
        <a:sysClr val="window" lastClr="FFFFFF"/>
      </a:lt1>
      <a:dk2>
        <a:srgbClr val="7F7F7F"/>
      </a:dk2>
      <a:lt2>
        <a:srgbClr val="FFFFFF"/>
      </a:lt2>
      <a:accent1>
        <a:srgbClr val="7F7F7F"/>
      </a:accent1>
      <a:accent2>
        <a:srgbClr val="FF0000"/>
      </a:accent2>
      <a:accent3>
        <a:srgbClr val="1AAC5B"/>
      </a:accent3>
      <a:accent4>
        <a:srgbClr val="9436D4"/>
      </a:accent4>
      <a:accent5>
        <a:srgbClr val="0283FF"/>
      </a:accent5>
      <a:accent6>
        <a:srgbClr val="F79D11"/>
      </a:accent6>
      <a:hlink>
        <a:srgbClr val="0000FF"/>
      </a:hlink>
      <a:folHlink>
        <a:srgbClr val="800080"/>
      </a:folHlink>
    </a:clrScheme>
    <a:fontScheme name="Agoda">
      <a:majorFont>
        <a:latin typeface="Arial Rounded MT 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goda Powerpoint Template_17_01" id="{F77EC1CE-3806-42ED-96C4-03FB24B0D009}" vid="{49D8DD46-525D-4EBD-8C26-9910CD60FFF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conOverlay xmlns="http://schemas.microsoft.com/sharepoint/v4" xsi:nil="true"/>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696833405B06C428144455CC21D98D4" ma:contentTypeVersion="5" ma:contentTypeDescription="Create a new document." ma:contentTypeScope="" ma:versionID="ed526559424646758ed2cfea8dbd0712">
  <xsd:schema xmlns:xsd="http://www.w3.org/2001/XMLSchema" xmlns:xs="http://www.w3.org/2001/XMLSchema" xmlns:p="http://schemas.microsoft.com/office/2006/metadata/properties" xmlns:ns1="http://schemas.microsoft.com/sharepoint/v3" xmlns:ns2="http://schemas.microsoft.com/sharepoint/v4" targetNamespace="http://schemas.microsoft.com/office/2006/metadata/properties" ma:root="true" ma:fieldsID="94546f2971c1c6125529a45a01ad9216" ns1:_="" ns2:_="">
    <xsd:import namespace="http://schemas.microsoft.com/sharepoint/v3"/>
    <xsd:import namespace="http://schemas.microsoft.com/sharepoint/v4"/>
    <xsd:element name="properties">
      <xsd:complexType>
        <xsd:sequence>
          <xsd:element name="documentManagement">
            <xsd:complexType>
              <xsd:all>
                <xsd:element ref="ns1:PublishingStartDate" minOccurs="0"/>
                <xsd:element ref="ns1:PublishingExpirationDate" minOccurs="0"/>
                <xsd:element ref="ns2: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0"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69B803-6FFA-46C2-8849-64F0E401DC42}">
  <ds:schemaRefs>
    <ds:schemaRef ds:uri="http://schemas.microsoft.com/office/2006/metadata/properties"/>
    <ds:schemaRef ds:uri="http://schemas.microsoft.com/office/infopath/2007/PartnerControls"/>
    <ds:schemaRef ds:uri="http://schemas.microsoft.com/sharepoint/v4"/>
    <ds:schemaRef ds:uri="http://schemas.microsoft.com/sharepoint/v3"/>
  </ds:schemaRefs>
</ds:datastoreItem>
</file>

<file path=customXml/itemProps2.xml><?xml version="1.0" encoding="utf-8"?>
<ds:datastoreItem xmlns:ds="http://schemas.openxmlformats.org/officeDocument/2006/customXml" ds:itemID="{753443D7-7A41-4632-9EEE-F97EC66680B1}">
  <ds:schemaRefs>
    <ds:schemaRef ds:uri="http://schemas.microsoft.com/sharepoint/v3/contenttype/forms"/>
  </ds:schemaRefs>
</ds:datastoreItem>
</file>

<file path=customXml/itemProps3.xml><?xml version="1.0" encoding="utf-8"?>
<ds:datastoreItem xmlns:ds="http://schemas.openxmlformats.org/officeDocument/2006/customXml" ds:itemID="{E46599EA-CA77-4908-95F2-889B1D1668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Agoda Powerpoint Template_17_01</Template>
  <TotalTime>0</TotalTime>
  <Words>724</Words>
  <Application>Microsoft Office PowerPoint</Application>
  <PresentationFormat>Widescreen</PresentationFormat>
  <Paragraphs>65</Paragraphs>
  <Slides>16</Slides>
  <Notes>2</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16</vt:i4>
      </vt:variant>
    </vt:vector>
  </HeadingPairs>
  <TitlesOfParts>
    <vt:vector size="24" baseType="lpstr">
      <vt:lpstr>Arial</vt:lpstr>
      <vt:lpstr>Arial Rounded MT Bold</vt:lpstr>
      <vt:lpstr>Calibri</vt:lpstr>
      <vt:lpstr>Courier New</vt:lpstr>
      <vt:lpstr>Wingdings</vt:lpstr>
      <vt:lpstr>Agoda Content Page Background</vt:lpstr>
      <vt:lpstr>1_Agoda Content Page Background</vt:lpstr>
      <vt:lpstr>think-cell Slide</vt:lpstr>
      <vt:lpstr>Inner Source @ Agoda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2017-04-27T05:41:28Z</dcterms:created>
  <dcterms:modified xsi:type="dcterms:W3CDTF">2017-04-29T06:23:34Z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0x0101000696833405B06C428144455CC21D98D4</vt:lpwstr>
  </property>
</Properties>
</file>