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 id="2147483659" r:id="rId5"/>
  </p:sldMasterIdLst>
  <p:notesMasterIdLst>
    <p:notesMasterId r:id="rId34"/>
  </p:notesMasterIdLst>
  <p:handoutMasterIdLst>
    <p:handoutMasterId r:id="rId35"/>
  </p:handoutMasterIdLst>
  <p:sldIdLst>
    <p:sldId id="257" r:id="rId6"/>
    <p:sldId id="258" r:id="rId7"/>
    <p:sldId id="259" r:id="rId8"/>
    <p:sldId id="275" r:id="rId9"/>
    <p:sldId id="287" r:id="rId10"/>
    <p:sldId id="261" r:id="rId11"/>
    <p:sldId id="270" r:id="rId12"/>
    <p:sldId id="268" r:id="rId13"/>
    <p:sldId id="262" r:id="rId14"/>
    <p:sldId id="263" r:id="rId15"/>
    <p:sldId id="264" r:id="rId16"/>
    <p:sldId id="265" r:id="rId17"/>
    <p:sldId id="266" r:id="rId18"/>
    <p:sldId id="267" r:id="rId19"/>
    <p:sldId id="274" r:id="rId20"/>
    <p:sldId id="276" r:id="rId21"/>
    <p:sldId id="283" r:id="rId22"/>
    <p:sldId id="281" r:id="rId23"/>
    <p:sldId id="282" r:id="rId24"/>
    <p:sldId id="284" r:id="rId25"/>
    <p:sldId id="271" r:id="rId26"/>
    <p:sldId id="277" r:id="rId27"/>
    <p:sldId id="278" r:id="rId28"/>
    <p:sldId id="279" r:id="rId29"/>
    <p:sldId id="285" r:id="rId30"/>
    <p:sldId id="269" r:id="rId31"/>
    <p:sldId id="280" r:id="rId32"/>
    <p:sldId id="272" r:id="rId33"/>
  </p:sldIdLst>
  <p:sldSz cx="12192000" cy="6858000"/>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1E"/>
    <a:srgbClr val="323232"/>
    <a:srgbClr val="4F4F4F"/>
    <a:srgbClr val="666666"/>
    <a:srgbClr val="949494"/>
    <a:srgbClr val="8A8A8A"/>
    <a:srgbClr val="848484"/>
    <a:srgbClr val="8E8E8E"/>
    <a:srgbClr val="9436D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p:cViewPr varScale="1">
        <p:scale>
          <a:sx n="89" d="100"/>
          <a:sy n="89" d="100"/>
        </p:scale>
        <p:origin x="525" y="63"/>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p:cViewPr varScale="1">
        <p:scale>
          <a:sx n="96" d="100"/>
          <a:sy n="96" d="100"/>
        </p:scale>
        <p:origin x="3654" y="114"/>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4450" y="0"/>
            <a:ext cx="2949575" cy="498475"/>
          </a:xfrm>
          <a:prstGeom prst="rect">
            <a:avLst/>
          </a:prstGeom>
        </p:spPr>
        <p:txBody>
          <a:bodyPr vert="horz" lIns="91440" tIns="45720" rIns="91440" bIns="45720" rtlCol="0"/>
          <a:lstStyle>
            <a:lvl1pPr algn="r">
              <a:defRPr sz="1200"/>
            </a:lvl1pPr>
          </a:lstStyle>
          <a:p>
            <a:fld id="{A39EBE99-4A44-4BB3-9874-C4FDEB1CE382}" type="datetimeFigureOut">
              <a:rPr lang="en-US" smtClean="0"/>
              <a:t>5/13/2017</a:t>
            </a:fld>
            <a:endParaRPr lang="en-US"/>
          </a:p>
        </p:txBody>
      </p:sp>
      <p:sp>
        <p:nvSpPr>
          <p:cNvPr id="4" name="Footer Placeholder 3"/>
          <p:cNvSpPr>
            <a:spLocks noGrp="1"/>
          </p:cNvSpPr>
          <p:nvPr>
            <p:ph type="ftr" sz="quarter" idx="2"/>
          </p:nvPr>
        </p:nvSpPr>
        <p:spPr>
          <a:xfrm>
            <a:off x="0" y="9440863"/>
            <a:ext cx="2949575"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4450" y="9440863"/>
            <a:ext cx="2949575" cy="498475"/>
          </a:xfrm>
          <a:prstGeom prst="rect">
            <a:avLst/>
          </a:prstGeom>
        </p:spPr>
        <p:txBody>
          <a:bodyPr vert="horz" lIns="91440" tIns="45720" rIns="91440" bIns="45720" rtlCol="0" anchor="b"/>
          <a:lstStyle>
            <a:lvl1pPr algn="r">
              <a:defRPr sz="1200"/>
            </a:lvl1pPr>
          </a:lstStyle>
          <a:p>
            <a:fld id="{1D9EEE0E-9B25-4F0A-A2A6-9C347BB3FC53}" type="slidenum">
              <a:rPr lang="en-US" smtClean="0"/>
              <a:t>‹#›</a:t>
            </a:fld>
            <a:endParaRPr lang="en-US"/>
          </a:p>
        </p:txBody>
      </p:sp>
    </p:spTree>
    <p:extLst>
      <p:ext uri="{BB962C8B-B14F-4D97-AF65-F5344CB8AC3E}">
        <p14:creationId xmlns:p14="http://schemas.microsoft.com/office/powerpoint/2010/main" val="3360447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407" y="169069"/>
            <a:ext cx="6400800" cy="3601009"/>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2407" y="3902869"/>
            <a:ext cx="6400799" cy="58674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8367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76213" indent="-171450" algn="l" defTabSz="914400" rtl="0" eaLnBrk="1" latinLnBrk="0" hangingPunct="1">
      <a:buFont typeface="Arial" pitchFamily="34" charset="0"/>
      <a:buChar char="•"/>
      <a:defRPr sz="1200" kern="1200">
        <a:solidFill>
          <a:schemeClr val="tx1"/>
        </a:solidFill>
        <a:latin typeface="+mn-lt"/>
        <a:ea typeface="+mn-ea"/>
        <a:cs typeface="+mn-cs"/>
      </a:defRPr>
    </a:lvl2pPr>
    <a:lvl3pPr marL="358775" indent="-171450" algn="l" defTabSz="914400" rtl="0" eaLnBrk="1" latinLnBrk="0" hangingPunct="1">
      <a:buFont typeface="Arial" pitchFamily="34" charset="0"/>
      <a:buChar char="‒"/>
      <a:defRPr sz="1200" kern="1200">
        <a:solidFill>
          <a:schemeClr val="tx1"/>
        </a:solidFill>
        <a:latin typeface="+mn-lt"/>
        <a:ea typeface="+mn-ea"/>
        <a:cs typeface="+mn-cs"/>
      </a:defRPr>
    </a:lvl3pPr>
    <a:lvl4pPr marL="539750" indent="-171450" algn="l" defTabSz="914400" rtl="0" eaLnBrk="1" latinLnBrk="0" hangingPunct="1">
      <a:buFont typeface="Courier New" pitchFamily="49" charset="0"/>
      <a:buChar char="o"/>
      <a:defRPr sz="1200" kern="1200">
        <a:solidFill>
          <a:schemeClr val="tx1"/>
        </a:solidFill>
        <a:latin typeface="+mn-lt"/>
        <a:ea typeface="+mn-ea"/>
        <a:cs typeface="+mn-cs"/>
      </a:defRPr>
    </a:lvl4pPr>
    <a:lvl5pPr marL="711200" indent="-171450" algn="l" defTabSz="914400" rtl="0" eaLnBrk="1" latinLnBrk="0" hangingPunct="1">
      <a:buFont typeface="Wingdings"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203200" y="169863"/>
            <a:ext cx="64008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74134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169863"/>
            <a:ext cx="64008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4925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304800" y="279856"/>
            <a:ext cx="11658600" cy="863144"/>
          </a:xfrm>
          <a:prstGeom prst="rect">
            <a:avLst/>
          </a:prstGeom>
        </p:spPr>
        <p:txBody>
          <a:bodyPr wrap="square" lIns="0" tIns="0" rIns="0" bIns="0" anchor="ctr">
            <a:normAutofit/>
          </a:bodyPr>
          <a:lstStyle>
            <a:lvl1pPr marL="0" indent="0">
              <a:buNone/>
              <a:defRPr sz="4400" b="0">
                <a:solidFill>
                  <a:srgbClr val="323232"/>
                </a:solidFill>
                <a:latin typeface="+mj-lt"/>
              </a:defRPr>
            </a:lvl1pPr>
          </a:lstStyle>
          <a:p>
            <a:pPr lvl="0"/>
            <a:r>
              <a:rPr lang="en-US" dirty="0"/>
              <a:t>Click to edit master title style</a:t>
            </a:r>
          </a:p>
        </p:txBody>
      </p:sp>
      <p:sp>
        <p:nvSpPr>
          <p:cNvPr id="9" name="Content Placeholder 8"/>
          <p:cNvSpPr>
            <a:spLocks noGrp="1"/>
          </p:cNvSpPr>
          <p:nvPr>
            <p:ph sz="quarter" idx="12" hasCustomPrompt="1"/>
          </p:nvPr>
        </p:nvSpPr>
        <p:spPr>
          <a:xfrm>
            <a:off x="304800" y="1295400"/>
            <a:ext cx="11658600" cy="4495800"/>
          </a:xfrm>
          <a:prstGeom prst="rect">
            <a:avLst/>
          </a:prstGeom>
        </p:spPr>
        <p:txBody>
          <a:bodyPr wrap="square" lIns="0" tIns="0" rIns="0" bIns="0">
            <a:normAutofit/>
          </a:bodyPr>
          <a:lstStyle>
            <a:lvl1pPr marL="0" indent="0">
              <a:buFont typeface="Arial" pitchFamily="34" charset="0"/>
              <a:buNone/>
              <a:defRPr sz="2800">
                <a:solidFill>
                  <a:srgbClr val="1E1E1E"/>
                </a:solidFill>
                <a:latin typeface="+mn-lt"/>
              </a:defRPr>
            </a:lvl1pPr>
            <a:lvl2pPr marL="228600" indent="-171450">
              <a:buFont typeface="Arial" pitchFamily="34" charset="0"/>
              <a:buChar char="•"/>
              <a:defRPr sz="2800">
                <a:solidFill>
                  <a:srgbClr val="1E1E1E"/>
                </a:solidFill>
                <a:latin typeface="+mn-lt"/>
              </a:defRPr>
            </a:lvl2pPr>
            <a:lvl3pPr marL="400050" indent="-171450">
              <a:buFont typeface="Arial" pitchFamily="34" charset="0"/>
              <a:buChar char="‒"/>
              <a:defRPr sz="2800">
                <a:solidFill>
                  <a:srgbClr val="1E1E1E"/>
                </a:solidFill>
                <a:latin typeface="+mn-lt"/>
              </a:defRPr>
            </a:lvl3pPr>
            <a:lvl4pPr marL="685800" indent="-228600">
              <a:buFont typeface="Courier New" pitchFamily="49" charset="0"/>
              <a:buChar char="o"/>
              <a:defRPr sz="2800">
                <a:solidFill>
                  <a:srgbClr val="1E1E1E"/>
                </a:solidFill>
                <a:latin typeface="+mn-lt"/>
              </a:defRPr>
            </a:lvl4pPr>
            <a:lvl5pPr marL="857250" indent="-171450">
              <a:buFont typeface="Arial" pitchFamily="34" charset="0"/>
              <a:buChar char="▪"/>
              <a:defRPr sz="2800">
                <a:solidFill>
                  <a:srgbClr val="1E1E1E"/>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8"/>
          <p:cNvSpPr>
            <a:spLocks noGrp="1"/>
          </p:cNvSpPr>
          <p:nvPr>
            <p:ph sz="quarter" idx="13" hasCustomPrompt="1"/>
          </p:nvPr>
        </p:nvSpPr>
        <p:spPr>
          <a:xfrm>
            <a:off x="304800" y="5934766"/>
            <a:ext cx="11658600" cy="338554"/>
          </a:xfrm>
          <a:prstGeom prst="rect">
            <a:avLst/>
          </a:prstGeom>
        </p:spPr>
        <p:txBody>
          <a:bodyPr wrap="square" lIns="0" tIns="0" rIns="0" bIns="0" anchor="b">
            <a:spAutoFit/>
          </a:bodyPr>
          <a:lstStyle>
            <a:lvl1pPr marL="0" indent="0">
              <a:buFont typeface="Arial" panose="020B0604020202020204" pitchFamily="34" charset="0"/>
              <a:buNone/>
              <a:defRPr lang="en-US" sz="1000" dirty="0" smtClean="0"/>
            </a:lvl1pPr>
          </a:lstStyle>
          <a:p>
            <a:pPr marL="177800" lvl="0" indent="-177800">
              <a:buAutoNum type="arabicParenR"/>
            </a:pPr>
            <a:r>
              <a:rPr lang="en-US" dirty="0"/>
              <a:t>Click to edit master text styles</a:t>
            </a:r>
          </a:p>
          <a:p>
            <a:pPr marL="177800" lvl="0" indent="-177800"/>
            <a:r>
              <a:rPr lang="en-US" dirty="0"/>
              <a:t>Source:  </a:t>
            </a:r>
          </a:p>
        </p:txBody>
      </p:sp>
    </p:spTree>
    <p:extLst>
      <p:ext uri="{BB962C8B-B14F-4D97-AF65-F5344CB8AC3E}">
        <p14:creationId xmlns:p14="http://schemas.microsoft.com/office/powerpoint/2010/main" val="3531799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349199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7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tle 29"/>
          <p:cNvSpPr>
            <a:spLocks noGrp="1"/>
          </p:cNvSpPr>
          <p:nvPr>
            <p:ph type="ctrTitle" hasCustomPrompt="1"/>
          </p:nvPr>
        </p:nvSpPr>
        <p:spPr>
          <a:xfrm>
            <a:off x="914400" y="2130426"/>
            <a:ext cx="10363200" cy="1470025"/>
          </a:xfrm>
          <a:prstGeom prst="rect">
            <a:avLst/>
          </a:prstGeom>
        </p:spPr>
        <p:txBody>
          <a:bodyPr anchor="ctr">
            <a:normAutofit/>
          </a:bodyPr>
          <a:lstStyle>
            <a:lvl1pPr algn="ctr">
              <a:defRPr b="0">
                <a:solidFill>
                  <a:srgbClr val="323232"/>
                </a:solidFill>
              </a:defRPr>
            </a:lvl1pPr>
          </a:lstStyle>
          <a:p>
            <a:r>
              <a:rPr lang="en-US" dirty="0"/>
              <a:t>Click to edit title</a:t>
            </a:r>
          </a:p>
        </p:txBody>
      </p:sp>
      <p:sp>
        <p:nvSpPr>
          <p:cNvPr id="7" name="Subtitle 30"/>
          <p:cNvSpPr>
            <a:spLocks noGrp="1"/>
          </p:cNvSpPr>
          <p:nvPr>
            <p:ph type="subTitle" idx="1" hasCustomPrompt="1"/>
          </p:nvPr>
        </p:nvSpPr>
        <p:spPr>
          <a:xfrm>
            <a:off x="1828800" y="3886200"/>
            <a:ext cx="8534400" cy="1752600"/>
          </a:xfrm>
          <a:prstGeom prst="rect">
            <a:avLst/>
          </a:prstGeom>
        </p:spPr>
        <p:txBody>
          <a:bodyPr anchor="ct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a:solidFill>
                  <a:srgbClr val="323232"/>
                </a:solidFill>
              </a:defRPr>
            </a:lvl1pPr>
          </a:lstStyle>
          <a:p>
            <a:r>
              <a:rPr lang="en-US" dirty="0"/>
              <a:t>Click to edit subtitle</a:t>
            </a:r>
          </a:p>
        </p:txBody>
      </p:sp>
      <p:sp>
        <p:nvSpPr>
          <p:cNvPr id="2" name="Rectangle 1"/>
          <p:cNvSpPr/>
          <p:nvPr userDrawn="1"/>
        </p:nvSpPr>
        <p:spPr>
          <a:xfrm>
            <a:off x="0" y="5867400"/>
            <a:ext cx="121920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4" name="Picture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421120" y="506602"/>
            <a:ext cx="3349759" cy="1338075"/>
          </a:xfrm>
          <a:prstGeom prst="rect">
            <a:avLst/>
          </a:prstGeom>
        </p:spPr>
      </p:pic>
    </p:spTree>
    <p:extLst>
      <p:ext uri="{BB962C8B-B14F-4D97-AF65-F5344CB8AC3E}">
        <p14:creationId xmlns:p14="http://schemas.microsoft.com/office/powerpoint/2010/main" val="1551300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vmlDrawing" Target="../drawings/vmlDrawing1.vml"/><Relationship Id="rId7" Type="http://schemas.openxmlformats.org/officeDocument/2006/relationships/image" Target="../media/image2.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vmlDrawing" Target="../drawings/vmlDrawing2.vml"/><Relationship Id="rId7"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4"/>
            </p:custDataLst>
            <p:extLst>
              <p:ext uri="{D42A27DB-BD31-4B8C-83A1-F6EECF244321}">
                <p14:modId xmlns:p14="http://schemas.microsoft.com/office/powerpoint/2010/main" val="676438701"/>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20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2118" y="1589"/>
                        <a:ext cx="2116" cy="1587"/>
                      </a:xfrm>
                      <a:prstGeom prst="rect">
                        <a:avLst/>
                      </a:prstGeom>
                    </p:spPr>
                  </p:pic>
                </p:oleObj>
              </mc:Fallback>
            </mc:AlternateContent>
          </a:graphicData>
        </a:graphic>
      </p:graphicFrame>
      <p:sp>
        <p:nvSpPr>
          <p:cNvPr id="8" name="Rectangle 7"/>
          <p:cNvSpPr/>
          <p:nvPr/>
        </p:nvSpPr>
        <p:spPr>
          <a:xfrm>
            <a:off x="0" y="6324600"/>
            <a:ext cx="12192000" cy="533400"/>
          </a:xfrm>
          <a:prstGeom prst="rect">
            <a:avLst/>
          </a:prstGeom>
          <a:gradFill>
            <a:gsLst>
              <a:gs pos="0">
                <a:srgbClr val="E5E5E5"/>
              </a:gs>
              <a:gs pos="0">
                <a:schemeClr val="accent1">
                  <a:tint val="44500"/>
                  <a:satMod val="160000"/>
                </a:schemeClr>
              </a:gs>
              <a:gs pos="71000">
                <a:schemeClr val="bg1"/>
              </a:gs>
              <a:gs pos="43000">
                <a:srgbClr val="E5E5E5"/>
              </a:gs>
              <a:gs pos="0">
                <a:srgbClr val="E5E5E5"/>
              </a:gs>
            </a:gsLst>
            <a:lin ang="215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5"/>
          <p:cNvSpPr>
            <a:spLocks noChangeArrowheads="1"/>
          </p:cNvSpPr>
          <p:nvPr/>
        </p:nvSpPr>
        <p:spPr bwMode="auto">
          <a:xfrm>
            <a:off x="-304799" y="6358157"/>
            <a:ext cx="52052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1" fontAlgn="base">
              <a:spcBef>
                <a:spcPct val="0"/>
              </a:spcBef>
              <a:spcAft>
                <a:spcPct val="0"/>
              </a:spcAft>
            </a:pPr>
            <a:r>
              <a:rPr kumimoji="0" lang="en-US" sz="800" b="0" i="0" u="none" strike="noStrike" cap="none" normalizeH="0" baseline="0" dirty="0">
                <a:ln>
                  <a:noFill/>
                </a:ln>
                <a:solidFill>
                  <a:srgbClr val="666666"/>
                </a:solidFill>
                <a:effectLst/>
                <a:latin typeface="Arial" pitchFamily="34" charset="0"/>
                <a:ea typeface="Calibri" pitchFamily="34" charset="0"/>
                <a:cs typeface="Arial" pitchFamily="34" charset="0"/>
              </a:rPr>
              <a:t>All material herein © 2005 – 2017 Agoda group of companies. All rights reserved.</a:t>
            </a:r>
            <a:br>
              <a:rPr kumimoji="0" lang="en-US" sz="800" b="0" i="0" u="none" strike="noStrike" cap="none" normalizeH="0" baseline="0" dirty="0">
                <a:ln>
                  <a:noFill/>
                </a:ln>
                <a:solidFill>
                  <a:srgbClr val="666666"/>
                </a:solidFill>
                <a:effectLst/>
                <a:latin typeface="Arial" pitchFamily="34" charset="0"/>
                <a:ea typeface="Calibri" pitchFamily="34" charset="0"/>
                <a:cs typeface="Arial" pitchFamily="34" charset="0"/>
              </a:rPr>
            </a:br>
            <a:r>
              <a:rPr kumimoji="0" lang="en-US" sz="800" b="0" i="0" u="none" strike="noStrike" cap="none" normalizeH="0" baseline="0" dirty="0">
                <a:ln>
                  <a:noFill/>
                </a:ln>
                <a:solidFill>
                  <a:srgbClr val="666666"/>
                </a:solidFill>
                <a:effectLst/>
                <a:latin typeface="Arial" pitchFamily="34" charset="0"/>
                <a:ea typeface="Calibri" pitchFamily="34" charset="0"/>
                <a:cs typeface="Arial" pitchFamily="34" charset="0"/>
              </a:rPr>
              <a:t>AGODA ® is a registered trademark of AGIP LLC, used under license by Agoda Company Pte. Ltd.</a:t>
            </a:r>
            <a:br>
              <a:rPr kumimoji="0" lang="en-US" sz="800" b="0" i="0" u="none" strike="noStrike" cap="none" normalizeH="0" baseline="0" dirty="0">
                <a:ln>
                  <a:noFill/>
                </a:ln>
                <a:solidFill>
                  <a:srgbClr val="666666"/>
                </a:solidFill>
                <a:effectLst/>
                <a:latin typeface="Arial" pitchFamily="34" charset="0"/>
                <a:ea typeface="Calibri" pitchFamily="34" charset="0"/>
                <a:cs typeface="Arial" pitchFamily="34" charset="0"/>
              </a:rPr>
            </a:br>
            <a:r>
              <a:rPr kumimoji="0" lang="en-US" sz="800" b="0" i="0" u="none" strike="noStrike" cap="none" normalizeH="0" baseline="0" dirty="0">
                <a:ln>
                  <a:noFill/>
                </a:ln>
                <a:solidFill>
                  <a:srgbClr val="666666"/>
                </a:solidFill>
                <a:effectLst/>
                <a:latin typeface="Arial" pitchFamily="34" charset="0"/>
                <a:ea typeface="Calibri" pitchFamily="34" charset="0"/>
                <a:cs typeface="Arial" pitchFamily="34" charset="0"/>
              </a:rPr>
              <a:t>Agoda is part of The Priceline Group (NASDAQ:PCLN). Internal use only. Proprietary &amp; confidential.</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2" name="Rectangle 1"/>
          <p:cNvSpPr/>
          <p:nvPr userDrawn="1"/>
        </p:nvSpPr>
        <p:spPr>
          <a:xfrm>
            <a:off x="11798291" y="6119084"/>
            <a:ext cx="165109" cy="161583"/>
          </a:xfrm>
          <a:prstGeom prst="rect">
            <a:avLst/>
          </a:prstGeom>
        </p:spPr>
        <p:txBody>
          <a:bodyPr wrap="none" lIns="0" tIns="0" rIns="0" bIns="0">
            <a:spAutoFit/>
          </a:bodyPr>
          <a:lstStyle/>
          <a:p>
            <a:pPr algn="r"/>
            <a:fld id="{C4A5032D-A706-45B2-A1B5-4389052FDDCB}" type="slidenum">
              <a:rPr lang="en-US" sz="1050" smtClean="0">
                <a:solidFill>
                  <a:srgbClr val="323232"/>
                </a:solidFill>
              </a:rPr>
              <a:pPr algn="r"/>
              <a:t>‹#›</a:t>
            </a:fld>
            <a:endParaRPr lang="en-US" sz="1050" dirty="0">
              <a:solidFill>
                <a:srgbClr val="323232"/>
              </a:solidFill>
            </a:endParaRPr>
          </a:p>
        </p:txBody>
      </p:sp>
      <p:pic>
        <p:nvPicPr>
          <p:cNvPr id="11" name="Picture 10" descr="slide_style-01.png"/>
          <p:cNvPicPr>
            <a:picLocks noChangeAspect="1"/>
          </p:cNvPicPr>
          <p:nvPr userDrawn="1"/>
        </p:nvPicPr>
        <p:blipFill rotWithShape="1">
          <a:blip r:embed="rId7">
            <a:extLst>
              <a:ext uri="{28A0092B-C50C-407E-A947-70E740481C1C}">
                <a14:useLocalDpi xmlns:a14="http://schemas.microsoft.com/office/drawing/2010/main" val="0"/>
              </a:ext>
            </a:extLst>
          </a:blip>
          <a:srcRect b="99333"/>
          <a:stretch/>
        </p:blipFill>
        <p:spPr>
          <a:xfrm>
            <a:off x="0" y="0"/>
            <a:ext cx="12192000" cy="45719"/>
          </a:xfrm>
          <a:prstGeom prst="rect">
            <a:avLst/>
          </a:prstGeom>
        </p:spPr>
      </p:pic>
      <p:pic>
        <p:nvPicPr>
          <p:cNvPr id="12" name="Picture 1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220200" y="6400800"/>
            <a:ext cx="2895600" cy="416761"/>
          </a:xfrm>
          <a:prstGeom prst="rect">
            <a:avLst/>
          </a:prstGeom>
        </p:spPr>
      </p:pic>
    </p:spTree>
    <p:extLst>
      <p:ext uri="{BB962C8B-B14F-4D97-AF65-F5344CB8AC3E}">
        <p14:creationId xmlns:p14="http://schemas.microsoft.com/office/powerpoint/2010/main" val="2304472738"/>
      </p:ext>
    </p:extLst>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4"/>
            </p:custDataLst>
            <p:extLst>
              <p:ext uri="{D42A27DB-BD31-4B8C-83A1-F6EECF244321}">
                <p14:modId xmlns:p14="http://schemas.microsoft.com/office/powerpoint/2010/main" val="33682919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5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Rectangle 7"/>
          <p:cNvSpPr/>
          <p:nvPr/>
        </p:nvSpPr>
        <p:spPr>
          <a:xfrm>
            <a:off x="0" y="6324600"/>
            <a:ext cx="12192000" cy="533400"/>
          </a:xfrm>
          <a:prstGeom prst="rect">
            <a:avLst/>
          </a:prstGeom>
          <a:gradFill>
            <a:gsLst>
              <a:gs pos="0">
                <a:srgbClr val="E5E5E5"/>
              </a:gs>
              <a:gs pos="0">
                <a:schemeClr val="accent1">
                  <a:tint val="44500"/>
                  <a:satMod val="160000"/>
                </a:schemeClr>
              </a:gs>
              <a:gs pos="71000">
                <a:schemeClr val="bg1"/>
              </a:gs>
              <a:gs pos="43000">
                <a:srgbClr val="E5E5E5"/>
              </a:gs>
              <a:gs pos="0">
                <a:srgbClr val="E5E5E5"/>
              </a:gs>
            </a:gsLst>
            <a:lin ang="215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5"/>
          <p:cNvSpPr>
            <a:spLocks noChangeArrowheads="1"/>
          </p:cNvSpPr>
          <p:nvPr/>
        </p:nvSpPr>
        <p:spPr bwMode="auto">
          <a:xfrm>
            <a:off x="-304799" y="6358157"/>
            <a:ext cx="51764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1" fontAlgn="base">
              <a:spcBef>
                <a:spcPct val="0"/>
              </a:spcBef>
              <a:spcAft>
                <a:spcPct val="0"/>
              </a:spcAft>
            </a:pPr>
            <a:r>
              <a:rPr kumimoji="0" lang="en-US" sz="800" b="0" i="0" u="none" strike="noStrike" cap="none" normalizeH="0" baseline="0" dirty="0">
                <a:ln>
                  <a:noFill/>
                </a:ln>
                <a:solidFill>
                  <a:srgbClr val="666666"/>
                </a:solidFill>
                <a:effectLst/>
                <a:latin typeface="Arial" pitchFamily="34" charset="0"/>
                <a:ea typeface="Calibri" pitchFamily="34" charset="0"/>
                <a:cs typeface="Arial" pitchFamily="34" charset="0"/>
              </a:rPr>
              <a:t>All material herein © 2005 – 2017 Agoda group of companies. All rights reserved.</a:t>
            </a:r>
            <a:br>
              <a:rPr kumimoji="0" lang="en-US" sz="800" b="0" i="0" u="none" strike="noStrike" cap="none" normalizeH="0" baseline="0" dirty="0">
                <a:ln>
                  <a:noFill/>
                </a:ln>
                <a:solidFill>
                  <a:srgbClr val="666666"/>
                </a:solidFill>
                <a:effectLst/>
                <a:latin typeface="Arial" pitchFamily="34" charset="0"/>
                <a:ea typeface="Calibri" pitchFamily="34" charset="0"/>
                <a:cs typeface="Arial" pitchFamily="34" charset="0"/>
              </a:rPr>
            </a:br>
            <a:r>
              <a:rPr kumimoji="0" lang="en-US" sz="800" b="0" i="0" u="none" strike="noStrike" cap="none" normalizeH="0" baseline="0" dirty="0">
                <a:ln>
                  <a:noFill/>
                </a:ln>
                <a:solidFill>
                  <a:srgbClr val="666666"/>
                </a:solidFill>
                <a:effectLst/>
                <a:latin typeface="Arial" pitchFamily="34" charset="0"/>
                <a:ea typeface="Calibri" pitchFamily="34" charset="0"/>
                <a:cs typeface="Arial" pitchFamily="34" charset="0"/>
              </a:rPr>
              <a:t>AGODA ® is a registered trademark of AGIP LLC, used under license by Agoda Company Pte. Ltd.</a:t>
            </a:r>
            <a:br>
              <a:rPr kumimoji="0" lang="en-US" sz="800" b="0" i="0" u="none" strike="noStrike" cap="none" normalizeH="0" baseline="0" dirty="0">
                <a:ln>
                  <a:noFill/>
                </a:ln>
                <a:solidFill>
                  <a:srgbClr val="666666"/>
                </a:solidFill>
                <a:effectLst/>
                <a:latin typeface="Arial" pitchFamily="34" charset="0"/>
                <a:ea typeface="Calibri" pitchFamily="34" charset="0"/>
                <a:cs typeface="Arial" pitchFamily="34" charset="0"/>
              </a:rPr>
            </a:br>
            <a:r>
              <a:rPr kumimoji="0" lang="en-US" sz="800" b="0" i="0" u="none" strike="noStrike" cap="none" normalizeH="0" baseline="0" dirty="0">
                <a:ln>
                  <a:noFill/>
                </a:ln>
                <a:solidFill>
                  <a:srgbClr val="666666"/>
                </a:solidFill>
                <a:effectLst/>
                <a:latin typeface="Arial" pitchFamily="34" charset="0"/>
                <a:ea typeface="Calibri" pitchFamily="34" charset="0"/>
                <a:cs typeface="Arial" pitchFamily="34" charset="0"/>
              </a:rPr>
              <a:t>Agoda is part of The Priceline Group (NASDAQ:PCLN). Internal use only. Proprietary &amp; confidential.</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2" name="Rectangle 1"/>
          <p:cNvSpPr/>
          <p:nvPr userDrawn="1"/>
        </p:nvSpPr>
        <p:spPr>
          <a:xfrm>
            <a:off x="11798291" y="6119084"/>
            <a:ext cx="165109" cy="161583"/>
          </a:xfrm>
          <a:prstGeom prst="rect">
            <a:avLst/>
          </a:prstGeom>
        </p:spPr>
        <p:txBody>
          <a:bodyPr wrap="none" lIns="0" tIns="0" rIns="0" bIns="0">
            <a:spAutoFit/>
          </a:bodyPr>
          <a:lstStyle/>
          <a:p>
            <a:pPr algn="r"/>
            <a:fld id="{C4A5032D-A706-45B2-A1B5-4389052FDDCB}" type="slidenum">
              <a:rPr lang="en-US" sz="1050" smtClean="0">
                <a:solidFill>
                  <a:srgbClr val="323232"/>
                </a:solidFill>
              </a:rPr>
              <a:pPr algn="r"/>
              <a:t>‹#›</a:t>
            </a:fld>
            <a:endParaRPr lang="en-US" sz="1050" dirty="0">
              <a:solidFill>
                <a:srgbClr val="323232"/>
              </a:solidFill>
            </a:endParaRPr>
          </a:p>
        </p:txBody>
      </p:sp>
      <p:pic>
        <p:nvPicPr>
          <p:cNvPr id="11" name="Picture 10" descr="slide_style-01.png"/>
          <p:cNvPicPr>
            <a:picLocks noChangeAspect="1"/>
          </p:cNvPicPr>
          <p:nvPr userDrawn="1"/>
        </p:nvPicPr>
        <p:blipFill rotWithShape="1">
          <a:blip r:embed="rId7">
            <a:extLst>
              <a:ext uri="{28A0092B-C50C-407E-A947-70E740481C1C}">
                <a14:useLocalDpi xmlns:a14="http://schemas.microsoft.com/office/drawing/2010/main" val="0"/>
              </a:ext>
            </a:extLst>
          </a:blip>
          <a:srcRect b="99333"/>
          <a:stretch/>
        </p:blipFill>
        <p:spPr>
          <a:xfrm>
            <a:off x="0" y="0"/>
            <a:ext cx="12192000" cy="45719"/>
          </a:xfrm>
          <a:prstGeom prst="rect">
            <a:avLst/>
          </a:prstGeom>
        </p:spPr>
      </p:pic>
      <p:pic>
        <p:nvPicPr>
          <p:cNvPr id="12" name="Picture 1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220200" y="6400800"/>
            <a:ext cx="2895600" cy="416761"/>
          </a:xfrm>
          <a:prstGeom prst="rect">
            <a:avLst/>
          </a:prstGeom>
        </p:spPr>
      </p:pic>
    </p:spTree>
    <p:extLst>
      <p:ext uri="{BB962C8B-B14F-4D97-AF65-F5344CB8AC3E}">
        <p14:creationId xmlns:p14="http://schemas.microsoft.com/office/powerpoint/2010/main" val="818634214"/>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ebpack.js.org/plugins/commons-chunk-plugin/" TargetMode="External"/><Relationship Id="rId2" Type="http://schemas.openxmlformats.org/officeDocument/2006/relationships/hyperlink" Target="https://webpack.js.org/guides/caching/" TargetMode="External"/><Relationship Id="rId1" Type="http://schemas.openxmlformats.org/officeDocument/2006/relationships/slideLayout" Target="../slideLayouts/slideLayout1.xml"/><Relationship Id="rId4" Type="http://schemas.openxmlformats.org/officeDocument/2006/relationships/hyperlink" Target="https://github.com/kossnocorp/assets-webpack-plugi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beerandserversdontmix.com/2016/06/04/teamcity-and-avoiding-redownloading-of-npm-packages/"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blogs.technet.microsoft.com/devops/2016/06/21/a-git-workflow-for-continuous-delivery/"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octopus01.southeastasia.cloudapp.azure.com/" TargetMode="External"/><Relationship Id="rId2" Type="http://schemas.openxmlformats.org/officeDocument/2006/relationships/hyperlink" Target="http://teamcity01.southeastasia.cloudapp.azure.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tech-at-agoda/Todo-app-sample"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2033717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9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ctrTitle"/>
          </p:nvPr>
        </p:nvSpPr>
        <p:spPr/>
        <p:txBody>
          <a:bodyPr/>
          <a:lstStyle/>
          <a:p>
            <a:r>
              <a:rPr lang="en-US" dirty="0"/>
              <a:t>Lets Do CI/CD</a:t>
            </a:r>
          </a:p>
        </p:txBody>
      </p:sp>
      <p:sp>
        <p:nvSpPr>
          <p:cNvPr id="3" name="Subtitle 2"/>
          <p:cNvSpPr>
            <a:spLocks noGrp="1"/>
          </p:cNvSpPr>
          <p:nvPr>
            <p:ph type="subTitle" idx="1"/>
          </p:nvPr>
        </p:nvSpPr>
        <p:spPr/>
        <p:txBody>
          <a:bodyPr/>
          <a:lstStyle/>
          <a:p>
            <a:r>
              <a:rPr lang="en-US" dirty="0"/>
              <a:t>By Joel Dickson</a:t>
            </a:r>
          </a:p>
          <a:p>
            <a:r>
              <a:rPr lang="en-US" dirty="0"/>
              <a:t>Development Manager, Agoda</a:t>
            </a:r>
          </a:p>
        </p:txBody>
      </p:sp>
    </p:spTree>
    <p:extLst>
      <p:ext uri="{BB962C8B-B14F-4D97-AF65-F5344CB8AC3E}">
        <p14:creationId xmlns:p14="http://schemas.microsoft.com/office/powerpoint/2010/main" val="444984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Project Layout</a:t>
            </a:r>
          </a:p>
        </p:txBody>
      </p:sp>
      <p:sp>
        <p:nvSpPr>
          <p:cNvPr id="3" name="Content Placeholder 2"/>
          <p:cNvSpPr>
            <a:spLocks noGrp="1"/>
          </p:cNvSpPr>
          <p:nvPr>
            <p:ph sz="quarter" idx="12"/>
          </p:nvPr>
        </p:nvSpPr>
        <p:spPr/>
        <p:txBody>
          <a:bodyPr>
            <a:normAutofit lnSpcReduction="10000"/>
          </a:bodyPr>
          <a:lstStyle/>
          <a:p>
            <a:pPr marL="685800" lvl="1" indent="-457200"/>
            <a:r>
              <a:rPr lang="en-US" b="1" dirty="0" err="1"/>
              <a:t>ToDo</a:t>
            </a:r>
            <a:r>
              <a:rPr lang="en-US" dirty="0"/>
              <a:t> </a:t>
            </a:r>
            <a:r>
              <a:rPr lang="en-US" dirty="0" err="1"/>
              <a:t>csproj</a:t>
            </a:r>
            <a:endParaRPr lang="en-US" dirty="0"/>
          </a:p>
          <a:p>
            <a:pPr marL="857250" lvl="2" indent="-457200"/>
            <a:r>
              <a:rPr lang="en-US" dirty="0"/>
              <a:t>C# </a:t>
            </a:r>
            <a:r>
              <a:rPr lang="en-US" dirty="0" err="1"/>
              <a:t>WebAPI</a:t>
            </a:r>
            <a:r>
              <a:rPr lang="en-US" dirty="0"/>
              <a:t> Backend</a:t>
            </a:r>
          </a:p>
          <a:p>
            <a:pPr marL="857250" lvl="2" indent="-457200"/>
            <a:r>
              <a:rPr lang="en-US" dirty="0"/>
              <a:t>Deployment Target Cluster</a:t>
            </a:r>
          </a:p>
          <a:p>
            <a:pPr marL="685800" lvl="1" indent="-457200"/>
            <a:r>
              <a:rPr lang="en-US" b="1" dirty="0" err="1"/>
              <a:t>ToDo.Tests</a:t>
            </a:r>
            <a:r>
              <a:rPr lang="en-US" dirty="0"/>
              <a:t> </a:t>
            </a:r>
            <a:r>
              <a:rPr lang="en-US" dirty="0" err="1"/>
              <a:t>csproj</a:t>
            </a:r>
            <a:endParaRPr lang="en-US" dirty="0"/>
          </a:p>
          <a:p>
            <a:pPr marL="857250" lvl="2" indent="-457200"/>
            <a:r>
              <a:rPr lang="en-US" b="1" dirty="0" err="1"/>
              <a:t>Nunit</a:t>
            </a:r>
            <a:r>
              <a:rPr lang="en-US" b="1" dirty="0"/>
              <a:t> test project for C#</a:t>
            </a:r>
          </a:p>
          <a:p>
            <a:pPr marL="685800" lvl="1" indent="-457200"/>
            <a:r>
              <a:rPr lang="en-US" b="1" dirty="0" err="1"/>
              <a:t>ToDoCDN</a:t>
            </a:r>
            <a:r>
              <a:rPr lang="en-US" dirty="0"/>
              <a:t> </a:t>
            </a:r>
            <a:r>
              <a:rPr lang="en-US" dirty="0" err="1"/>
              <a:t>csproj</a:t>
            </a:r>
            <a:endParaRPr lang="en-US" dirty="0"/>
          </a:p>
          <a:p>
            <a:pPr marL="857250" lvl="2" indent="-457200"/>
            <a:r>
              <a:rPr lang="en-US" dirty="0"/>
              <a:t>Typescript React App</a:t>
            </a:r>
          </a:p>
          <a:p>
            <a:pPr marL="857250" lvl="2" indent="-457200"/>
            <a:r>
              <a:rPr lang="en-US" dirty="0"/>
              <a:t>Tests are included with react components</a:t>
            </a:r>
          </a:p>
          <a:p>
            <a:pPr marL="857250" lvl="2" indent="-457200"/>
            <a:r>
              <a:rPr lang="en-US" dirty="0"/>
              <a:t>Deployment Target CDN</a:t>
            </a: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357077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Why we love (hate) CDNs</a:t>
            </a:r>
          </a:p>
        </p:txBody>
      </p:sp>
      <p:sp>
        <p:nvSpPr>
          <p:cNvPr id="3" name="Content Placeholder 2"/>
          <p:cNvSpPr>
            <a:spLocks noGrp="1"/>
          </p:cNvSpPr>
          <p:nvPr>
            <p:ph sz="quarter" idx="12"/>
          </p:nvPr>
        </p:nvSpPr>
        <p:spPr/>
        <p:txBody>
          <a:bodyPr>
            <a:normAutofit lnSpcReduction="10000"/>
          </a:bodyPr>
          <a:lstStyle/>
          <a:p>
            <a:pPr marL="685800" lvl="1" indent="-457200"/>
            <a:r>
              <a:rPr lang="en-US" dirty="0"/>
              <a:t>CDN are great for distributing static files close to your users, and can even cache dynamic files if you are so inclined </a:t>
            </a:r>
          </a:p>
          <a:p>
            <a:pPr marL="685800" lvl="1" indent="-457200"/>
            <a:r>
              <a:rPr lang="en-US" dirty="0"/>
              <a:t>What wrong with them though?</a:t>
            </a:r>
          </a:p>
          <a:p>
            <a:pPr marL="685800" lvl="1" indent="-457200"/>
            <a:r>
              <a:rPr lang="en-US" dirty="0"/>
              <a:t>Traditional CDN technology updates take time to populate, where as new file population is almost instant.</a:t>
            </a:r>
          </a:p>
          <a:p>
            <a:pPr marL="685800" lvl="1" indent="-457200"/>
            <a:r>
              <a:rPr lang="en-US" dirty="0"/>
              <a:t>Many CDNs allow forcing updates, but limit the amount of times you can do this</a:t>
            </a:r>
          </a:p>
          <a:p>
            <a:pPr marL="685800" lvl="1" indent="-457200"/>
            <a:r>
              <a:rPr lang="en-US" dirty="0"/>
              <a:t>What do we do about this? </a:t>
            </a:r>
            <a:r>
              <a:rPr lang="en-US" b="1" dirty="0"/>
              <a:t>Always INSERT, never UPDATE</a:t>
            </a:r>
          </a:p>
          <a:p>
            <a:pPr marL="685800" lvl="1" indent="-457200"/>
            <a:r>
              <a:rPr lang="en-US" dirty="0"/>
              <a:t>This works inherently better for </a:t>
            </a:r>
            <a:r>
              <a:rPr lang="en-US" dirty="0" err="1"/>
              <a:t>js</a:t>
            </a:r>
            <a:r>
              <a:rPr lang="en-US" dirty="0"/>
              <a:t> and </a:t>
            </a:r>
            <a:r>
              <a:rPr lang="en-US" dirty="0" err="1"/>
              <a:t>css</a:t>
            </a:r>
            <a:r>
              <a:rPr lang="en-US" dirty="0"/>
              <a:t> content as it will ensure that browser cache is updated</a:t>
            </a:r>
          </a:p>
          <a:p>
            <a:pPr marL="685800" lvl="1" indent="-457200"/>
            <a:endParaRPr lang="en-US" dirty="0"/>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289890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a:t>Webpack</a:t>
            </a:r>
            <a:r>
              <a:rPr lang="en-US" dirty="0"/>
              <a:t> plugins to deal with this</a:t>
            </a:r>
          </a:p>
        </p:txBody>
      </p:sp>
      <p:sp>
        <p:nvSpPr>
          <p:cNvPr id="3" name="Content Placeholder 2"/>
          <p:cNvSpPr>
            <a:spLocks noGrp="1"/>
          </p:cNvSpPr>
          <p:nvPr>
            <p:ph sz="quarter" idx="12"/>
          </p:nvPr>
        </p:nvSpPr>
        <p:spPr/>
        <p:txBody>
          <a:bodyPr>
            <a:normAutofit fontScale="77500" lnSpcReduction="20000"/>
          </a:bodyPr>
          <a:lstStyle/>
          <a:p>
            <a:pPr marL="685800" lvl="1" indent="-457200"/>
            <a:r>
              <a:rPr lang="en-US" b="1" dirty="0"/>
              <a:t>Chunk Hash feature of </a:t>
            </a:r>
            <a:r>
              <a:rPr lang="en-US" b="1" dirty="0" err="1"/>
              <a:t>webpack</a:t>
            </a:r>
            <a:endParaRPr lang="en-US" b="1" dirty="0"/>
          </a:p>
          <a:p>
            <a:pPr marL="857250" lvl="2" indent="-457200"/>
            <a:r>
              <a:rPr lang="en-US" dirty="0"/>
              <a:t>Adds the content dependent hash to the filename or path</a:t>
            </a:r>
          </a:p>
          <a:p>
            <a:pPr marL="857250" lvl="2" indent="-457200"/>
            <a:r>
              <a:rPr lang="en-US" dirty="0"/>
              <a:t>Content dependent is important because if the content doesn’t change you don’t want users re-downloading the file on updates, extremely important if you are doing CD or Frequent live deployments</a:t>
            </a:r>
          </a:p>
          <a:p>
            <a:pPr marL="857250" lvl="2" indent="-457200"/>
            <a:r>
              <a:rPr lang="en-US" dirty="0">
                <a:hlinkClick r:id="rId2"/>
              </a:rPr>
              <a:t>https://webpack.js.org/guides/caching/</a:t>
            </a:r>
            <a:r>
              <a:rPr lang="en-US" dirty="0"/>
              <a:t> </a:t>
            </a:r>
          </a:p>
          <a:p>
            <a:pPr marL="685800" lvl="1" indent="-457200"/>
            <a:r>
              <a:rPr lang="en-US" b="1" dirty="0"/>
              <a:t>Commons Chunk plugin</a:t>
            </a:r>
          </a:p>
          <a:p>
            <a:pPr marL="857250" lvl="2" indent="-457200"/>
            <a:r>
              <a:rPr lang="en-US" dirty="0"/>
              <a:t>Bundles 3</a:t>
            </a:r>
            <a:r>
              <a:rPr lang="en-US" baseline="30000" dirty="0"/>
              <a:t>rd</a:t>
            </a:r>
            <a:r>
              <a:rPr lang="en-US" dirty="0"/>
              <a:t> party content separately, important as your libraries usually don’t change as often as your code, so it prevent re-downloading</a:t>
            </a:r>
          </a:p>
          <a:p>
            <a:pPr marL="857250" lvl="2" indent="-457200"/>
            <a:r>
              <a:rPr lang="en-US" dirty="0">
                <a:hlinkClick r:id="rId3"/>
              </a:rPr>
              <a:t>https://webpack.js.org/plugins/commons-chunk-plugin/</a:t>
            </a:r>
            <a:r>
              <a:rPr lang="en-US" dirty="0"/>
              <a:t> </a:t>
            </a:r>
          </a:p>
          <a:p>
            <a:pPr marL="685800" lvl="1" indent="-457200"/>
            <a:r>
              <a:rPr lang="en-US" b="1" dirty="0"/>
              <a:t>Asset </a:t>
            </a:r>
            <a:r>
              <a:rPr lang="en-US" b="1" dirty="0" err="1"/>
              <a:t>webpack</a:t>
            </a:r>
            <a:r>
              <a:rPr lang="en-US" b="1" dirty="0"/>
              <a:t> plugin</a:t>
            </a:r>
          </a:p>
          <a:p>
            <a:pPr marL="857250" lvl="2" indent="-457200"/>
            <a:r>
              <a:rPr lang="en-US" dirty="0"/>
              <a:t>Outputs a file you can using in your dynamic project to know the location of the assets</a:t>
            </a:r>
          </a:p>
          <a:p>
            <a:pPr marL="857250" lvl="2" indent="-457200"/>
            <a:r>
              <a:rPr lang="en-US" dirty="0">
                <a:hlinkClick r:id="rId4"/>
              </a:rPr>
              <a:t>https://github.com/kossnocorp/assets-webpack-plugin</a:t>
            </a:r>
            <a:r>
              <a:rPr lang="en-US" dirty="0"/>
              <a:t> </a:t>
            </a: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125362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Making </a:t>
            </a:r>
            <a:r>
              <a:rPr lang="en-US" dirty="0" err="1"/>
              <a:t>Webpack</a:t>
            </a:r>
            <a:r>
              <a:rPr lang="en-US" dirty="0"/>
              <a:t> and Dot Net work</a:t>
            </a:r>
          </a:p>
        </p:txBody>
      </p:sp>
      <p:sp>
        <p:nvSpPr>
          <p:cNvPr id="3" name="Content Placeholder 2"/>
          <p:cNvSpPr>
            <a:spLocks noGrp="1"/>
          </p:cNvSpPr>
          <p:nvPr>
            <p:ph sz="quarter" idx="12"/>
          </p:nvPr>
        </p:nvSpPr>
        <p:spPr>
          <a:xfrm>
            <a:off x="304800" y="1295400"/>
            <a:ext cx="4572000" cy="4495800"/>
          </a:xfrm>
        </p:spPr>
        <p:txBody>
          <a:bodyPr/>
          <a:lstStyle/>
          <a:p>
            <a:pPr marL="685800" lvl="1" indent="-457200"/>
            <a:r>
              <a:rPr lang="en-US" dirty="0" err="1"/>
              <a:t>Webpack</a:t>
            </a:r>
            <a:r>
              <a:rPr lang="en-US" dirty="0"/>
              <a:t> is configured to out the assets </a:t>
            </a:r>
            <a:r>
              <a:rPr lang="en-US" dirty="0" err="1"/>
              <a:t>json</a:t>
            </a:r>
            <a:r>
              <a:rPr lang="en-US" dirty="0"/>
              <a:t> file that contains the assets file names/paths</a:t>
            </a:r>
          </a:p>
          <a:p>
            <a:pPr marL="685800" lvl="1" indent="-457200"/>
            <a:r>
              <a:rPr lang="en-US" dirty="0"/>
              <a:t>We such this out of our the files using the net core </a:t>
            </a:r>
            <a:r>
              <a:rPr lang="en-US" dirty="0" err="1"/>
              <a:t>AppSettings</a:t>
            </a:r>
            <a:r>
              <a:rPr lang="en-US" dirty="0"/>
              <a:t> and throw it in the view page of the razor view</a:t>
            </a:r>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6110287" y="1508581"/>
            <a:ext cx="3390900" cy="828675"/>
          </a:xfrm>
          <a:prstGeom prst="rect">
            <a:avLst/>
          </a:prstGeom>
        </p:spPr>
      </p:pic>
      <p:pic>
        <p:nvPicPr>
          <p:cNvPr id="6" name="Picture 5"/>
          <p:cNvPicPr>
            <a:picLocks noChangeAspect="1"/>
          </p:cNvPicPr>
          <p:nvPr/>
        </p:nvPicPr>
        <p:blipFill>
          <a:blip r:embed="rId3"/>
          <a:stretch>
            <a:fillRect/>
          </a:stretch>
        </p:blipFill>
        <p:spPr>
          <a:xfrm>
            <a:off x="10353675" y="279856"/>
            <a:ext cx="3219450" cy="4114800"/>
          </a:xfrm>
          <a:prstGeom prst="rect">
            <a:avLst/>
          </a:prstGeom>
        </p:spPr>
      </p:pic>
      <p:sp>
        <p:nvSpPr>
          <p:cNvPr id="7" name="Right Arrow 6"/>
          <p:cNvSpPr/>
          <p:nvPr/>
        </p:nvSpPr>
        <p:spPr>
          <a:xfrm rot="2022575">
            <a:off x="9615183" y="2294469"/>
            <a:ext cx="899605" cy="246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7467600" y="4821054"/>
            <a:ext cx="5114925" cy="2009775"/>
          </a:xfrm>
          <a:prstGeom prst="rect">
            <a:avLst/>
          </a:prstGeom>
        </p:spPr>
      </p:pic>
      <p:pic>
        <p:nvPicPr>
          <p:cNvPr id="9" name="Picture 8"/>
          <p:cNvPicPr>
            <a:picLocks noChangeAspect="1"/>
          </p:cNvPicPr>
          <p:nvPr/>
        </p:nvPicPr>
        <p:blipFill>
          <a:blip r:embed="rId5"/>
          <a:stretch>
            <a:fillRect/>
          </a:stretch>
        </p:blipFill>
        <p:spPr>
          <a:xfrm>
            <a:off x="4929736" y="2968472"/>
            <a:ext cx="4953000" cy="1724025"/>
          </a:xfrm>
          <a:prstGeom prst="rect">
            <a:avLst/>
          </a:prstGeom>
        </p:spPr>
      </p:pic>
      <p:sp>
        <p:nvSpPr>
          <p:cNvPr id="10" name="Right Arrow 9"/>
          <p:cNvSpPr/>
          <p:nvPr/>
        </p:nvSpPr>
        <p:spPr>
          <a:xfrm rot="2022575">
            <a:off x="6552946" y="5345034"/>
            <a:ext cx="2456751" cy="246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66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Debug on your local like it’s a CDN</a:t>
            </a:r>
          </a:p>
        </p:txBody>
      </p:sp>
      <p:sp>
        <p:nvSpPr>
          <p:cNvPr id="3" name="Content Placeholder 2"/>
          <p:cNvSpPr>
            <a:spLocks noGrp="1"/>
          </p:cNvSpPr>
          <p:nvPr>
            <p:ph sz="quarter" idx="12"/>
          </p:nvPr>
        </p:nvSpPr>
        <p:spPr>
          <a:xfrm>
            <a:off x="304800" y="1295400"/>
            <a:ext cx="3595341" cy="4495800"/>
          </a:xfrm>
        </p:spPr>
        <p:txBody>
          <a:bodyPr/>
          <a:lstStyle/>
          <a:p>
            <a:pPr marL="685800" lvl="1" indent="-457200"/>
            <a:r>
              <a:rPr lang="en-US" dirty="0"/>
              <a:t>The two projects will launch a website each on your local</a:t>
            </a:r>
          </a:p>
          <a:p>
            <a:pPr marL="685800" lvl="1" indent="-457200"/>
            <a:r>
              <a:rPr lang="en-US" dirty="0"/>
              <a:t>You can also use the </a:t>
            </a:r>
            <a:r>
              <a:rPr lang="en-US" dirty="0" err="1"/>
              <a:t>webpack</a:t>
            </a:r>
            <a:r>
              <a:rPr lang="en-US" dirty="0"/>
              <a:t> web server for the CDN project for better debugging </a:t>
            </a:r>
          </a:p>
        </p:txBody>
      </p:sp>
      <p:sp>
        <p:nvSpPr>
          <p:cNvPr id="4" name="Content Placeholder 3"/>
          <p:cNvSpPr>
            <a:spLocks noGrp="1"/>
          </p:cNvSpPr>
          <p:nvPr>
            <p:ph sz="quarter" idx="13"/>
          </p:nvPr>
        </p:nvSpPr>
        <p:spPr/>
        <p:txBody>
          <a:bodyPr/>
          <a:lstStyle/>
          <a:p>
            <a:endParaRPr lang="en-US"/>
          </a:p>
        </p:txBody>
      </p:sp>
      <p:pic>
        <p:nvPicPr>
          <p:cNvPr id="6" name="Picture 5"/>
          <p:cNvPicPr>
            <a:picLocks noChangeAspect="1"/>
          </p:cNvPicPr>
          <p:nvPr/>
        </p:nvPicPr>
        <p:blipFill>
          <a:blip r:embed="rId2"/>
          <a:stretch>
            <a:fillRect/>
          </a:stretch>
        </p:blipFill>
        <p:spPr>
          <a:xfrm>
            <a:off x="4293994" y="1138844"/>
            <a:ext cx="5241621" cy="3905250"/>
          </a:xfrm>
          <a:prstGeom prst="rect">
            <a:avLst/>
          </a:prstGeom>
        </p:spPr>
      </p:pic>
      <p:pic>
        <p:nvPicPr>
          <p:cNvPr id="5" name="Picture 4"/>
          <p:cNvPicPr>
            <a:picLocks noChangeAspect="1"/>
          </p:cNvPicPr>
          <p:nvPr/>
        </p:nvPicPr>
        <p:blipFill>
          <a:blip r:embed="rId3"/>
          <a:stretch>
            <a:fillRect/>
          </a:stretch>
        </p:blipFill>
        <p:spPr>
          <a:xfrm>
            <a:off x="8991600" y="3391591"/>
            <a:ext cx="3305175" cy="2543175"/>
          </a:xfrm>
          <a:prstGeom prst="rect">
            <a:avLst/>
          </a:prstGeom>
        </p:spPr>
      </p:pic>
      <p:sp>
        <p:nvSpPr>
          <p:cNvPr id="7" name="Right Arrow 6"/>
          <p:cNvSpPr/>
          <p:nvPr/>
        </p:nvSpPr>
        <p:spPr>
          <a:xfrm rot="1470971">
            <a:off x="7604940" y="4786203"/>
            <a:ext cx="2438400" cy="457200"/>
          </a:xfrm>
          <a:prstGeom prst="rightArrow">
            <a:avLst>
              <a:gd name="adj1" fmla="val 4071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6903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Lets Create the Client Side Build Steps</a:t>
            </a:r>
          </a:p>
        </p:txBody>
      </p:sp>
      <p:sp>
        <p:nvSpPr>
          <p:cNvPr id="3" name="Content Placeholder 2"/>
          <p:cNvSpPr>
            <a:spLocks noGrp="1"/>
          </p:cNvSpPr>
          <p:nvPr>
            <p:ph sz="quarter" idx="12"/>
          </p:nvPr>
        </p:nvSpPr>
        <p:spPr/>
        <p:txBody>
          <a:bodyPr/>
          <a:lstStyle/>
          <a:p>
            <a:pPr marL="685800" lvl="1" indent="-457200"/>
            <a:r>
              <a:rPr lang="en-US" dirty="0"/>
              <a:t>Demo</a:t>
            </a: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2235902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Why is my NPM install Step taking so long?</a:t>
            </a:r>
          </a:p>
        </p:txBody>
      </p:sp>
      <p:sp>
        <p:nvSpPr>
          <p:cNvPr id="3" name="Content Placeholder 2"/>
          <p:cNvSpPr>
            <a:spLocks noGrp="1"/>
          </p:cNvSpPr>
          <p:nvPr>
            <p:ph sz="quarter" idx="12"/>
          </p:nvPr>
        </p:nvSpPr>
        <p:spPr/>
        <p:txBody>
          <a:bodyPr/>
          <a:lstStyle/>
          <a:p>
            <a:pPr marL="685800" lvl="1" indent="-457200"/>
            <a:r>
              <a:rPr lang="en-US" dirty="0"/>
              <a:t>TeamCity plus </a:t>
            </a:r>
            <a:r>
              <a:rPr lang="en-US" dirty="0" err="1"/>
              <a:t>nodejs</a:t>
            </a:r>
            <a:r>
              <a:rPr lang="en-US" dirty="0"/>
              <a:t> OOTB don’t play well</a:t>
            </a:r>
          </a:p>
          <a:p>
            <a:pPr marL="685800" lvl="1" indent="-457200"/>
            <a:r>
              <a:rPr lang="en-US" dirty="0"/>
              <a:t>TeamCity clears the </a:t>
            </a:r>
            <a:r>
              <a:rPr lang="en-US" dirty="0" err="1"/>
              <a:t>node_modules</a:t>
            </a:r>
            <a:r>
              <a:rPr lang="en-US" dirty="0"/>
              <a:t> folder</a:t>
            </a:r>
          </a:p>
          <a:p>
            <a:pPr marL="685800" lvl="1" indent="-457200"/>
            <a:r>
              <a:rPr lang="en-US" dirty="0"/>
              <a:t>Work around is to manually backup and restore this folder</a:t>
            </a:r>
          </a:p>
          <a:p>
            <a:pPr marL="685800" lvl="1" indent="-457200"/>
            <a:r>
              <a:rPr lang="en-US" dirty="0">
                <a:hlinkClick r:id="rId2"/>
              </a:rPr>
              <a:t>https://beerandserversdontmix.com/2016/06/04/teamcity-and-avoiding-redownloading-of-npm-packages/</a:t>
            </a:r>
            <a:endParaRPr lang="en-US" dirty="0"/>
          </a:p>
          <a:p>
            <a:pPr marL="685800" lvl="1" indent="-457200"/>
            <a:endParaRPr lang="en-US" dirty="0"/>
          </a:p>
          <a:p>
            <a:pPr marL="685800" lvl="1" indent="-457200"/>
            <a:endParaRPr lang="en-US" dirty="0"/>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3319123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Commit Status Publishing</a:t>
            </a:r>
          </a:p>
        </p:txBody>
      </p:sp>
      <p:sp>
        <p:nvSpPr>
          <p:cNvPr id="3" name="Content Placeholder 2"/>
          <p:cNvSpPr>
            <a:spLocks noGrp="1"/>
          </p:cNvSpPr>
          <p:nvPr>
            <p:ph sz="quarter" idx="12"/>
          </p:nvPr>
        </p:nvSpPr>
        <p:spPr>
          <a:xfrm>
            <a:off x="304800" y="1295400"/>
            <a:ext cx="11353800" cy="1524000"/>
          </a:xfrm>
        </p:spPr>
        <p:txBody>
          <a:bodyPr>
            <a:normAutofit fontScale="92500" lnSpcReduction="10000"/>
          </a:bodyPr>
          <a:lstStyle/>
          <a:p>
            <a:pPr marL="685800" lvl="1" indent="-457200"/>
            <a:r>
              <a:rPr lang="en-US" dirty="0"/>
              <a:t>Systems run builds (or other quality checks) on commits, they post back to </a:t>
            </a:r>
            <a:r>
              <a:rPr lang="en-US" dirty="0" err="1"/>
              <a:t>Git</a:t>
            </a:r>
            <a:r>
              <a:rPr lang="en-US" dirty="0"/>
              <a:t> systems (</a:t>
            </a:r>
            <a:r>
              <a:rPr lang="en-US" dirty="0" err="1"/>
              <a:t>Github</a:t>
            </a:r>
            <a:r>
              <a:rPr lang="en-US" dirty="0"/>
              <a:t>, </a:t>
            </a:r>
            <a:r>
              <a:rPr lang="en-US" dirty="0" err="1"/>
              <a:t>GitLab</a:t>
            </a:r>
            <a:r>
              <a:rPr lang="en-US" dirty="0"/>
              <a:t>, </a:t>
            </a:r>
            <a:r>
              <a:rPr lang="en-US" dirty="0" err="1"/>
              <a:t>Bitbucket</a:t>
            </a:r>
            <a:r>
              <a:rPr lang="en-US" dirty="0"/>
              <a:t>, </a:t>
            </a:r>
            <a:r>
              <a:rPr lang="en-US" dirty="0" err="1"/>
              <a:t>etc</a:t>
            </a:r>
            <a:r>
              <a:rPr lang="en-US" dirty="0"/>
              <a:t>) the success or failure status</a:t>
            </a:r>
          </a:p>
          <a:p>
            <a:pPr marL="685800" lvl="1" indent="-457200"/>
            <a:r>
              <a:rPr lang="en-US" dirty="0"/>
              <a:t>Allows verification of Quality before merging to master</a:t>
            </a:r>
          </a:p>
        </p:txBody>
      </p:sp>
      <p:sp>
        <p:nvSpPr>
          <p:cNvPr id="4" name="Content Placeholder 3"/>
          <p:cNvSpPr>
            <a:spLocks noGrp="1"/>
          </p:cNvSpPr>
          <p:nvPr>
            <p:ph sz="quarter" idx="13"/>
          </p:nvPr>
        </p:nvSpPr>
        <p:spPr/>
        <p:txBody>
          <a:bodyPr/>
          <a:lstStyle/>
          <a:p>
            <a:endParaRPr lang="en-US"/>
          </a:p>
        </p:txBody>
      </p:sp>
      <p:pic>
        <p:nvPicPr>
          <p:cNvPr id="9218" name="Picture 2" descr="Image result for pull request github commit status publi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936621"/>
            <a:ext cx="9775825" cy="3006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913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a:t>Git</a:t>
            </a:r>
            <a:r>
              <a:rPr lang="en-US" dirty="0"/>
              <a:t> Flow</a:t>
            </a:r>
          </a:p>
        </p:txBody>
      </p:sp>
      <p:sp>
        <p:nvSpPr>
          <p:cNvPr id="3" name="Content Placeholder 2"/>
          <p:cNvSpPr>
            <a:spLocks noGrp="1"/>
          </p:cNvSpPr>
          <p:nvPr>
            <p:ph sz="quarter" idx="12"/>
          </p:nvPr>
        </p:nvSpPr>
        <p:spPr>
          <a:xfrm>
            <a:off x="304800" y="1295400"/>
            <a:ext cx="11734800" cy="4495800"/>
          </a:xfrm>
        </p:spPr>
        <p:txBody>
          <a:bodyPr/>
          <a:lstStyle/>
          <a:p>
            <a:pPr marL="457200" indent="-457200">
              <a:buFont typeface="Arial" panose="020B0604020202020204" pitchFamily="34" charset="0"/>
              <a:buChar char="•"/>
            </a:pPr>
            <a:r>
              <a:rPr lang="en-US" dirty="0"/>
              <a:t>Got Flow was one of the first Branching systems widely adopted in </a:t>
            </a:r>
            <a:r>
              <a:rPr lang="en-US" dirty="0" err="1"/>
              <a:t>Git</a:t>
            </a:r>
            <a:r>
              <a:rPr lang="en-US" dirty="0"/>
              <a:t>. It was good for long release cycles (1-3 months or more).</a:t>
            </a:r>
          </a:p>
          <a:p>
            <a:pPr marL="457200" indent="-457200">
              <a:buFont typeface="Arial" panose="020B0604020202020204" pitchFamily="34" charset="0"/>
              <a:buChar char="•"/>
            </a:pPr>
            <a:r>
              <a:rPr lang="en-US" dirty="0"/>
              <a:t>For CD Systems it adds additional complexity that is not required</a:t>
            </a:r>
          </a:p>
        </p:txBody>
      </p:sp>
      <p:sp>
        <p:nvSpPr>
          <p:cNvPr id="4" name="Content Placeholder 3"/>
          <p:cNvSpPr>
            <a:spLocks noGrp="1"/>
          </p:cNvSpPr>
          <p:nvPr>
            <p:ph sz="quarter" idx="13"/>
          </p:nvPr>
        </p:nvSpPr>
        <p:spPr/>
        <p:txBody>
          <a:bodyPr/>
          <a:lstStyle/>
          <a:p>
            <a:endParaRPr lang="en-US"/>
          </a:p>
        </p:txBody>
      </p:sp>
      <p:pic>
        <p:nvPicPr>
          <p:cNvPr id="11266" name="Picture 2" descr="Simplified git-flow repres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793" y="2743200"/>
            <a:ext cx="8426207" cy="353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72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GitHub Flow</a:t>
            </a:r>
          </a:p>
        </p:txBody>
      </p:sp>
      <p:sp>
        <p:nvSpPr>
          <p:cNvPr id="3" name="Content Placeholder 2"/>
          <p:cNvSpPr>
            <a:spLocks noGrp="1"/>
          </p:cNvSpPr>
          <p:nvPr>
            <p:ph sz="quarter" idx="12"/>
          </p:nvPr>
        </p:nvSpPr>
        <p:spPr>
          <a:xfrm>
            <a:off x="304800" y="1295400"/>
            <a:ext cx="11582400" cy="4495800"/>
          </a:xfrm>
        </p:spPr>
        <p:txBody>
          <a:bodyPr/>
          <a:lstStyle/>
          <a:p>
            <a:pPr marL="685800" lvl="1" indent="-457200"/>
            <a:r>
              <a:rPr lang="en-US" dirty="0"/>
              <a:t>GitHub flow is a system designed for CD systems.</a:t>
            </a:r>
          </a:p>
          <a:p>
            <a:pPr marL="685800" lvl="1" indent="-457200"/>
            <a:r>
              <a:rPr lang="en-US" dirty="0"/>
              <a:t>Simplifies the branching strategy with a focus on short lived branches, moving fast and fixing fast</a:t>
            </a:r>
          </a:p>
          <a:p>
            <a:r>
              <a:rPr lang="en-US" dirty="0"/>
              <a:t>Ref: </a:t>
            </a:r>
            <a:r>
              <a:rPr lang="en-US" dirty="0">
                <a:hlinkClick r:id="rId2"/>
              </a:rPr>
              <a:t>https://blogs.technet.microsoft.com/devops/2016/06/21/a-git-workflow-for-continuous-delivery/</a:t>
            </a:r>
            <a:r>
              <a:rPr lang="en-US" dirty="0"/>
              <a:t> </a:t>
            </a:r>
          </a:p>
        </p:txBody>
      </p:sp>
      <p:sp>
        <p:nvSpPr>
          <p:cNvPr id="4" name="Content Placeholder 3"/>
          <p:cNvSpPr>
            <a:spLocks noGrp="1"/>
          </p:cNvSpPr>
          <p:nvPr>
            <p:ph sz="quarter" idx="13"/>
          </p:nvPr>
        </p:nvSpPr>
        <p:spPr/>
        <p:txBody>
          <a:bodyPr/>
          <a:lstStyle/>
          <a:p>
            <a:endParaRPr lang="en-US"/>
          </a:p>
        </p:txBody>
      </p:sp>
      <p:pic>
        <p:nvPicPr>
          <p:cNvPr id="12290" name="Picture 2" descr="Simplified GitHub Fl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5607" y="3301231"/>
            <a:ext cx="6693957" cy="2935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105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extLst>
              <p:ext uri="{D42A27DB-BD31-4B8C-83A1-F6EECF244321}">
                <p14:modId xmlns:p14="http://schemas.microsoft.com/office/powerpoint/2010/main" val="3851597272"/>
              </p:ext>
            </p:extLst>
          </p:nvPr>
        </p:nvGraphicFramePr>
        <p:xfrm>
          <a:off x="1525589" y="1589"/>
          <a:ext cx="1587" cy="1587"/>
        </p:xfrm>
        <a:graphic>
          <a:graphicData uri="http://schemas.openxmlformats.org/presentationml/2006/ole">
            <mc:AlternateContent xmlns:mc="http://schemas.openxmlformats.org/markup-compatibility/2006">
              <mc:Choice xmlns:v="urn:schemas-microsoft-com:vml" Requires="v">
                <p:oleObj spid="_x0000_s523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25589" y="1589"/>
                        <a:ext cx="1587" cy="1587"/>
                      </a:xfrm>
                      <a:prstGeom prst="rect">
                        <a:avLst/>
                      </a:prstGeom>
                    </p:spPr>
                  </p:pic>
                </p:oleObj>
              </mc:Fallback>
            </mc:AlternateContent>
          </a:graphicData>
        </a:graphic>
      </p:graphicFrame>
      <p:sp>
        <p:nvSpPr>
          <p:cNvPr id="3" name="Text Placeholder 2"/>
          <p:cNvSpPr>
            <a:spLocks noGrp="1"/>
          </p:cNvSpPr>
          <p:nvPr>
            <p:ph type="body" sz="quarter" idx="11"/>
          </p:nvPr>
        </p:nvSpPr>
        <p:spPr/>
        <p:txBody>
          <a:bodyPr/>
          <a:lstStyle/>
          <a:p>
            <a:r>
              <a:rPr lang="en-US" dirty="0"/>
              <a:t>Overview</a:t>
            </a:r>
          </a:p>
        </p:txBody>
      </p:sp>
      <p:sp>
        <p:nvSpPr>
          <p:cNvPr id="4" name="Content Placeholder 3"/>
          <p:cNvSpPr>
            <a:spLocks noGrp="1"/>
          </p:cNvSpPr>
          <p:nvPr>
            <p:ph sz="quarter" idx="12"/>
          </p:nvPr>
        </p:nvSpPr>
        <p:spPr>
          <a:xfrm>
            <a:off x="304800" y="1295400"/>
            <a:ext cx="11658600" cy="4724400"/>
          </a:xfrm>
        </p:spPr>
        <p:txBody>
          <a:bodyPr>
            <a:normAutofit lnSpcReduction="10000"/>
          </a:bodyPr>
          <a:lstStyle/>
          <a:p>
            <a:pPr marL="685800" lvl="1" indent="-457200"/>
            <a:r>
              <a:rPr lang="en-US" dirty="0"/>
              <a:t>Create Build definitions in TeamCity</a:t>
            </a:r>
          </a:p>
          <a:p>
            <a:pPr marL="857250" lvl="2" indent="-457200"/>
            <a:r>
              <a:rPr lang="en-US" dirty="0"/>
              <a:t>C# net core 1.1 MVC/Web API Project</a:t>
            </a:r>
          </a:p>
          <a:p>
            <a:pPr marL="857250" lvl="2" indent="-457200"/>
            <a:r>
              <a:rPr lang="en-US" dirty="0"/>
              <a:t>Typescript/</a:t>
            </a:r>
            <a:r>
              <a:rPr lang="en-US" dirty="0" err="1"/>
              <a:t>Webpack</a:t>
            </a:r>
            <a:endParaRPr lang="en-US" dirty="0"/>
          </a:p>
          <a:p>
            <a:pPr marL="857250" lvl="2" indent="-457200"/>
            <a:r>
              <a:rPr lang="en-US" dirty="0"/>
              <a:t>Unit Test </a:t>
            </a:r>
            <a:r>
              <a:rPr lang="en-US" dirty="0" err="1"/>
              <a:t>NUnit</a:t>
            </a:r>
            <a:r>
              <a:rPr lang="en-US" dirty="0"/>
              <a:t> and Mocha</a:t>
            </a:r>
          </a:p>
          <a:p>
            <a:pPr marL="857250" lvl="2" indent="-457200"/>
            <a:r>
              <a:rPr lang="en-US" dirty="0"/>
              <a:t>Output Packages for Deployment </a:t>
            </a:r>
          </a:p>
          <a:p>
            <a:pPr marL="857250" lvl="2" indent="-457200"/>
            <a:r>
              <a:rPr lang="en-US" dirty="0"/>
              <a:t>Update GitHub Pull Request status</a:t>
            </a:r>
          </a:p>
          <a:p>
            <a:pPr marL="685800" lvl="1" indent="-457200"/>
            <a:r>
              <a:rPr lang="en-US" dirty="0"/>
              <a:t>Create deployments in Octopus</a:t>
            </a:r>
          </a:p>
          <a:p>
            <a:pPr marL="857250" lvl="2" indent="-457200"/>
            <a:r>
              <a:rPr lang="en-US" dirty="0"/>
              <a:t>Deploy to Cluster (C# backend)</a:t>
            </a:r>
          </a:p>
          <a:p>
            <a:pPr marL="857250" lvl="2" indent="-457200"/>
            <a:r>
              <a:rPr lang="en-US" dirty="0"/>
              <a:t>Deploy to CDN (React SPA)</a:t>
            </a:r>
          </a:p>
          <a:p>
            <a:pPr marL="857250" lvl="2" indent="-457200"/>
            <a:r>
              <a:rPr lang="en-US" dirty="0"/>
              <a:t>Send an Alert to Slack</a:t>
            </a:r>
          </a:p>
          <a:p>
            <a:pPr marL="685800" lvl="1" indent="-457200"/>
            <a:endParaRPr lang="en-US" dirty="0"/>
          </a:p>
          <a:p>
            <a:pPr marL="685800" lvl="1" indent="-457200"/>
            <a:endParaRPr lang="en-US" dirty="0"/>
          </a:p>
        </p:txBody>
      </p:sp>
      <p:sp>
        <p:nvSpPr>
          <p:cNvPr id="28" name="Content Placeholder 27"/>
          <p:cNvSpPr>
            <a:spLocks noGrp="1"/>
          </p:cNvSpPr>
          <p:nvPr>
            <p:ph sz="quarter" idx="13"/>
          </p:nvPr>
        </p:nvSpPr>
        <p:spPr/>
        <p:txBody>
          <a:bodyPr/>
          <a:lstStyle/>
          <a:p>
            <a:endParaRPr lang="en-US"/>
          </a:p>
          <a:p>
            <a:r>
              <a:rPr lang="en-US"/>
              <a:t>Source:  </a:t>
            </a:r>
            <a:endParaRPr lang="en-US" dirty="0"/>
          </a:p>
        </p:txBody>
      </p:sp>
    </p:spTree>
    <p:extLst>
      <p:ext uri="{BB962C8B-B14F-4D97-AF65-F5344CB8AC3E}">
        <p14:creationId xmlns:p14="http://schemas.microsoft.com/office/powerpoint/2010/main" val="278517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Pull Request Demo</a:t>
            </a:r>
          </a:p>
        </p:txBody>
      </p:sp>
      <p:sp>
        <p:nvSpPr>
          <p:cNvPr id="3" name="Content Placeholder 2"/>
          <p:cNvSpPr>
            <a:spLocks noGrp="1"/>
          </p:cNvSpPr>
          <p:nvPr>
            <p:ph sz="quarter" idx="12"/>
          </p:nvPr>
        </p:nvSpPr>
        <p:spPr/>
        <p:txBody>
          <a:bodyPr/>
          <a:lstStyle/>
          <a:p>
            <a:pPr marL="457200" indent="-457200">
              <a:buFont typeface="Arial" panose="020B0604020202020204" pitchFamily="34" charset="0"/>
              <a:buChar char="•"/>
            </a:pPr>
            <a:r>
              <a:rPr lang="en-US" dirty="0"/>
              <a:t>Demo (Make a pull request in GitHub)</a:t>
            </a: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1794948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Octopus Deploy Architecture </a:t>
            </a:r>
          </a:p>
        </p:txBody>
      </p:sp>
      <p:sp>
        <p:nvSpPr>
          <p:cNvPr id="3" name="Content Placeholder 2"/>
          <p:cNvSpPr>
            <a:spLocks noGrp="1"/>
          </p:cNvSpPr>
          <p:nvPr>
            <p:ph sz="quarter" idx="12"/>
          </p:nvPr>
        </p:nvSpPr>
        <p:spPr>
          <a:xfrm>
            <a:off x="304800" y="1295400"/>
            <a:ext cx="4724400" cy="4495800"/>
          </a:xfrm>
        </p:spPr>
        <p:txBody>
          <a:bodyPr>
            <a:normAutofit fontScale="92500" lnSpcReduction="10000"/>
          </a:bodyPr>
          <a:lstStyle/>
          <a:p>
            <a:pPr marL="685800" lvl="1" indent="-457200"/>
            <a:r>
              <a:rPr lang="en-US" dirty="0"/>
              <a:t>Octopus Includes package management, Configuration management, and manages the life cycle through the deployment pipeline (e.g. Dev to QA to Prod)</a:t>
            </a:r>
          </a:p>
          <a:p>
            <a:pPr marL="685800" lvl="1" indent="-457200"/>
            <a:r>
              <a:rPr lang="en-US" dirty="0"/>
              <a:t>Package management support for nuget, </a:t>
            </a:r>
            <a:r>
              <a:rPr lang="en-US" dirty="0" err="1"/>
              <a:t>docker</a:t>
            </a:r>
            <a:r>
              <a:rPr lang="en-US" dirty="0"/>
              <a:t>, or just plain ZIP files is support.</a:t>
            </a:r>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5410200" y="1286566"/>
            <a:ext cx="6115686" cy="4517333"/>
          </a:xfrm>
          <a:prstGeom prst="rect">
            <a:avLst/>
          </a:prstGeom>
        </p:spPr>
      </p:pic>
    </p:spTree>
    <p:extLst>
      <p:ext uri="{BB962C8B-B14F-4D97-AF65-F5344CB8AC3E}">
        <p14:creationId xmlns:p14="http://schemas.microsoft.com/office/powerpoint/2010/main" val="4137275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Delta Transfers in Octopus Deploy</a:t>
            </a:r>
          </a:p>
        </p:txBody>
      </p:sp>
      <p:sp>
        <p:nvSpPr>
          <p:cNvPr id="3" name="Content Placeholder 2"/>
          <p:cNvSpPr>
            <a:spLocks noGrp="1"/>
          </p:cNvSpPr>
          <p:nvPr>
            <p:ph sz="quarter" idx="12"/>
          </p:nvPr>
        </p:nvSpPr>
        <p:spPr>
          <a:xfrm>
            <a:off x="304800" y="1295400"/>
            <a:ext cx="4191000" cy="4495800"/>
          </a:xfrm>
        </p:spPr>
        <p:txBody>
          <a:bodyPr>
            <a:normAutofit fontScale="92500" lnSpcReduction="20000"/>
          </a:bodyPr>
          <a:lstStyle/>
          <a:p>
            <a:pPr marL="685800" lvl="1" indent="-457200"/>
            <a:r>
              <a:rPr lang="en-US" dirty="0"/>
              <a:t>100% C# implementation of remote delta compression based on the </a:t>
            </a:r>
            <a:r>
              <a:rPr lang="en-US" dirty="0" err="1"/>
              <a:t>rsync</a:t>
            </a:r>
            <a:r>
              <a:rPr lang="en-US" dirty="0"/>
              <a:t> algorithm</a:t>
            </a:r>
          </a:p>
          <a:p>
            <a:pPr marL="685800" lvl="1" indent="-457200"/>
            <a:r>
              <a:rPr lang="en-US" dirty="0" err="1"/>
              <a:t>Octodiff</a:t>
            </a:r>
            <a:r>
              <a:rPr lang="en-US" dirty="0"/>
              <a:t> is on GitHub and is licensed under the Apache license. It has three different commands - creating a signature, creating a delta, and applying a delta (patch).</a:t>
            </a:r>
          </a:p>
        </p:txBody>
      </p:sp>
      <p:sp>
        <p:nvSpPr>
          <p:cNvPr id="4" name="Content Placeholder 3"/>
          <p:cNvSpPr>
            <a:spLocks noGrp="1"/>
          </p:cNvSpPr>
          <p:nvPr>
            <p:ph sz="quarter" idx="13"/>
          </p:nvPr>
        </p:nvSpPr>
        <p:spPr/>
        <p:txBody>
          <a:bodyPr/>
          <a:lstStyle/>
          <a:p>
            <a:endParaRPr lang="en-US"/>
          </a:p>
        </p:txBody>
      </p:sp>
      <p:pic>
        <p:nvPicPr>
          <p:cNvPr id="9218" name="Picture 2" descr="How Octodiff will work in Octopus and Tenta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600200"/>
            <a:ext cx="7239000"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467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Dev -&gt; QA -&gt; Prod</a:t>
            </a:r>
          </a:p>
        </p:txBody>
      </p:sp>
      <p:sp>
        <p:nvSpPr>
          <p:cNvPr id="3" name="Content Placeholder 2"/>
          <p:cNvSpPr>
            <a:spLocks noGrp="1"/>
          </p:cNvSpPr>
          <p:nvPr>
            <p:ph sz="quarter" idx="12"/>
          </p:nvPr>
        </p:nvSpPr>
        <p:spPr>
          <a:xfrm>
            <a:off x="304800" y="1295400"/>
            <a:ext cx="8686800" cy="914400"/>
          </a:xfrm>
        </p:spPr>
        <p:txBody>
          <a:bodyPr/>
          <a:lstStyle/>
          <a:p>
            <a:r>
              <a:rPr lang="en-US" dirty="0"/>
              <a:t>Scope and variables in octopus</a:t>
            </a:r>
          </a:p>
        </p:txBody>
      </p:sp>
      <p:sp>
        <p:nvSpPr>
          <p:cNvPr id="4" name="Content Placeholder 3"/>
          <p:cNvSpPr>
            <a:spLocks noGrp="1"/>
          </p:cNvSpPr>
          <p:nvPr>
            <p:ph sz="quarter" idx="13"/>
          </p:nvPr>
        </p:nvSpPr>
        <p:spPr/>
        <p:txBody>
          <a:bodyPr/>
          <a:lstStyle/>
          <a:p>
            <a:endParaRPr lang="en-US"/>
          </a:p>
        </p:txBody>
      </p:sp>
      <p:pic>
        <p:nvPicPr>
          <p:cNvPr id="10242" name="Picture 2" descr="Image result for octopus deploy varia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50623"/>
            <a:ext cx="7315200" cy="36361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8153400" y="1066800"/>
            <a:ext cx="6276975" cy="3571875"/>
          </a:xfrm>
          <a:prstGeom prst="rect">
            <a:avLst/>
          </a:prstGeom>
        </p:spPr>
      </p:pic>
    </p:spTree>
    <p:extLst>
      <p:ext uri="{BB962C8B-B14F-4D97-AF65-F5344CB8AC3E}">
        <p14:creationId xmlns:p14="http://schemas.microsoft.com/office/powerpoint/2010/main" val="1695876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fontScale="85000" lnSpcReduction="10000"/>
          </a:bodyPr>
          <a:lstStyle/>
          <a:p>
            <a:r>
              <a:rPr lang="en-US" dirty="0"/>
              <a:t>CD to CDN, why we don’t need Dev and QA CDN</a:t>
            </a:r>
          </a:p>
        </p:txBody>
      </p:sp>
      <p:sp>
        <p:nvSpPr>
          <p:cNvPr id="3" name="Content Placeholder 2"/>
          <p:cNvSpPr>
            <a:spLocks noGrp="1"/>
          </p:cNvSpPr>
          <p:nvPr>
            <p:ph sz="quarter" idx="12"/>
          </p:nvPr>
        </p:nvSpPr>
        <p:spPr>
          <a:xfrm>
            <a:off x="304800" y="1295400"/>
            <a:ext cx="5029200" cy="4495800"/>
          </a:xfrm>
        </p:spPr>
        <p:txBody>
          <a:bodyPr/>
          <a:lstStyle/>
          <a:p>
            <a:pPr marL="685800" lvl="1" indent="-457200"/>
            <a:r>
              <a:rPr lang="en-US" dirty="0"/>
              <a:t>Chunk hash and link from versioned app in dev/</a:t>
            </a:r>
            <a:r>
              <a:rPr lang="en-US" dirty="0" err="1"/>
              <a:t>qa</a:t>
            </a:r>
            <a:r>
              <a:rPr lang="en-US" dirty="0"/>
              <a:t> etc.</a:t>
            </a:r>
          </a:p>
          <a:p>
            <a:pPr marL="685800" lvl="1" indent="-457200"/>
            <a:r>
              <a:rPr lang="en-US" dirty="0"/>
              <a:t>We don’t need different CDN for Dev QA </a:t>
            </a:r>
            <a:r>
              <a:rPr lang="en-US" dirty="0" err="1"/>
              <a:t>etc</a:t>
            </a:r>
            <a:r>
              <a:rPr lang="en-US" dirty="0"/>
              <a:t> because our C# App simply links to the relevant hashed version</a:t>
            </a:r>
          </a:p>
          <a:p>
            <a:pPr marL="685800" lvl="1" indent="-457200"/>
            <a:r>
              <a:rPr lang="en-US" dirty="0"/>
              <a:t>Storage is cheap</a:t>
            </a:r>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5410200" y="1524000"/>
            <a:ext cx="6380271" cy="3657600"/>
          </a:xfrm>
          <a:prstGeom prst="rect">
            <a:avLst/>
          </a:prstGeom>
        </p:spPr>
      </p:pic>
    </p:spTree>
    <p:extLst>
      <p:ext uri="{BB962C8B-B14F-4D97-AF65-F5344CB8AC3E}">
        <p14:creationId xmlns:p14="http://schemas.microsoft.com/office/powerpoint/2010/main" val="2622912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AWS S3 and </a:t>
            </a:r>
            <a:r>
              <a:rPr lang="en-US" dirty="0" err="1"/>
              <a:t>CloudFront</a:t>
            </a:r>
            <a:endParaRPr lang="en-US" dirty="0"/>
          </a:p>
        </p:txBody>
      </p:sp>
      <p:sp>
        <p:nvSpPr>
          <p:cNvPr id="3" name="Content Placeholder 2"/>
          <p:cNvSpPr>
            <a:spLocks noGrp="1"/>
          </p:cNvSpPr>
          <p:nvPr>
            <p:ph sz="quarter" idx="12"/>
          </p:nvPr>
        </p:nvSpPr>
        <p:spPr>
          <a:xfrm>
            <a:off x="304800" y="1295399"/>
            <a:ext cx="10439400" cy="2053643"/>
          </a:xfrm>
        </p:spPr>
        <p:txBody>
          <a:bodyPr>
            <a:normAutofit fontScale="70000" lnSpcReduction="20000"/>
          </a:bodyPr>
          <a:lstStyle/>
          <a:p>
            <a:pPr marL="685800" lvl="1" indent="-457200"/>
            <a:r>
              <a:rPr lang="en-US" dirty="0"/>
              <a:t>Why CDN (Content Delivery Network)?</a:t>
            </a:r>
          </a:p>
          <a:p>
            <a:pPr marL="857250" lvl="2" indent="-457200"/>
            <a:r>
              <a:rPr lang="en-US" dirty="0"/>
              <a:t>Allows you to put your static content closer to your users</a:t>
            </a:r>
          </a:p>
          <a:p>
            <a:pPr marL="857250" lvl="2" indent="-457200"/>
            <a:r>
              <a:rPr lang="en-US" dirty="0"/>
              <a:t>If you have a geographically disperse user base CDN are essential</a:t>
            </a:r>
          </a:p>
          <a:p>
            <a:pPr marL="857250" lvl="2" indent="-457200"/>
            <a:r>
              <a:rPr lang="en-US" dirty="0"/>
              <a:t>CDNs like </a:t>
            </a:r>
            <a:r>
              <a:rPr lang="en-US" dirty="0" err="1"/>
              <a:t>Cloudflare</a:t>
            </a:r>
            <a:r>
              <a:rPr lang="en-US" dirty="0"/>
              <a:t>, </a:t>
            </a:r>
            <a:r>
              <a:rPr lang="en-US" dirty="0" err="1"/>
              <a:t>CloudFront</a:t>
            </a:r>
            <a:r>
              <a:rPr lang="en-US" dirty="0"/>
              <a:t>, Azure and Akamai have hundreds of endpoints around the world</a:t>
            </a:r>
          </a:p>
          <a:p>
            <a:pPr marL="685800" lvl="1" indent="-457200"/>
            <a:r>
              <a:rPr lang="en-US" dirty="0"/>
              <a:t>S3 is an easy step into the CDN world, its an object store that AWS allows you to easily publish to it’s </a:t>
            </a:r>
            <a:r>
              <a:rPr lang="en-US" dirty="0" err="1"/>
              <a:t>CloudFront</a:t>
            </a:r>
            <a:r>
              <a:rPr lang="en-US" dirty="0"/>
              <a:t> CDN</a:t>
            </a:r>
          </a:p>
          <a:p>
            <a:pPr marL="685800" lvl="1" indent="-457200"/>
            <a:endParaRPr lang="en-US" dirty="0"/>
          </a:p>
        </p:txBody>
      </p:sp>
      <p:sp>
        <p:nvSpPr>
          <p:cNvPr id="4" name="Content Placeholder 3"/>
          <p:cNvSpPr>
            <a:spLocks noGrp="1"/>
          </p:cNvSpPr>
          <p:nvPr>
            <p:ph sz="quarter" idx="13"/>
          </p:nvPr>
        </p:nvSpPr>
        <p:spPr/>
        <p:txBody>
          <a:bodyPr/>
          <a:lstStyle/>
          <a:p>
            <a:endParaRPr lang="en-US"/>
          </a:p>
        </p:txBody>
      </p:sp>
      <p:pic>
        <p:nvPicPr>
          <p:cNvPr id="6" name="Picture 5"/>
          <p:cNvPicPr>
            <a:picLocks noChangeAspect="1"/>
          </p:cNvPicPr>
          <p:nvPr/>
        </p:nvPicPr>
        <p:blipFill>
          <a:blip r:embed="rId2"/>
          <a:stretch>
            <a:fillRect/>
          </a:stretch>
        </p:blipFill>
        <p:spPr>
          <a:xfrm>
            <a:off x="990600" y="3349043"/>
            <a:ext cx="7132107" cy="2755000"/>
          </a:xfrm>
          <a:prstGeom prst="rect">
            <a:avLst/>
          </a:prstGeom>
        </p:spPr>
      </p:pic>
    </p:spTree>
    <p:extLst>
      <p:ext uri="{BB962C8B-B14F-4D97-AF65-F5344CB8AC3E}">
        <p14:creationId xmlns:p14="http://schemas.microsoft.com/office/powerpoint/2010/main" val="2320552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fontScale="85000" lnSpcReduction="10000"/>
          </a:bodyPr>
          <a:lstStyle/>
          <a:p>
            <a:r>
              <a:rPr lang="en-US" dirty="0"/>
              <a:t>Adding Deployment Steps to your Build Definition</a:t>
            </a:r>
          </a:p>
        </p:txBody>
      </p:sp>
      <p:sp>
        <p:nvSpPr>
          <p:cNvPr id="3" name="Content Placeholder 2"/>
          <p:cNvSpPr>
            <a:spLocks noGrp="1"/>
          </p:cNvSpPr>
          <p:nvPr>
            <p:ph sz="quarter" idx="12"/>
          </p:nvPr>
        </p:nvSpPr>
        <p:spPr/>
        <p:txBody>
          <a:bodyPr/>
          <a:lstStyle/>
          <a:p>
            <a:pPr marL="685800" lvl="1" indent="-457200"/>
            <a:r>
              <a:rPr lang="en-US" dirty="0"/>
              <a:t>Demo (Deploy)</a:t>
            </a: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3498081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Octopus Release Versioning</a:t>
            </a:r>
          </a:p>
        </p:txBody>
      </p:sp>
      <p:sp>
        <p:nvSpPr>
          <p:cNvPr id="3" name="Content Placeholder 2"/>
          <p:cNvSpPr>
            <a:spLocks noGrp="1"/>
          </p:cNvSpPr>
          <p:nvPr>
            <p:ph sz="quarter" idx="12"/>
          </p:nvPr>
        </p:nvSpPr>
        <p:spPr/>
        <p:txBody>
          <a:bodyPr/>
          <a:lstStyle/>
          <a:p>
            <a:pPr marL="685800" lvl="1" indent="-457200"/>
            <a:r>
              <a:rPr lang="en-US" dirty="0"/>
              <a:t>There is a Difference between package and release version</a:t>
            </a:r>
          </a:p>
          <a:p>
            <a:pPr marL="685800" lvl="1" indent="-457200"/>
            <a:r>
              <a:rPr lang="en-US" dirty="0"/>
              <a:t>Variables and process changes are versioned and change between release</a:t>
            </a:r>
          </a:p>
          <a:p>
            <a:pPr marL="685800" lvl="1" indent="-457200"/>
            <a:r>
              <a:rPr lang="en-US" dirty="0"/>
              <a:t>This is a good thing, it means that future changes aren’t retroactively applied to your history, so Version 1.1 will deploy the same why it did before when you are making updates to 2.4 for example</a:t>
            </a: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3672075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Deploying with Octopus to Production</a:t>
            </a:r>
          </a:p>
        </p:txBody>
      </p:sp>
      <p:sp>
        <p:nvSpPr>
          <p:cNvPr id="3" name="Content Placeholder 2"/>
          <p:cNvSpPr>
            <a:spLocks noGrp="1"/>
          </p:cNvSpPr>
          <p:nvPr>
            <p:ph sz="quarter" idx="12"/>
          </p:nvPr>
        </p:nvSpPr>
        <p:spPr/>
        <p:txBody>
          <a:bodyPr/>
          <a:lstStyle/>
          <a:p>
            <a:pPr marL="685800" lvl="1" indent="-457200"/>
            <a:r>
              <a:rPr lang="en-US" dirty="0"/>
              <a:t>Demo (Adding the tentacle to Production)</a:t>
            </a: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3744265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Things you will need</a:t>
            </a:r>
          </a:p>
        </p:txBody>
      </p:sp>
      <p:sp>
        <p:nvSpPr>
          <p:cNvPr id="3" name="Content Placeholder 2"/>
          <p:cNvSpPr>
            <a:spLocks noGrp="1"/>
          </p:cNvSpPr>
          <p:nvPr>
            <p:ph sz="quarter" idx="12"/>
          </p:nvPr>
        </p:nvSpPr>
        <p:spPr/>
        <p:txBody>
          <a:bodyPr/>
          <a:lstStyle/>
          <a:p>
            <a:pPr marL="685800" lvl="1" indent="-457200"/>
            <a:r>
              <a:rPr lang="en-US" dirty="0"/>
              <a:t>A Web Browser</a:t>
            </a:r>
          </a:p>
          <a:p>
            <a:pPr marL="685800" lvl="1" indent="-457200"/>
            <a:r>
              <a:rPr lang="en-US" dirty="0"/>
              <a:t>WIFI password for </a:t>
            </a:r>
            <a:r>
              <a:rPr lang="en-US" dirty="0" err="1"/>
              <a:t>agoda_visitor</a:t>
            </a:r>
            <a:endParaRPr lang="en-US" dirty="0"/>
          </a:p>
          <a:p>
            <a:pPr marL="857250" lvl="2" indent="-457200"/>
            <a:r>
              <a:rPr lang="en-US" dirty="0"/>
              <a:t>agoda.com</a:t>
            </a:r>
          </a:p>
          <a:p>
            <a:pPr marL="685800" lvl="1" indent="-457200"/>
            <a:r>
              <a:rPr lang="en-US" dirty="0"/>
              <a:t>TeamCity Server Address </a:t>
            </a:r>
          </a:p>
          <a:p>
            <a:pPr marL="857250" lvl="2" indent="-457200"/>
            <a:r>
              <a:rPr lang="en-US" dirty="0">
                <a:hlinkClick r:id="rId2"/>
              </a:rPr>
              <a:t>http://teamcity01.southeastasia.cloudapp.azure.com</a:t>
            </a:r>
            <a:endParaRPr lang="en-US" dirty="0"/>
          </a:p>
          <a:p>
            <a:pPr marL="685800" lvl="1" indent="-457200"/>
            <a:r>
              <a:rPr lang="en-US" dirty="0"/>
              <a:t>Octopus Server Address</a:t>
            </a:r>
          </a:p>
          <a:p>
            <a:pPr marL="857250" lvl="2" indent="-457200"/>
            <a:r>
              <a:rPr lang="en-US" dirty="0">
                <a:hlinkClick r:id="rId3"/>
              </a:rPr>
              <a:t>http://octopus01.southeastasia.cloudapp.azure.com</a:t>
            </a:r>
            <a:r>
              <a:rPr lang="en-US" dirty="0"/>
              <a:t> </a:t>
            </a:r>
          </a:p>
          <a:p>
            <a:pPr marL="685800" lvl="1" indent="-457200"/>
            <a:endParaRPr lang="en-US" dirty="0"/>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4136048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CI 10k feet overview</a:t>
            </a:r>
          </a:p>
        </p:txBody>
      </p:sp>
      <p:sp>
        <p:nvSpPr>
          <p:cNvPr id="3" name="Content Placeholder 2"/>
          <p:cNvSpPr>
            <a:spLocks noGrp="1"/>
          </p:cNvSpPr>
          <p:nvPr>
            <p:ph sz="quarter" idx="12"/>
          </p:nvPr>
        </p:nvSpPr>
        <p:spPr>
          <a:xfrm>
            <a:off x="304800" y="1295400"/>
            <a:ext cx="11658600" cy="1676400"/>
          </a:xfrm>
        </p:spPr>
        <p:txBody>
          <a:bodyPr>
            <a:normAutofit lnSpcReduction="10000"/>
          </a:bodyPr>
          <a:lstStyle/>
          <a:p>
            <a:r>
              <a:rPr lang="en-US" dirty="0"/>
              <a:t>Continuous Integration (CI) is a development practice that requires developers to integrate code into a shared repository several times a day. Each check-in is then verified by an automated build, allowing teams to detect problems early.</a:t>
            </a:r>
          </a:p>
        </p:txBody>
      </p:sp>
      <p:sp>
        <p:nvSpPr>
          <p:cNvPr id="4" name="Content Placeholder 3"/>
          <p:cNvSpPr>
            <a:spLocks noGrp="1"/>
          </p:cNvSpPr>
          <p:nvPr>
            <p:ph sz="quarter" idx="13"/>
          </p:nvPr>
        </p:nvSpPr>
        <p:spPr/>
        <p:txBody>
          <a:bodyPr/>
          <a:lstStyle/>
          <a:p>
            <a:endParaRPr lang="en-US"/>
          </a:p>
        </p:txBody>
      </p:sp>
      <p:pic>
        <p:nvPicPr>
          <p:cNvPr id="9218" name="Picture 2" descr="Image result for continuous integ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7818" y="2819400"/>
            <a:ext cx="8153400" cy="3587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107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GitHub Forking</a:t>
            </a:r>
          </a:p>
        </p:txBody>
      </p:sp>
      <p:sp>
        <p:nvSpPr>
          <p:cNvPr id="3" name="Content Placeholder 2"/>
          <p:cNvSpPr>
            <a:spLocks noGrp="1"/>
          </p:cNvSpPr>
          <p:nvPr>
            <p:ph sz="quarter" idx="12"/>
          </p:nvPr>
        </p:nvSpPr>
        <p:spPr>
          <a:xfrm>
            <a:off x="304800" y="1295400"/>
            <a:ext cx="5181600" cy="4977920"/>
          </a:xfrm>
        </p:spPr>
        <p:txBody>
          <a:bodyPr>
            <a:normAutofit fontScale="92500" lnSpcReduction="10000"/>
          </a:bodyPr>
          <a:lstStyle/>
          <a:p>
            <a:pPr marL="685800" lvl="1" indent="-457200"/>
            <a:r>
              <a:rPr lang="en-US" dirty="0"/>
              <a:t>A fork is not a branch</a:t>
            </a:r>
          </a:p>
          <a:p>
            <a:pPr marL="685800" lvl="1" indent="-457200"/>
            <a:r>
              <a:rPr lang="en-US" dirty="0"/>
              <a:t>A fork allows you to copy a repo for your own purposes</a:t>
            </a:r>
          </a:p>
          <a:p>
            <a:pPr marL="685800" lvl="1" indent="-457200"/>
            <a:r>
              <a:rPr lang="en-US" dirty="0"/>
              <a:t>This allows for people disconnected from a development team to propose changes to something they don’t own OR use an existing product to start a new project in a different direction </a:t>
            </a:r>
          </a:p>
          <a:p>
            <a:pPr marL="685800" lvl="1" indent="-457200"/>
            <a:r>
              <a:rPr lang="en-US" dirty="0"/>
              <a:t>Forks allow for collaboration without intruding on ownership</a:t>
            </a:r>
          </a:p>
        </p:txBody>
      </p:sp>
      <p:sp>
        <p:nvSpPr>
          <p:cNvPr id="4" name="Content Placeholder 3"/>
          <p:cNvSpPr>
            <a:spLocks noGrp="1"/>
          </p:cNvSpPr>
          <p:nvPr>
            <p:ph sz="quarter" idx="13"/>
          </p:nvPr>
        </p:nvSpPr>
        <p:spPr/>
        <p:txBody>
          <a:bodyPr/>
          <a:lstStyle/>
          <a:p>
            <a:endParaRPr lang="en-US"/>
          </a:p>
        </p:txBody>
      </p:sp>
      <p:pic>
        <p:nvPicPr>
          <p:cNvPr id="11266" name="Picture 2" descr="Image result for forking vs branch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981200"/>
            <a:ext cx="5750061" cy="350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31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Setup Repo</a:t>
            </a:r>
          </a:p>
        </p:txBody>
      </p:sp>
      <p:sp>
        <p:nvSpPr>
          <p:cNvPr id="3" name="Content Placeholder 2"/>
          <p:cNvSpPr>
            <a:spLocks noGrp="1"/>
          </p:cNvSpPr>
          <p:nvPr>
            <p:ph sz="quarter" idx="12"/>
          </p:nvPr>
        </p:nvSpPr>
        <p:spPr>
          <a:xfrm>
            <a:off x="304800" y="1295400"/>
            <a:ext cx="5562600" cy="4495800"/>
          </a:xfrm>
        </p:spPr>
        <p:txBody>
          <a:bodyPr/>
          <a:lstStyle/>
          <a:p>
            <a:pPr marL="457200" indent="-457200">
              <a:buFont typeface="Arial" panose="020B0604020202020204" pitchFamily="34" charset="0"/>
              <a:buChar char="•"/>
            </a:pPr>
            <a:r>
              <a:rPr lang="en-US" dirty="0"/>
              <a:t>Fork repo from </a:t>
            </a:r>
            <a:r>
              <a:rPr lang="en-US" dirty="0">
                <a:hlinkClick r:id="rId2"/>
              </a:rPr>
              <a:t>https://github.com/tech-at-agoda/Todo-app-sample</a:t>
            </a:r>
            <a:r>
              <a:rPr lang="en-US" dirty="0"/>
              <a:t> </a:t>
            </a:r>
          </a:p>
          <a:p>
            <a:pPr marL="457200" indent="-457200">
              <a:buFont typeface="Arial" panose="020B0604020202020204" pitchFamily="34" charset="0"/>
              <a:buChar char="•"/>
            </a:pPr>
            <a:r>
              <a:rPr lang="en-US" dirty="0"/>
              <a:t>Copy the repo’s </a:t>
            </a:r>
            <a:r>
              <a:rPr lang="en-US" dirty="0" err="1"/>
              <a:t>git</a:t>
            </a:r>
            <a:r>
              <a:rPr lang="en-US" dirty="0"/>
              <a:t> https address AFTER you fork it so you can use it in TeamCity</a:t>
            </a:r>
          </a:p>
          <a:p>
            <a:pPr marL="457200" indent="-457200">
              <a:buFont typeface="Arial" panose="020B0604020202020204" pitchFamily="34" charset="0"/>
              <a:buChar char="•"/>
            </a:pPr>
            <a:r>
              <a:rPr lang="en-US" dirty="0"/>
              <a:t>Clone on your local (optional)</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3"/>
          <a:stretch>
            <a:fillRect/>
          </a:stretch>
        </p:blipFill>
        <p:spPr>
          <a:xfrm>
            <a:off x="7507014" y="2895600"/>
            <a:ext cx="3938226" cy="2750646"/>
          </a:xfrm>
          <a:prstGeom prst="rect">
            <a:avLst/>
          </a:prstGeom>
        </p:spPr>
      </p:pic>
      <p:pic>
        <p:nvPicPr>
          <p:cNvPr id="6" name="Picture 5"/>
          <p:cNvPicPr>
            <a:picLocks noChangeAspect="1"/>
          </p:cNvPicPr>
          <p:nvPr/>
        </p:nvPicPr>
        <p:blipFill>
          <a:blip r:embed="rId4"/>
          <a:stretch>
            <a:fillRect/>
          </a:stretch>
        </p:blipFill>
        <p:spPr>
          <a:xfrm>
            <a:off x="6324600" y="646127"/>
            <a:ext cx="5139690" cy="1999743"/>
          </a:xfrm>
          <a:prstGeom prst="rect">
            <a:avLst/>
          </a:prstGeom>
        </p:spPr>
      </p:pic>
    </p:spTree>
    <p:extLst>
      <p:ext uri="{BB962C8B-B14F-4D97-AF65-F5344CB8AC3E}">
        <p14:creationId xmlns:p14="http://schemas.microsoft.com/office/powerpoint/2010/main" val="405408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       TeamCity basic Architecture </a:t>
            </a:r>
          </a:p>
        </p:txBody>
      </p:sp>
      <p:sp>
        <p:nvSpPr>
          <p:cNvPr id="3" name="Content Placeholder 2"/>
          <p:cNvSpPr>
            <a:spLocks noGrp="1"/>
          </p:cNvSpPr>
          <p:nvPr>
            <p:ph sz="quarter" idx="12"/>
          </p:nvPr>
        </p:nvSpPr>
        <p:spPr>
          <a:xfrm>
            <a:off x="304800" y="1295400"/>
            <a:ext cx="4953000" cy="4495800"/>
          </a:xfrm>
        </p:spPr>
        <p:txBody>
          <a:bodyPr>
            <a:normAutofit fontScale="85000" lnSpcReduction="20000"/>
          </a:bodyPr>
          <a:lstStyle/>
          <a:p>
            <a:pPr marL="685800" lvl="1" indent="-457200"/>
            <a:r>
              <a:rPr lang="en-US" dirty="0"/>
              <a:t>TeamCity has a Server/Client Architecture with the Build Agents that run the jobs</a:t>
            </a:r>
          </a:p>
          <a:p>
            <a:pPr marL="685800" lvl="1" indent="-457200"/>
            <a:r>
              <a:rPr lang="en-US" dirty="0"/>
              <a:t>TeamCity Requires a database, can be MS SQL, MySQL, </a:t>
            </a:r>
            <a:r>
              <a:rPr lang="en-US" dirty="0" err="1"/>
              <a:t>Postgress</a:t>
            </a:r>
            <a:r>
              <a:rPr lang="en-US" dirty="0"/>
              <a:t> or Oracle. And has built in HFSDB for testing/demo installs</a:t>
            </a:r>
          </a:p>
          <a:p>
            <a:pPr marL="685800" lvl="1" indent="-457200"/>
            <a:r>
              <a:rPr lang="en-US" dirty="0"/>
              <a:t>Agent runs on JVM so can run on Windows, Linux, Mac, etc.</a:t>
            </a:r>
          </a:p>
          <a:p>
            <a:pPr marL="685800" lvl="1" indent="-457200"/>
            <a:r>
              <a:rPr lang="en-US" dirty="0"/>
              <a:t>Agents are grouped into pools in </a:t>
            </a:r>
            <a:r>
              <a:rPr lang="en-US" dirty="0" err="1"/>
              <a:t>teamcity</a:t>
            </a:r>
            <a:r>
              <a:rPr lang="en-US" dirty="0"/>
              <a:t> for segregation based on Capabilities, geolocation, etc.</a:t>
            </a:r>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6324600" y="112231"/>
            <a:ext cx="5715000" cy="6285935"/>
          </a:xfrm>
          <a:prstGeom prst="rect">
            <a:avLst/>
          </a:prstGeom>
        </p:spPr>
      </p:pic>
      <p:pic>
        <p:nvPicPr>
          <p:cNvPr id="6" name="Picture 5"/>
          <p:cNvPicPr>
            <a:picLocks noChangeAspect="1"/>
          </p:cNvPicPr>
          <p:nvPr/>
        </p:nvPicPr>
        <p:blipFill>
          <a:blip r:embed="rId3"/>
          <a:stretch>
            <a:fillRect/>
          </a:stretch>
        </p:blipFill>
        <p:spPr>
          <a:xfrm>
            <a:off x="228600" y="237568"/>
            <a:ext cx="987310" cy="1057832"/>
          </a:xfrm>
          <a:prstGeom prst="rect">
            <a:avLst/>
          </a:prstGeom>
        </p:spPr>
      </p:pic>
    </p:spTree>
    <p:extLst>
      <p:ext uri="{BB962C8B-B14F-4D97-AF65-F5344CB8AC3E}">
        <p14:creationId xmlns:p14="http://schemas.microsoft.com/office/powerpoint/2010/main" val="2872434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Naming Conventions for TeamCity</a:t>
            </a:r>
          </a:p>
        </p:txBody>
      </p:sp>
      <p:sp>
        <p:nvSpPr>
          <p:cNvPr id="3" name="Content Placeholder 2"/>
          <p:cNvSpPr>
            <a:spLocks noGrp="1"/>
          </p:cNvSpPr>
          <p:nvPr>
            <p:ph sz="quarter" idx="12"/>
          </p:nvPr>
        </p:nvSpPr>
        <p:spPr>
          <a:xfrm>
            <a:off x="304799" y="1295400"/>
            <a:ext cx="7755467" cy="4495800"/>
          </a:xfrm>
        </p:spPr>
        <p:txBody>
          <a:bodyPr>
            <a:normAutofit fontScale="70000" lnSpcReduction="20000"/>
          </a:bodyPr>
          <a:lstStyle/>
          <a:p>
            <a:pPr marL="685800" lvl="1" indent="-457200"/>
            <a:r>
              <a:rPr lang="en-US" dirty="0"/>
              <a:t>Create a Sub-Project with you Application name</a:t>
            </a:r>
          </a:p>
          <a:p>
            <a:pPr marL="857250" lvl="2" indent="-457200"/>
            <a:r>
              <a:rPr lang="en-US" dirty="0"/>
              <a:t>Create Build Definitions with the “Action” that takes place</a:t>
            </a:r>
          </a:p>
          <a:p>
            <a:pPr marL="685800" lvl="1" indent="-457200"/>
            <a:r>
              <a:rPr lang="en-US" dirty="0"/>
              <a:t>Why?</a:t>
            </a:r>
          </a:p>
          <a:p>
            <a:pPr marL="857250" lvl="2" indent="-457200"/>
            <a:r>
              <a:rPr lang="en-US" dirty="0"/>
              <a:t>There are project level settings that you will want to change between applications</a:t>
            </a:r>
          </a:p>
          <a:p>
            <a:pPr marL="857250" lvl="2" indent="-457200"/>
            <a:r>
              <a:rPr lang="en-US" dirty="0"/>
              <a:t>TeamCity is Designed to scale at the build definition level</a:t>
            </a:r>
          </a:p>
          <a:p>
            <a:pPr marL="1143000" lvl="3" indent="-457200"/>
            <a:r>
              <a:rPr lang="en-US" dirty="0"/>
              <a:t>Unlike other build systems that run tasks on an agent in parallel, TeamCity parallelizes over multiple agents, using different build definitions</a:t>
            </a:r>
          </a:p>
          <a:p>
            <a:pPr marL="857250" lvl="2" indent="-457200"/>
            <a:r>
              <a:rPr lang="en-US" dirty="0"/>
              <a:t>Most Definitions start out with all-in-one (Build, Test, Package, Deploy, </a:t>
            </a:r>
            <a:r>
              <a:rPr lang="en-US" dirty="0" err="1"/>
              <a:t>etc</a:t>
            </a:r>
            <a:r>
              <a:rPr lang="en-US" dirty="0"/>
              <a:t>), but when you want to branch out this becomes easy, you can just create new build </a:t>
            </a:r>
            <a:r>
              <a:rPr lang="en-US" dirty="0" err="1"/>
              <a:t>defs</a:t>
            </a:r>
            <a:r>
              <a:rPr lang="en-US" dirty="0"/>
              <a:t> with the steps, and the naming convention scales nicely as you do.</a:t>
            </a:r>
          </a:p>
          <a:p>
            <a:pPr marL="1143000" lvl="3" indent="-457200"/>
            <a:endParaRPr lang="en-US" dirty="0"/>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8060267" y="1247775"/>
            <a:ext cx="5076825" cy="1543050"/>
          </a:xfrm>
          <a:prstGeom prst="rect">
            <a:avLst/>
          </a:prstGeom>
        </p:spPr>
      </p:pic>
      <p:pic>
        <p:nvPicPr>
          <p:cNvPr id="6" name="Picture 5"/>
          <p:cNvPicPr>
            <a:picLocks noChangeAspect="1"/>
          </p:cNvPicPr>
          <p:nvPr/>
        </p:nvPicPr>
        <p:blipFill>
          <a:blip r:embed="rId3"/>
          <a:stretch>
            <a:fillRect/>
          </a:stretch>
        </p:blipFill>
        <p:spPr>
          <a:xfrm>
            <a:off x="8898467" y="4084097"/>
            <a:ext cx="2209800" cy="885825"/>
          </a:xfrm>
          <a:prstGeom prst="rect">
            <a:avLst/>
          </a:prstGeom>
        </p:spPr>
      </p:pic>
      <p:pic>
        <p:nvPicPr>
          <p:cNvPr id="7" name="Picture 6"/>
          <p:cNvPicPr>
            <a:picLocks noChangeAspect="1"/>
          </p:cNvPicPr>
          <p:nvPr/>
        </p:nvPicPr>
        <p:blipFill>
          <a:blip r:embed="rId4"/>
          <a:stretch>
            <a:fillRect/>
          </a:stretch>
        </p:blipFill>
        <p:spPr>
          <a:xfrm>
            <a:off x="8898467" y="5029200"/>
            <a:ext cx="1952625" cy="676275"/>
          </a:xfrm>
          <a:prstGeom prst="rect">
            <a:avLst/>
          </a:prstGeom>
        </p:spPr>
      </p:pic>
      <p:pic>
        <p:nvPicPr>
          <p:cNvPr id="8" name="Picture 7"/>
          <p:cNvPicPr>
            <a:picLocks noChangeAspect="1"/>
          </p:cNvPicPr>
          <p:nvPr/>
        </p:nvPicPr>
        <p:blipFill>
          <a:blip r:embed="rId5"/>
          <a:stretch>
            <a:fillRect/>
          </a:stretch>
        </p:blipFill>
        <p:spPr>
          <a:xfrm>
            <a:off x="8669867" y="3469022"/>
            <a:ext cx="2286000" cy="581025"/>
          </a:xfrm>
          <a:prstGeom prst="rect">
            <a:avLst/>
          </a:prstGeom>
        </p:spPr>
      </p:pic>
      <p:pic>
        <p:nvPicPr>
          <p:cNvPr id="9" name="Picture 8"/>
          <p:cNvPicPr>
            <a:picLocks noChangeAspect="1"/>
          </p:cNvPicPr>
          <p:nvPr/>
        </p:nvPicPr>
        <p:blipFill>
          <a:blip r:embed="rId6"/>
          <a:stretch>
            <a:fillRect/>
          </a:stretch>
        </p:blipFill>
        <p:spPr>
          <a:xfrm>
            <a:off x="8060267" y="3079026"/>
            <a:ext cx="5029200" cy="323850"/>
          </a:xfrm>
          <a:prstGeom prst="rect">
            <a:avLst/>
          </a:prstGeom>
        </p:spPr>
      </p:pic>
    </p:spTree>
    <p:extLst>
      <p:ext uri="{BB962C8B-B14F-4D97-AF65-F5344CB8AC3E}">
        <p14:creationId xmlns:p14="http://schemas.microsoft.com/office/powerpoint/2010/main" val="2745774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Create your Build in TeamCity</a:t>
            </a:r>
          </a:p>
        </p:txBody>
      </p:sp>
      <p:sp>
        <p:nvSpPr>
          <p:cNvPr id="3" name="Content Placeholder 2"/>
          <p:cNvSpPr>
            <a:spLocks noGrp="1"/>
          </p:cNvSpPr>
          <p:nvPr>
            <p:ph sz="quarter" idx="12"/>
          </p:nvPr>
        </p:nvSpPr>
        <p:spPr/>
        <p:txBody>
          <a:bodyPr/>
          <a:lstStyle/>
          <a:p>
            <a:pPr marL="457200" indent="-457200">
              <a:buFont typeface="Arial" panose="020B0604020202020204" pitchFamily="34" charset="0"/>
              <a:buChar char="•"/>
            </a:pPr>
            <a:r>
              <a:rPr lang="en-US" dirty="0"/>
              <a:t>Demo (Create Project and Build Def)</a:t>
            </a:r>
          </a:p>
          <a:p>
            <a:pPr marL="457200" indent="-457200">
              <a:buFont typeface="Arial" panose="020B0604020202020204" pitchFamily="34" charset="0"/>
              <a:buChar char="•"/>
            </a:pPr>
            <a:r>
              <a:rPr lang="en-US" dirty="0"/>
              <a:t>Clone Repo to your local (optional)</a:t>
            </a:r>
          </a:p>
          <a:p>
            <a:pPr marL="457200" indent="-457200">
              <a:buFont typeface="Arial" panose="020B0604020202020204" pitchFamily="34" charset="0"/>
              <a:buChar char="•"/>
            </a:pPr>
            <a:r>
              <a:rPr lang="en-US" dirty="0"/>
              <a:t>Demo (Look at project layout in GitHub or Local)</a:t>
            </a: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21973269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goda Content Page Background">
  <a:themeElements>
    <a:clrScheme name="Custom 1">
      <a:dk1>
        <a:srgbClr val="7F7F7F"/>
      </a:dk1>
      <a:lt1>
        <a:sysClr val="window" lastClr="FFFFFF"/>
      </a:lt1>
      <a:dk2>
        <a:srgbClr val="7F7F7F"/>
      </a:dk2>
      <a:lt2>
        <a:srgbClr val="FFFFFF"/>
      </a:lt2>
      <a:accent1>
        <a:srgbClr val="7F7F7F"/>
      </a:accent1>
      <a:accent2>
        <a:srgbClr val="FF0000"/>
      </a:accent2>
      <a:accent3>
        <a:srgbClr val="1AAC5B"/>
      </a:accent3>
      <a:accent4>
        <a:srgbClr val="9436D4"/>
      </a:accent4>
      <a:accent5>
        <a:srgbClr val="0283FF"/>
      </a:accent5>
      <a:accent6>
        <a:srgbClr val="F79D11"/>
      </a:accent6>
      <a:hlink>
        <a:srgbClr val="0000FF"/>
      </a:hlink>
      <a:folHlink>
        <a:srgbClr val="800080"/>
      </a:folHlink>
    </a:clrScheme>
    <a:fontScheme name="Agoda">
      <a:majorFont>
        <a:latin typeface="Arial Rounded MT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goda Powerpoint Template_17_01.potx" id="{D2AA3E7D-107C-45A5-8864-F8DF13401F85}" vid="{FA1B3C7D-9B20-48CF-B53D-97C712500919}"/>
    </a:ext>
  </a:extLst>
</a:theme>
</file>

<file path=ppt/theme/theme2.xml><?xml version="1.0" encoding="utf-8"?>
<a:theme xmlns:a="http://schemas.openxmlformats.org/drawingml/2006/main" name="1_Agoda Content Page Background">
  <a:themeElements>
    <a:clrScheme name="Custom 1">
      <a:dk1>
        <a:srgbClr val="7F7F7F"/>
      </a:dk1>
      <a:lt1>
        <a:sysClr val="window" lastClr="FFFFFF"/>
      </a:lt1>
      <a:dk2>
        <a:srgbClr val="7F7F7F"/>
      </a:dk2>
      <a:lt2>
        <a:srgbClr val="FFFFFF"/>
      </a:lt2>
      <a:accent1>
        <a:srgbClr val="7F7F7F"/>
      </a:accent1>
      <a:accent2>
        <a:srgbClr val="FF0000"/>
      </a:accent2>
      <a:accent3>
        <a:srgbClr val="1AAC5B"/>
      </a:accent3>
      <a:accent4>
        <a:srgbClr val="9436D4"/>
      </a:accent4>
      <a:accent5>
        <a:srgbClr val="0283FF"/>
      </a:accent5>
      <a:accent6>
        <a:srgbClr val="F79D11"/>
      </a:accent6>
      <a:hlink>
        <a:srgbClr val="0000FF"/>
      </a:hlink>
      <a:folHlink>
        <a:srgbClr val="800080"/>
      </a:folHlink>
    </a:clrScheme>
    <a:fontScheme name="Agoda">
      <a:majorFont>
        <a:latin typeface="Arial Rounded MT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goda Powerpoint Template_17_01.potx" id="{D2AA3E7D-107C-45A5-8864-F8DF13401F85}" vid="{AD1D83E3-B65A-47F3-B291-D818BFD46F1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96833405B06C428144455CC21D98D4" ma:contentTypeVersion="5" ma:contentTypeDescription="Create a new document." ma:contentTypeScope="" ma:versionID="ed526559424646758ed2cfea8dbd0712">
  <xsd:schema xmlns:xsd="http://www.w3.org/2001/XMLSchema" xmlns:xs="http://www.w3.org/2001/XMLSchema" xmlns:p="http://schemas.microsoft.com/office/2006/metadata/properties" xmlns:ns1="http://schemas.microsoft.com/sharepoint/v3" xmlns:ns2="http://schemas.microsoft.com/sharepoint/v4" targetNamespace="http://schemas.microsoft.com/office/2006/metadata/properties" ma:root="true" ma:fieldsID="94546f2971c1c6125529a45a01ad9216" ns1:_="" ns2:_="">
    <xsd:import namespace="http://schemas.microsoft.com/sharepoint/v3"/>
    <xsd:import namespace="http://schemas.microsoft.com/sharepoint/v4"/>
    <xsd:element name="properties">
      <xsd:complexType>
        <xsd:sequence>
          <xsd:element name="documentManagement">
            <xsd:complexType>
              <xsd:all>
                <xsd:element ref="ns1:PublishingStartDate" minOccurs="0"/>
                <xsd:element ref="ns1:PublishingExpirationDate" minOccurs="0"/>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0"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69B803-6FFA-46C2-8849-64F0E401DC42}">
  <ds:schemaRefs>
    <ds:schemaRef ds:uri="http://purl.org/dc/dcmitype/"/>
    <ds:schemaRef ds:uri="http://schemas.microsoft.com/office/2006/documentManagement/types"/>
    <ds:schemaRef ds:uri="http://purl.org/dc/terms/"/>
    <ds:schemaRef ds:uri="http://schemas.openxmlformats.org/package/2006/metadata/core-properties"/>
    <ds:schemaRef ds:uri="http://schemas.microsoft.com/sharepoint/v4"/>
    <ds:schemaRef ds:uri="http://purl.org/dc/elements/1.1/"/>
    <ds:schemaRef ds:uri="http://schemas.microsoft.com/office/2006/metadata/properties"/>
    <ds:schemaRef ds:uri="http://schemas.microsoft.com/sharepoint/v3"/>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753443D7-7A41-4632-9EEE-F97EC66680B1}">
  <ds:schemaRefs>
    <ds:schemaRef ds:uri="http://schemas.microsoft.com/sharepoint/v3/contenttype/forms"/>
  </ds:schemaRefs>
</ds:datastoreItem>
</file>

<file path=customXml/itemProps3.xml><?xml version="1.0" encoding="utf-8"?>
<ds:datastoreItem xmlns:ds="http://schemas.openxmlformats.org/officeDocument/2006/customXml" ds:itemID="{E46599EA-CA77-4908-95F2-889B1D1668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Agoda Powerpoint Template_17_01</Template>
  <TotalTime>0</TotalTime>
  <Words>1343</Words>
  <Application>Microsoft Office PowerPoint</Application>
  <PresentationFormat>Widescreen</PresentationFormat>
  <Paragraphs>131</Paragraphs>
  <Slides>28</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6" baseType="lpstr">
      <vt:lpstr>Arial</vt:lpstr>
      <vt:lpstr>Arial Rounded MT Bold</vt:lpstr>
      <vt:lpstr>Calibri</vt:lpstr>
      <vt:lpstr>Courier New</vt:lpstr>
      <vt:lpstr>Wingdings</vt:lpstr>
      <vt:lpstr>Agoda Content Page Background</vt:lpstr>
      <vt:lpstr>1_Agoda Content Page Background</vt:lpstr>
      <vt:lpstr>think-cell Slide</vt:lpstr>
      <vt:lpstr>Lets Do CI/CD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2017-05-07T07:06:07Z</dcterms:created>
  <dcterms:modified xsi:type="dcterms:W3CDTF">2017-05-13T14:31:18Z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0x0101000696833405B06C428144455CC21D98D4</vt:lpwstr>
  </property>
</Properties>
</file>