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Styl ciemny 1 — Ak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daG\Documents\Praca\SGGW\Motyl\Motyl_pracownicy\Motyl_pracownicy\Dane230218\pracSGG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agdaG\Documents\Praca\SGGW\Motyl\Motyl_pracownicy\Motyl_pracownicy\Dane230218\pracSGGW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MagdaG\Documents\Praca\SGGW\Motyl\Motyl_pracownicy\Motyl_pracownicy\Dane230218\pracSGGW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MagdaG\Documents\Praca\SGGW\Motyl\Motyl_pracownicy\Motyl_pracownicy\Dane230218\pracSGGW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MagdaG\Documents\Praca\SGGW\Motyl\Motyl_pracownicy\Motyl_pracownicy\Dane230218\pracSGGW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gdaG\Documents\Praca\SGGW\Motyl\Motyl_pracownicy\Motyl_pracownicy\Dane230218\pracSGG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Arkusz1!$L$33</c:f>
              <c:strCache>
                <c:ptCount val="1"/>
                <c:pt idx="0">
                  <c:v>na SGGW</c:v>
                </c:pt>
              </c:strCache>
            </c:strRef>
          </c:tx>
          <c:spPr>
            <a:pattFill prst="lt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CCD1672B-8BAD-4AD3-AE83-29EB8F8EFD89}" type="CELLRANGE">
                      <a:rPr lang="en-US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B80-4B83-831C-24D5932AA47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8B9CEB8-593B-4DA3-9284-56400744F919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B80-4B83-831C-24D5932AA47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350B4D-18B9-4BAE-8A9C-E7367BFD7E0A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B80-4B83-831C-24D5932AA47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D4DC56A-23AB-4D68-9AB5-4459B5E6F316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B80-4B83-831C-24D5932AA470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A98FDB6-CE10-4160-B83B-F706D3AF6473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B80-4B83-831C-24D5932AA470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1E63603E-ED8D-40F2-9CCF-652AF2E9E312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B80-4B83-831C-24D5932AA470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8FC33C30-9019-4F28-A791-589ED7861585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B80-4B83-831C-24D5932AA470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D02CADB4-7912-4E65-9C68-CD3D16B87AEA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B80-4B83-831C-24D5932AA470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D43CA45B-27C7-4BA8-94BC-8B82B3A5553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B80-4B83-831C-24D5932AA470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55553C3A-3B86-4880-A2AF-7558C6EBA076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B80-4B83-831C-24D5932AA470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84A978CB-8D56-4E51-A4C4-794018AF05C6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B80-4B83-831C-24D5932AA4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Arkusz1!$M$32:$W$32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Arkusz1!$M$33:$W$33</c:f>
              <c:numCache>
                <c:formatCode>0.0</c:formatCode>
                <c:ptCount val="11"/>
                <c:pt idx="0">
                  <c:v>77.272727272727266</c:v>
                </c:pt>
                <c:pt idx="1">
                  <c:v>77.450980392156865</c:v>
                </c:pt>
                <c:pt idx="2">
                  <c:v>80.263157894736835</c:v>
                </c:pt>
                <c:pt idx="3">
                  <c:v>87.128712871287135</c:v>
                </c:pt>
                <c:pt idx="4">
                  <c:v>81.553398058252426</c:v>
                </c:pt>
                <c:pt idx="5">
                  <c:v>84.21052631578948</c:v>
                </c:pt>
                <c:pt idx="6">
                  <c:v>90.909090909090907</c:v>
                </c:pt>
                <c:pt idx="7">
                  <c:v>76.388888888888886</c:v>
                </c:pt>
                <c:pt idx="8">
                  <c:v>79.452054794520549</c:v>
                </c:pt>
                <c:pt idx="9">
                  <c:v>86.206896551724142</c:v>
                </c:pt>
                <c:pt idx="10">
                  <c:v>86.956521739130437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Arkusz1!$B$19:$B$29</c15:f>
                <c15:dlblRangeCache>
                  <c:ptCount val="11"/>
                  <c:pt idx="0">
                    <c:v>85</c:v>
                  </c:pt>
                  <c:pt idx="1">
                    <c:v>79</c:v>
                  </c:pt>
                  <c:pt idx="2">
                    <c:v>61</c:v>
                  </c:pt>
                  <c:pt idx="3">
                    <c:v>88</c:v>
                  </c:pt>
                  <c:pt idx="4">
                    <c:v>84</c:v>
                  </c:pt>
                  <c:pt idx="5">
                    <c:v>64</c:v>
                  </c:pt>
                  <c:pt idx="6">
                    <c:v>80</c:v>
                  </c:pt>
                  <c:pt idx="7">
                    <c:v>55</c:v>
                  </c:pt>
                  <c:pt idx="8">
                    <c:v>58</c:v>
                  </c:pt>
                  <c:pt idx="9">
                    <c:v>75</c:v>
                  </c:pt>
                  <c:pt idx="10">
                    <c:v>60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5B80-4B83-831C-24D5932AA470}"/>
            </c:ext>
          </c:extLst>
        </c:ser>
        <c:ser>
          <c:idx val="1"/>
          <c:order val="1"/>
          <c:tx>
            <c:strRef>
              <c:f>Arkusz1!$L$34</c:f>
              <c:strCache>
                <c:ptCount val="1"/>
                <c:pt idx="0">
                  <c:v>poza SGGW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D4E5731B-CD2F-45EE-94B9-291F17D41498}" type="CELLRANGE">
                      <a:rPr lang="en-US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5B80-4B83-831C-24D5932AA47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799918F-2E3E-42E9-8F13-6EE8602366A4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B80-4B83-831C-24D5932AA47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A5C45DD-BF9A-4182-AFA4-767CC971379E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B80-4B83-831C-24D5932AA47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AC9ECCA-160F-4883-9670-A7786D08BF2D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B80-4B83-831C-24D5932AA470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9E831947-3FCA-4421-B4F7-D804259D383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5B80-4B83-831C-24D5932AA470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9ECE83D9-9030-4FE8-92E9-FA677CA3A6C4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B80-4B83-831C-24D5932AA470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11E1873F-1E1D-4404-ADFF-965DF6545EEA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B80-4B83-831C-24D5932AA470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A56EA0F5-0CC8-475E-9F20-BE44B32BDA22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B80-4B83-831C-24D5932AA470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B358909F-E322-4B55-9188-E2994DE99AD2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B80-4B83-831C-24D5932AA470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9B89D23C-D653-409E-A326-911685D9D824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B80-4B83-831C-24D5932AA470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E2D85791-1D23-4C0A-8FDF-205117ECE169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5B80-4B83-831C-24D5932AA4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Arkusz1!$M$32:$W$32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Arkusz1!$M$34:$W$34</c:f>
              <c:numCache>
                <c:formatCode>0.0</c:formatCode>
                <c:ptCount val="11"/>
                <c:pt idx="0">
                  <c:v>22.727272727272727</c:v>
                </c:pt>
                <c:pt idx="1">
                  <c:v>22.549019607843139</c:v>
                </c:pt>
                <c:pt idx="2">
                  <c:v>19.736842105263158</c:v>
                </c:pt>
                <c:pt idx="3">
                  <c:v>12.871287128712872</c:v>
                </c:pt>
                <c:pt idx="4">
                  <c:v>18.446601941747574</c:v>
                </c:pt>
                <c:pt idx="5">
                  <c:v>15.789473684210526</c:v>
                </c:pt>
                <c:pt idx="6">
                  <c:v>9.0909090909090917</c:v>
                </c:pt>
                <c:pt idx="7">
                  <c:v>23.611111111111111</c:v>
                </c:pt>
                <c:pt idx="8">
                  <c:v>20.547945205479451</c:v>
                </c:pt>
                <c:pt idx="9">
                  <c:v>13.793103448275861</c:v>
                </c:pt>
                <c:pt idx="10">
                  <c:v>13.043478260869565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Arkusz1!$C$19:$C$29</c15:f>
                <c15:dlblRangeCache>
                  <c:ptCount val="11"/>
                  <c:pt idx="0">
                    <c:v>25</c:v>
                  </c:pt>
                  <c:pt idx="1">
                    <c:v>23</c:v>
                  </c:pt>
                  <c:pt idx="2">
                    <c:v>15</c:v>
                  </c:pt>
                  <c:pt idx="3">
                    <c:v>13</c:v>
                  </c:pt>
                  <c:pt idx="4">
                    <c:v>19</c:v>
                  </c:pt>
                  <c:pt idx="5">
                    <c:v>12</c:v>
                  </c:pt>
                  <c:pt idx="6">
                    <c:v>8</c:v>
                  </c:pt>
                  <c:pt idx="7">
                    <c:v>17</c:v>
                  </c:pt>
                  <c:pt idx="8">
                    <c:v>15</c:v>
                  </c:pt>
                  <c:pt idx="9">
                    <c:v>12</c:v>
                  </c:pt>
                  <c:pt idx="10">
                    <c:v>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5B80-4B83-831C-24D5932AA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100"/>
        <c:axId val="265806640"/>
        <c:axId val="265809552"/>
      </c:barChart>
      <c:catAx>
        <c:axId val="26580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65809552"/>
        <c:crosses val="autoZero"/>
        <c:auto val="1"/>
        <c:lblAlgn val="ctr"/>
        <c:lblOffset val="100"/>
        <c:noMultiLvlLbl val="0"/>
      </c:catAx>
      <c:valAx>
        <c:axId val="2658095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6580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ysClr val="windowText" lastClr="000000"/>
              </a:fgClr>
              <a:bgClr>
                <a:sysClr val="window" lastClr="FFFFFF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Arkusz2!$B$1:$L$1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Arkusz2!$B$2:$L$2</c:f>
              <c:numCache>
                <c:formatCode>General</c:formatCode>
                <c:ptCount val="11"/>
                <c:pt idx="0">
                  <c:v>110</c:v>
                </c:pt>
                <c:pt idx="1">
                  <c:v>102</c:v>
                </c:pt>
                <c:pt idx="2">
                  <c:v>76</c:v>
                </c:pt>
                <c:pt idx="3">
                  <c:v>101</c:v>
                </c:pt>
                <c:pt idx="4">
                  <c:v>103</c:v>
                </c:pt>
                <c:pt idx="5">
                  <c:v>76</c:v>
                </c:pt>
                <c:pt idx="6">
                  <c:v>88</c:v>
                </c:pt>
                <c:pt idx="7">
                  <c:v>72</c:v>
                </c:pt>
                <c:pt idx="8">
                  <c:v>73</c:v>
                </c:pt>
                <c:pt idx="9">
                  <c:v>87</c:v>
                </c:pt>
                <c:pt idx="1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8-4826-8DDC-807D8C41A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-27"/>
        <c:axId val="340866592"/>
        <c:axId val="340864512"/>
      </c:barChart>
      <c:catAx>
        <c:axId val="34086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40864512"/>
        <c:crosses val="autoZero"/>
        <c:auto val="1"/>
        <c:lblAlgn val="ctr"/>
        <c:lblOffset val="100"/>
        <c:noMultiLvlLbl val="0"/>
      </c:catAx>
      <c:valAx>
        <c:axId val="34086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400"/>
                  <a:t>Liczba</a:t>
                </a:r>
                <a:r>
                  <a:rPr lang="pl-PL" sz="1400" baseline="0"/>
                  <a:t> nadanych stopni doktora</a:t>
                </a:r>
                <a:endParaRPr lang="pl-PL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4086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Arkusz1!$L$35</c:f>
              <c:strCache>
                <c:ptCount val="1"/>
                <c:pt idx="0">
                  <c:v>na SGGW</c:v>
                </c:pt>
              </c:strCache>
            </c:strRef>
          </c:tx>
          <c:spPr>
            <a:pattFill prst="ltDnDiag">
              <a:fgClr>
                <a:sysClr val="windowText" lastClr="000000">
                  <a:lumMod val="95000"/>
                  <a:lumOff val="5000"/>
                </a:sysClr>
              </a:fgClr>
              <a:bgClr>
                <a:sysClr val="window" lastClr="FFFFFF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7B5337EC-7490-47D0-B71D-10177070A376}" type="CELLRANGE">
                      <a:rPr lang="en-US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5B-4999-84C9-8832115B54B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DA555A4-1FD6-4D11-B546-0D1C28754AA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75B-4999-84C9-8832115B54B9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58362B16-108E-4E4F-BFFF-4448A97BF89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75B-4999-84C9-8832115B54B9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EE21266-4909-4877-94D4-B8D4C2A144F4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75B-4999-84C9-8832115B54B9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B9D5C509-B7A8-4108-B5F2-186776555EFB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75B-4999-84C9-8832115B54B9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2280C72A-C8E2-4F2F-BF6A-6A353D5A1883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75B-4999-84C9-8832115B54B9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AB313B85-39FD-42B8-ABAC-2E0DE40FAABF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75B-4999-84C9-8832115B54B9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59C409DD-D644-4E3F-9DF5-BA3D250FFD3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75B-4999-84C9-8832115B54B9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953B04A3-31E0-463E-BC1B-470F9E5CEA4F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75B-4999-84C9-8832115B54B9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174F60AB-3EE5-42A0-B7CB-A8F6B2CEC2D0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75B-4999-84C9-8832115B54B9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C59EC998-5A2D-457B-859A-9662004C2A2F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75B-4999-84C9-8832115B54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Arkusz1!$M$32:$W$32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Arkusz1!$M$35:$W$35</c:f>
              <c:numCache>
                <c:formatCode>0.0</c:formatCode>
                <c:ptCount val="11"/>
                <c:pt idx="0">
                  <c:v>90.476190476190482</c:v>
                </c:pt>
                <c:pt idx="1">
                  <c:v>82.352941176470594</c:v>
                </c:pt>
                <c:pt idx="2">
                  <c:v>92.307692307692307</c:v>
                </c:pt>
                <c:pt idx="3">
                  <c:v>75</c:v>
                </c:pt>
                <c:pt idx="4">
                  <c:v>77.777777777777771</c:v>
                </c:pt>
                <c:pt idx="5">
                  <c:v>70.967741935483872</c:v>
                </c:pt>
                <c:pt idx="6">
                  <c:v>78.048780487804876</c:v>
                </c:pt>
                <c:pt idx="7">
                  <c:v>81.132075471698116</c:v>
                </c:pt>
                <c:pt idx="8">
                  <c:v>70.588235294117652</c:v>
                </c:pt>
                <c:pt idx="9">
                  <c:v>65.625</c:v>
                </c:pt>
                <c:pt idx="10">
                  <c:v>77.777777777777771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Arkusz1!$D$19:$D$29</c15:f>
                <c15:dlblRangeCache>
                  <c:ptCount val="11"/>
                  <c:pt idx="0">
                    <c:v>19</c:v>
                  </c:pt>
                  <c:pt idx="1">
                    <c:v>14</c:v>
                  </c:pt>
                  <c:pt idx="2">
                    <c:v>24</c:v>
                  </c:pt>
                  <c:pt idx="3">
                    <c:v>12</c:v>
                  </c:pt>
                  <c:pt idx="4">
                    <c:v>21</c:v>
                  </c:pt>
                  <c:pt idx="5">
                    <c:v>22</c:v>
                  </c:pt>
                  <c:pt idx="6">
                    <c:v>32</c:v>
                  </c:pt>
                  <c:pt idx="7">
                    <c:v>43</c:v>
                  </c:pt>
                  <c:pt idx="8">
                    <c:v>12</c:v>
                  </c:pt>
                  <c:pt idx="9">
                    <c:v>21</c:v>
                  </c:pt>
                  <c:pt idx="10">
                    <c:v>21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375B-4999-84C9-8832115B54B9}"/>
            </c:ext>
          </c:extLst>
        </c:ser>
        <c:ser>
          <c:idx val="1"/>
          <c:order val="1"/>
          <c:tx>
            <c:strRef>
              <c:f>Arkusz1!$L$36</c:f>
              <c:strCache>
                <c:ptCount val="1"/>
                <c:pt idx="0">
                  <c:v>poza SGGW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C9A7DA1-2BD6-4ABC-B1F2-5849E07FEF39}" type="CELLRANGE">
                      <a:rPr lang="en-US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75B-4999-84C9-8832115B54B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F4B97A8-8944-4423-935F-C86D192BC5C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75B-4999-84C9-8832115B54B9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686D7C8-6D23-4E4E-A137-AC6E6CB9EDA4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75B-4999-84C9-8832115B54B9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8CE49DA-F7C6-4088-8508-2EDEE337BA83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75B-4999-84C9-8832115B54B9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DAB1CE32-C193-4BFB-BBAB-1161CBC6ED5E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75B-4999-84C9-8832115B54B9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565EA292-BBF3-4312-BEB2-7FADF547DEF3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75B-4999-84C9-8832115B54B9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7491A501-831E-4E3E-8B05-E716DCD8697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75B-4999-84C9-8832115B54B9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996C574B-FFE2-4179-A74C-9A3DD470402F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75B-4999-84C9-8832115B54B9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4128CEE7-A0EA-4E8F-AE61-83C1B693D2CC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75B-4999-84C9-8832115B54B9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B89CD826-CCB7-405C-A145-33B14E127E7E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75B-4999-84C9-8832115B54B9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C014BF96-D00E-4FF8-9375-9ACF2B38A4D7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75B-4999-84C9-8832115B54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Arkusz1!$M$32:$W$32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Arkusz1!$M$36:$W$36</c:f>
              <c:numCache>
                <c:formatCode>0.0</c:formatCode>
                <c:ptCount val="11"/>
                <c:pt idx="0">
                  <c:v>9.5238095238095237</c:v>
                </c:pt>
                <c:pt idx="1">
                  <c:v>17.647058823529413</c:v>
                </c:pt>
                <c:pt idx="2">
                  <c:v>7.6923076923076925</c:v>
                </c:pt>
                <c:pt idx="3">
                  <c:v>25</c:v>
                </c:pt>
                <c:pt idx="4">
                  <c:v>22.222222222222221</c:v>
                </c:pt>
                <c:pt idx="5">
                  <c:v>29.032258064516128</c:v>
                </c:pt>
                <c:pt idx="6">
                  <c:v>21.951219512195124</c:v>
                </c:pt>
                <c:pt idx="7">
                  <c:v>18.867924528301888</c:v>
                </c:pt>
                <c:pt idx="8">
                  <c:v>29.411764705882351</c:v>
                </c:pt>
                <c:pt idx="9">
                  <c:v>34.375</c:v>
                </c:pt>
                <c:pt idx="10">
                  <c:v>22.222222222222221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Arkusz1!$E$19:$E$29</c15:f>
                <c15:dlblRangeCache>
                  <c:ptCount val="11"/>
                  <c:pt idx="0">
                    <c:v>2</c:v>
                  </c:pt>
                  <c:pt idx="1">
                    <c:v>3</c:v>
                  </c:pt>
                  <c:pt idx="2">
                    <c:v>2</c:v>
                  </c:pt>
                  <c:pt idx="3">
                    <c:v>4</c:v>
                  </c:pt>
                  <c:pt idx="4">
                    <c:v>6</c:v>
                  </c:pt>
                  <c:pt idx="5">
                    <c:v>9</c:v>
                  </c:pt>
                  <c:pt idx="6">
                    <c:v>9</c:v>
                  </c:pt>
                  <c:pt idx="7">
                    <c:v>10</c:v>
                  </c:pt>
                  <c:pt idx="8">
                    <c:v>5</c:v>
                  </c:pt>
                  <c:pt idx="9">
                    <c:v>11</c:v>
                  </c:pt>
                  <c:pt idx="10">
                    <c:v>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375B-4999-84C9-8832115B54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6"/>
        <c:overlap val="100"/>
        <c:axId val="265806640"/>
        <c:axId val="265809552"/>
      </c:barChart>
      <c:catAx>
        <c:axId val="26580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65809552"/>
        <c:crosses val="autoZero"/>
        <c:auto val="1"/>
        <c:lblAlgn val="ctr"/>
        <c:lblOffset val="100"/>
        <c:noMultiLvlLbl val="0"/>
      </c:catAx>
      <c:valAx>
        <c:axId val="2658095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6580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DnDiag">
              <a:fgClr>
                <a:sysClr val="windowText" lastClr="000000"/>
              </a:fgClr>
              <a:bgClr>
                <a:sysClr val="window" lastClr="FFFFFF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Arkusz2!$B$1:$L$1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Arkusz2!$B$3:$L$3</c:f>
              <c:numCache>
                <c:formatCode>General</c:formatCode>
                <c:ptCount val="11"/>
                <c:pt idx="0">
                  <c:v>21</c:v>
                </c:pt>
                <c:pt idx="1">
                  <c:v>17</c:v>
                </c:pt>
                <c:pt idx="2">
                  <c:v>26</c:v>
                </c:pt>
                <c:pt idx="3">
                  <c:v>16</c:v>
                </c:pt>
                <c:pt idx="4">
                  <c:v>27</c:v>
                </c:pt>
                <c:pt idx="5">
                  <c:v>31</c:v>
                </c:pt>
                <c:pt idx="6">
                  <c:v>41</c:v>
                </c:pt>
                <c:pt idx="7">
                  <c:v>53</c:v>
                </c:pt>
                <c:pt idx="8">
                  <c:v>17</c:v>
                </c:pt>
                <c:pt idx="9">
                  <c:v>32</c:v>
                </c:pt>
                <c:pt idx="1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BD-4937-97D0-14671525C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-27"/>
        <c:axId val="340866592"/>
        <c:axId val="340864512"/>
      </c:barChart>
      <c:catAx>
        <c:axId val="34086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40864512"/>
        <c:crosses val="autoZero"/>
        <c:auto val="1"/>
        <c:lblAlgn val="ctr"/>
        <c:lblOffset val="100"/>
        <c:noMultiLvlLbl val="0"/>
      </c:catAx>
      <c:valAx>
        <c:axId val="34086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i="0" u="none" strike="noStrike" kern="1200" cap="sm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400" b="1" i="0" cap="small" baseline="0">
                    <a:effectLst/>
                  </a:rPr>
                  <a:t>Liczba nadanych habilitacji</a:t>
                </a:r>
                <a:endParaRPr lang="pl-PL" sz="1400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1" cap="small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pl-PL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 i="0" u="none" strike="noStrike" kern="1200" cap="small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4086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Arkusz1!$L$37</c:f>
              <c:strCache>
                <c:ptCount val="1"/>
                <c:pt idx="0">
                  <c:v>na SGGW</c:v>
                </c:pt>
              </c:strCache>
            </c:strRef>
          </c:tx>
          <c:spPr>
            <a:pattFill prst="ltHorz">
              <a:fgClr>
                <a:sysClr val="windowText" lastClr="000000"/>
              </a:fgClr>
              <a:bgClr>
                <a:sysClr val="window" lastClr="FFFFFF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A6B0C13-E5CA-4E7B-9383-E209A8A31E01}" type="CELLRANGE">
                      <a:rPr lang="en-US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50F-49B2-9C6B-6846FD05C85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5F00A02-D0A4-4BED-91D6-3C18C652B6F1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50F-49B2-9C6B-6846FD05C85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61955D78-4C84-47F0-889E-37E87B5BCB3E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50F-49B2-9C6B-6846FD05C852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86F659D-7AAA-4A35-90BF-BC423F41E7C4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50F-49B2-9C6B-6846FD05C852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0FA80FB-624C-4D0D-BEF8-832C29023F37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50F-49B2-9C6B-6846FD05C852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0358104B-5E34-43A9-B22D-513EB2BFA302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50F-49B2-9C6B-6846FD05C852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D779B34E-9293-4A7F-ABBE-8207C7B55E73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50F-49B2-9C6B-6846FD05C852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8CC253F0-1F6C-4636-8B9D-236CFC8AA31D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50F-49B2-9C6B-6846FD05C852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E4B362B0-84F5-4D73-9067-C6B399A527B8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50F-49B2-9C6B-6846FD05C852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384D1CEE-FFF6-4DA4-A74F-86483011EA3F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50F-49B2-9C6B-6846FD05C852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55123D28-96CC-4269-88BB-69B2717F5BE2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50F-49B2-9C6B-6846FD05C8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Arkusz1!$M$32:$W$32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Arkusz1!$M$37:$W$37</c:f>
              <c:numCache>
                <c:formatCode>0.0</c:formatCode>
                <c:ptCount val="11"/>
                <c:pt idx="0">
                  <c:v>76.92307692307692</c:v>
                </c:pt>
                <c:pt idx="1">
                  <c:v>75</c:v>
                </c:pt>
                <c:pt idx="2">
                  <c:v>71.428571428571431</c:v>
                </c:pt>
                <c:pt idx="3">
                  <c:v>100</c:v>
                </c:pt>
                <c:pt idx="4">
                  <c:v>61.53846153846154</c:v>
                </c:pt>
                <c:pt idx="5">
                  <c:v>69.230769230769226</c:v>
                </c:pt>
                <c:pt idx="6">
                  <c:v>83.333333333333329</c:v>
                </c:pt>
                <c:pt idx="7">
                  <c:v>92.307692307692307</c:v>
                </c:pt>
                <c:pt idx="8">
                  <c:v>83.333333333333329</c:v>
                </c:pt>
                <c:pt idx="9">
                  <c:v>50</c:v>
                </c:pt>
                <c:pt idx="10">
                  <c:v>75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Arkusz1!$F$19:$F$29</c15:f>
                <c15:dlblRangeCache>
                  <c:ptCount val="11"/>
                  <c:pt idx="0">
                    <c:v>10</c:v>
                  </c:pt>
                  <c:pt idx="1">
                    <c:v>6</c:v>
                  </c:pt>
                  <c:pt idx="2">
                    <c:v>15</c:v>
                  </c:pt>
                  <c:pt idx="3">
                    <c:v>10</c:v>
                  </c:pt>
                  <c:pt idx="4">
                    <c:v>8</c:v>
                  </c:pt>
                  <c:pt idx="5">
                    <c:v>9</c:v>
                  </c:pt>
                  <c:pt idx="6">
                    <c:v>5</c:v>
                  </c:pt>
                  <c:pt idx="7">
                    <c:v>12</c:v>
                  </c:pt>
                  <c:pt idx="8">
                    <c:v>5</c:v>
                  </c:pt>
                  <c:pt idx="9">
                    <c:v>1</c:v>
                  </c:pt>
                  <c:pt idx="10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450F-49B2-9C6B-6846FD05C852}"/>
            </c:ext>
          </c:extLst>
        </c:ser>
        <c:ser>
          <c:idx val="1"/>
          <c:order val="1"/>
          <c:tx>
            <c:strRef>
              <c:f>Arkusz1!$L$38</c:f>
              <c:strCache>
                <c:ptCount val="1"/>
                <c:pt idx="0">
                  <c:v>poza SGGW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07832A1-4020-4711-B887-57C3B54E1816}" type="CELLRANGE">
                      <a:rPr lang="en-US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450F-49B2-9C6B-6846FD05C85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1537D811-2D99-4FB5-BC07-F5A40CB0DE31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450F-49B2-9C6B-6846FD05C85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AA9F5C8-E4E7-4E70-8EBB-0B4EC9F42823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450F-49B2-9C6B-6846FD05C85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50F-49B2-9C6B-6846FD05C852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567E22AC-813D-44F6-AAAD-7A77A4EA3B44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450F-49B2-9C6B-6846FD05C852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981ED5CE-D1B0-4822-B011-F8C7857B9C55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450F-49B2-9C6B-6846FD05C852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71114509-FBBB-4E85-9DA5-F74E1DC44B6D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450F-49B2-9C6B-6846FD05C852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8EBAA211-E59A-4AA0-9927-B6FF9B0C24C2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450F-49B2-9C6B-6846FD05C852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CA10395B-CE2F-4DFB-9877-68C00E92F9D4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450F-49B2-9C6B-6846FD05C852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EBBDF144-7349-4687-9C5A-22E21E4D87BD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450F-49B2-9C6B-6846FD05C852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AD50B594-16A4-4E59-BC63-317BFE120633}" type="CELLRANGE">
                      <a:rPr lang="pl-PL"/>
                      <a:pPr/>
                      <a:t>[ZAKRES KOMÓREK]</a:t>
                    </a:fld>
                    <a:endParaRPr lang="pl-PL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450F-49B2-9C6B-6846FD05C8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Arkusz1!$M$32:$W$32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Arkusz1!$M$38:$W$38</c:f>
              <c:numCache>
                <c:formatCode>0.0</c:formatCode>
                <c:ptCount val="11"/>
                <c:pt idx="0">
                  <c:v>23.076923076923077</c:v>
                </c:pt>
                <c:pt idx="1">
                  <c:v>25</c:v>
                </c:pt>
                <c:pt idx="2">
                  <c:v>28.571428571428573</c:v>
                </c:pt>
                <c:pt idx="3">
                  <c:v>0</c:v>
                </c:pt>
                <c:pt idx="4">
                  <c:v>38.46153846153846</c:v>
                </c:pt>
                <c:pt idx="5">
                  <c:v>30.76923076923077</c:v>
                </c:pt>
                <c:pt idx="6">
                  <c:v>16.666666666666668</c:v>
                </c:pt>
                <c:pt idx="7">
                  <c:v>7.6923076923076925</c:v>
                </c:pt>
                <c:pt idx="8">
                  <c:v>16.666666666666668</c:v>
                </c:pt>
                <c:pt idx="9">
                  <c:v>50</c:v>
                </c:pt>
                <c:pt idx="10">
                  <c:v>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Arkusz1!$G$19:$G$29</c15:f>
                <c15:dlblRangeCache>
                  <c:ptCount val="11"/>
                  <c:pt idx="0">
                    <c:v>3</c:v>
                  </c:pt>
                  <c:pt idx="1">
                    <c:v>2</c:v>
                  </c:pt>
                  <c:pt idx="2">
                    <c:v>6</c:v>
                  </c:pt>
                  <c:pt idx="3">
                    <c:v>0</c:v>
                  </c:pt>
                  <c:pt idx="4">
                    <c:v>5</c:v>
                  </c:pt>
                  <c:pt idx="5">
                    <c:v>4</c:v>
                  </c:pt>
                  <c:pt idx="6">
                    <c:v>1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7-450F-49B2-9C6B-6846FD05C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100"/>
        <c:axId val="265806640"/>
        <c:axId val="265809552"/>
      </c:barChart>
      <c:catAx>
        <c:axId val="26580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65809552"/>
        <c:crosses val="autoZero"/>
        <c:auto val="1"/>
        <c:lblAlgn val="ctr"/>
        <c:lblOffset val="100"/>
        <c:noMultiLvlLbl val="0"/>
      </c:catAx>
      <c:valAx>
        <c:axId val="2658095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6580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81223044824864"/>
          <c:y val="0.24180099063781993"/>
          <c:w val="9.2957108554605594E-2"/>
          <c:h val="0.37328189041004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Arkusz2!$B$1:$L$1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cat>
          <c:val>
            <c:numRef>
              <c:f>Arkusz2!$B$4:$L$4</c:f>
              <c:numCache>
                <c:formatCode>General</c:formatCode>
                <c:ptCount val="11"/>
                <c:pt idx="0">
                  <c:v>13</c:v>
                </c:pt>
                <c:pt idx="1">
                  <c:v>8</c:v>
                </c:pt>
                <c:pt idx="2">
                  <c:v>21</c:v>
                </c:pt>
                <c:pt idx="3">
                  <c:v>10</c:v>
                </c:pt>
                <c:pt idx="4">
                  <c:v>13</c:v>
                </c:pt>
                <c:pt idx="5">
                  <c:v>13</c:v>
                </c:pt>
                <c:pt idx="6">
                  <c:v>6</c:v>
                </c:pt>
                <c:pt idx="7">
                  <c:v>13</c:v>
                </c:pt>
                <c:pt idx="8">
                  <c:v>6</c:v>
                </c:pt>
                <c:pt idx="9">
                  <c:v>2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7-4D29-9AD6-44AA12064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overlap val="-27"/>
        <c:axId val="340866592"/>
        <c:axId val="340864512"/>
      </c:barChart>
      <c:catAx>
        <c:axId val="34086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40864512"/>
        <c:crosses val="autoZero"/>
        <c:auto val="1"/>
        <c:lblAlgn val="ctr"/>
        <c:lblOffset val="100"/>
        <c:noMultiLvlLbl val="0"/>
      </c:catAx>
      <c:valAx>
        <c:axId val="34086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sm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400" b="1" cap="small" baseline="0"/>
                  <a:t>Liczba nadanych tytułów profesorskich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sm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4086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99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73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8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31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63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876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14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1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388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1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0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FF00-82E2-4F81-8E42-132074B078D3}" type="datetimeFigureOut">
              <a:rPr lang="pl-PL" smtClean="0"/>
              <a:t>2018-02-27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D9F3-A4D5-4F48-BACE-F92E82ADF9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28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278294" y="-183604"/>
            <a:ext cx="11638721" cy="1325563"/>
          </a:xfrm>
        </p:spPr>
        <p:txBody>
          <a:bodyPr>
            <a:noAutofit/>
          </a:bodyPr>
          <a:lstStyle/>
          <a:p>
            <a:r>
              <a:rPr lang="pl-PL" sz="2400" dirty="0" smtClean="0"/>
              <a:t>Liczba nowo nadanych stopni doktora wśród pracowników SGGW </a:t>
            </a:r>
            <a:r>
              <a:rPr lang="pl-PL" sz="2400" dirty="0" smtClean="0"/>
              <a:t>w </a:t>
            </a:r>
            <a:r>
              <a:rPr lang="pl-PL" sz="2400" dirty="0" smtClean="0"/>
              <a:t>latach 2007 – </a:t>
            </a:r>
            <a:r>
              <a:rPr lang="pl-PL" sz="2400" dirty="0" smtClean="0"/>
              <a:t>2017</a:t>
            </a:r>
            <a:br>
              <a:rPr lang="pl-PL" sz="2400" dirty="0" smtClean="0"/>
            </a:br>
            <a:r>
              <a:rPr lang="pl-PL" sz="2400" dirty="0" smtClean="0"/>
              <a:t>i </a:t>
            </a:r>
            <a:r>
              <a:rPr lang="pl-PL" sz="2400" dirty="0" smtClean="0"/>
              <a:t>udział procentowy stopni nadanych w SGGW </a:t>
            </a:r>
            <a:r>
              <a:rPr lang="pl-PL" sz="2400" dirty="0" smtClean="0"/>
              <a:t>i </a:t>
            </a:r>
            <a:r>
              <a:rPr lang="pl-PL" sz="2400" dirty="0" smtClean="0"/>
              <a:t>poza SGGW</a:t>
            </a:r>
            <a:endParaRPr lang="pl-PL" sz="2400" dirty="0"/>
          </a:p>
        </p:txBody>
      </p:sp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185962"/>
              </p:ext>
            </p:extLst>
          </p:nvPr>
        </p:nvGraphicFramePr>
        <p:xfrm>
          <a:off x="360182" y="4872251"/>
          <a:ext cx="11556833" cy="1856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63320"/>
              </p:ext>
            </p:extLst>
          </p:nvPr>
        </p:nvGraphicFramePr>
        <p:xfrm>
          <a:off x="210058" y="4385401"/>
          <a:ext cx="10448844" cy="3708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70737">
                  <a:extLst>
                    <a:ext uri="{9D8B030D-6E8A-4147-A177-3AD203B41FA5}">
                      <a16:colId xmlns:a16="http://schemas.microsoft.com/office/drawing/2014/main" val="2633377100"/>
                    </a:ext>
                  </a:extLst>
                </a:gridCol>
                <a:gridCol w="870737">
                  <a:extLst>
                    <a:ext uri="{9D8B030D-6E8A-4147-A177-3AD203B41FA5}">
                      <a16:colId xmlns:a16="http://schemas.microsoft.com/office/drawing/2014/main" val="1378014721"/>
                    </a:ext>
                  </a:extLst>
                </a:gridCol>
                <a:gridCol w="906722">
                  <a:extLst>
                    <a:ext uri="{9D8B030D-6E8A-4147-A177-3AD203B41FA5}">
                      <a16:colId xmlns:a16="http://schemas.microsoft.com/office/drawing/2014/main" val="3686889457"/>
                    </a:ext>
                  </a:extLst>
                </a:gridCol>
                <a:gridCol w="834752">
                  <a:extLst>
                    <a:ext uri="{9D8B030D-6E8A-4147-A177-3AD203B41FA5}">
                      <a16:colId xmlns:a16="http://schemas.microsoft.com/office/drawing/2014/main" val="1195709016"/>
                    </a:ext>
                  </a:extLst>
                </a:gridCol>
                <a:gridCol w="865348">
                  <a:extLst>
                    <a:ext uri="{9D8B030D-6E8A-4147-A177-3AD203B41FA5}">
                      <a16:colId xmlns:a16="http://schemas.microsoft.com/office/drawing/2014/main" val="2275199187"/>
                    </a:ext>
                  </a:extLst>
                </a:gridCol>
                <a:gridCol w="967324">
                  <a:extLst>
                    <a:ext uri="{9D8B030D-6E8A-4147-A177-3AD203B41FA5}">
                      <a16:colId xmlns:a16="http://schemas.microsoft.com/office/drawing/2014/main" val="2545961240"/>
                    </a:ext>
                  </a:extLst>
                </a:gridCol>
                <a:gridCol w="888770">
                  <a:extLst>
                    <a:ext uri="{9D8B030D-6E8A-4147-A177-3AD203B41FA5}">
                      <a16:colId xmlns:a16="http://schemas.microsoft.com/office/drawing/2014/main" val="2802369626"/>
                    </a:ext>
                  </a:extLst>
                </a:gridCol>
                <a:gridCol w="846163">
                  <a:extLst>
                    <a:ext uri="{9D8B030D-6E8A-4147-A177-3AD203B41FA5}">
                      <a16:colId xmlns:a16="http://schemas.microsoft.com/office/drawing/2014/main" val="344016675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1940676833"/>
                    </a:ext>
                  </a:extLst>
                </a:gridCol>
                <a:gridCol w="859811">
                  <a:extLst>
                    <a:ext uri="{9D8B030D-6E8A-4147-A177-3AD203B41FA5}">
                      <a16:colId xmlns:a16="http://schemas.microsoft.com/office/drawing/2014/main" val="189230937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3426737389"/>
                    </a:ext>
                  </a:extLst>
                </a:gridCol>
                <a:gridCol w="723332">
                  <a:extLst>
                    <a:ext uri="{9D8B030D-6E8A-4147-A177-3AD203B41FA5}">
                      <a16:colId xmlns:a16="http://schemas.microsoft.com/office/drawing/2014/main" val="68519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RAZEM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110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102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76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101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103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76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88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72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73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87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69</a:t>
                      </a:r>
                      <a:endParaRPr lang="pl-P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67144"/>
                  </a:ext>
                </a:extLst>
              </a:tr>
            </a:tbl>
          </a:graphicData>
        </a:graphic>
      </p:graphicFrame>
      <p:sp>
        <p:nvSpPr>
          <p:cNvPr id="9" name="pole tekstowe 8"/>
          <p:cNvSpPr txBox="1"/>
          <p:nvPr/>
        </p:nvSpPr>
        <p:spPr>
          <a:xfrm rot="16200000">
            <a:off x="-628653" y="5511084"/>
            <a:ext cx="18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UDZIAŁ PROCENTOWY</a:t>
            </a:r>
            <a:endParaRPr lang="pl-PL" sz="1400" dirty="0"/>
          </a:p>
        </p:txBody>
      </p:sp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186895"/>
              </p:ext>
            </p:extLst>
          </p:nvPr>
        </p:nvGraphicFramePr>
        <p:xfrm>
          <a:off x="33813" y="955343"/>
          <a:ext cx="10625089" cy="327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03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962976"/>
              </p:ext>
            </p:extLst>
          </p:nvPr>
        </p:nvGraphicFramePr>
        <p:xfrm>
          <a:off x="429040" y="4879089"/>
          <a:ext cx="11731733" cy="180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ytuł 4"/>
          <p:cNvSpPr>
            <a:spLocks noGrp="1"/>
          </p:cNvSpPr>
          <p:nvPr>
            <p:ph type="title"/>
          </p:nvPr>
        </p:nvSpPr>
        <p:spPr>
          <a:xfrm>
            <a:off x="278295" y="-251846"/>
            <a:ext cx="11638721" cy="1325563"/>
          </a:xfrm>
        </p:spPr>
        <p:txBody>
          <a:bodyPr>
            <a:noAutofit/>
          </a:bodyPr>
          <a:lstStyle/>
          <a:p>
            <a:r>
              <a:rPr lang="pl-PL" sz="2400" dirty="0" smtClean="0"/>
              <a:t>Liczba nowo nadanych stopni doktora habilitowanego wśród pracowników SGGW w latach 2007 – 2017 i udział procentowy stopni nadanych w SGGW i poza SGGW</a:t>
            </a:r>
            <a:endParaRPr lang="pl-PL" sz="2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48384"/>
              </p:ext>
            </p:extLst>
          </p:nvPr>
        </p:nvGraphicFramePr>
        <p:xfrm>
          <a:off x="278295" y="4476274"/>
          <a:ext cx="10448844" cy="3708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36354">
                  <a:extLst>
                    <a:ext uri="{9D8B030D-6E8A-4147-A177-3AD203B41FA5}">
                      <a16:colId xmlns:a16="http://schemas.microsoft.com/office/drawing/2014/main" val="2633377100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13780147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868894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5709016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2275199187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2545961240"/>
                    </a:ext>
                  </a:extLst>
                </a:gridCol>
                <a:gridCol w="900752">
                  <a:extLst>
                    <a:ext uri="{9D8B030D-6E8A-4147-A177-3AD203B41FA5}">
                      <a16:colId xmlns:a16="http://schemas.microsoft.com/office/drawing/2014/main" val="2802369626"/>
                    </a:ext>
                  </a:extLst>
                </a:gridCol>
                <a:gridCol w="928048">
                  <a:extLst>
                    <a:ext uri="{9D8B030D-6E8A-4147-A177-3AD203B41FA5}">
                      <a16:colId xmlns:a16="http://schemas.microsoft.com/office/drawing/2014/main" val="3440166754"/>
                    </a:ext>
                  </a:extLst>
                </a:gridCol>
                <a:gridCol w="805219">
                  <a:extLst>
                    <a:ext uri="{9D8B030D-6E8A-4147-A177-3AD203B41FA5}">
                      <a16:colId xmlns:a16="http://schemas.microsoft.com/office/drawing/2014/main" val="1940676833"/>
                    </a:ext>
                  </a:extLst>
                </a:gridCol>
                <a:gridCol w="955342">
                  <a:extLst>
                    <a:ext uri="{9D8B030D-6E8A-4147-A177-3AD203B41FA5}">
                      <a16:colId xmlns:a16="http://schemas.microsoft.com/office/drawing/2014/main" val="18923093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6737389"/>
                    </a:ext>
                  </a:extLst>
                </a:gridCol>
                <a:gridCol w="545911">
                  <a:extLst>
                    <a:ext uri="{9D8B030D-6E8A-4147-A177-3AD203B41FA5}">
                      <a16:colId xmlns:a16="http://schemas.microsoft.com/office/drawing/2014/main" val="68519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RAZEM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21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17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26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16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27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31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41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53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17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32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27</a:t>
                      </a:r>
                      <a:endParaRPr lang="pl-P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67144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 rot="16200000">
            <a:off x="-565299" y="5633813"/>
            <a:ext cx="1813895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UDZIAŁ PROCENTOWY</a:t>
            </a:r>
            <a:endParaRPr lang="pl-PL" sz="1400" dirty="0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502098"/>
              </p:ext>
            </p:extLst>
          </p:nvPr>
        </p:nvGraphicFramePr>
        <p:xfrm>
          <a:off x="0" y="928048"/>
          <a:ext cx="10972801" cy="341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65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623855"/>
              </p:ext>
            </p:extLst>
          </p:nvPr>
        </p:nvGraphicFramePr>
        <p:xfrm>
          <a:off x="525641" y="5076967"/>
          <a:ext cx="11666359" cy="1802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ytuł 4"/>
          <p:cNvSpPr>
            <a:spLocks noGrp="1"/>
          </p:cNvSpPr>
          <p:nvPr>
            <p:ph type="title"/>
          </p:nvPr>
        </p:nvSpPr>
        <p:spPr>
          <a:xfrm>
            <a:off x="278295" y="-210901"/>
            <a:ext cx="11638721" cy="1325563"/>
          </a:xfrm>
        </p:spPr>
        <p:txBody>
          <a:bodyPr>
            <a:noAutofit/>
          </a:bodyPr>
          <a:lstStyle/>
          <a:p>
            <a:r>
              <a:rPr lang="pl-PL" sz="2400" dirty="0" smtClean="0"/>
              <a:t>Liczba nowo nadanych tytułów profesora wśród pracowników SGGW w latach 2007 – 2017 </a:t>
            </a: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pl-PL" sz="2400" dirty="0" smtClean="0"/>
              <a:t>i </a:t>
            </a:r>
            <a:r>
              <a:rPr lang="pl-PL" sz="2400" dirty="0" smtClean="0"/>
              <a:t>udział procentowy tytułów nadanych w SGGW i poza SGGW</a:t>
            </a:r>
            <a:endParaRPr lang="pl-PL" sz="2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79893"/>
              </p:ext>
            </p:extLst>
          </p:nvPr>
        </p:nvGraphicFramePr>
        <p:xfrm>
          <a:off x="210058" y="4635940"/>
          <a:ext cx="10653559" cy="3708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066020">
                  <a:extLst>
                    <a:ext uri="{9D8B030D-6E8A-4147-A177-3AD203B41FA5}">
                      <a16:colId xmlns:a16="http://schemas.microsoft.com/office/drawing/2014/main" val="2633377100"/>
                    </a:ext>
                  </a:extLst>
                </a:gridCol>
                <a:gridCol w="960146">
                  <a:extLst>
                    <a:ext uri="{9D8B030D-6E8A-4147-A177-3AD203B41FA5}">
                      <a16:colId xmlns:a16="http://schemas.microsoft.com/office/drawing/2014/main" val="1378014721"/>
                    </a:ext>
                  </a:extLst>
                </a:gridCol>
                <a:gridCol w="848825">
                  <a:extLst>
                    <a:ext uri="{9D8B030D-6E8A-4147-A177-3AD203B41FA5}">
                      <a16:colId xmlns:a16="http://schemas.microsoft.com/office/drawing/2014/main" val="3686889457"/>
                    </a:ext>
                  </a:extLst>
                </a:gridCol>
                <a:gridCol w="918399">
                  <a:extLst>
                    <a:ext uri="{9D8B030D-6E8A-4147-A177-3AD203B41FA5}">
                      <a16:colId xmlns:a16="http://schemas.microsoft.com/office/drawing/2014/main" val="1195709016"/>
                    </a:ext>
                  </a:extLst>
                </a:gridCol>
                <a:gridCol w="868803">
                  <a:extLst>
                    <a:ext uri="{9D8B030D-6E8A-4147-A177-3AD203B41FA5}">
                      <a16:colId xmlns:a16="http://schemas.microsoft.com/office/drawing/2014/main" val="2275199187"/>
                    </a:ext>
                  </a:extLst>
                </a:gridCol>
                <a:gridCol w="873456">
                  <a:extLst>
                    <a:ext uri="{9D8B030D-6E8A-4147-A177-3AD203B41FA5}">
                      <a16:colId xmlns:a16="http://schemas.microsoft.com/office/drawing/2014/main" val="25459612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2369626"/>
                    </a:ext>
                  </a:extLst>
                </a:gridCol>
                <a:gridCol w="846162">
                  <a:extLst>
                    <a:ext uri="{9D8B030D-6E8A-4147-A177-3AD203B41FA5}">
                      <a16:colId xmlns:a16="http://schemas.microsoft.com/office/drawing/2014/main" val="3440166754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1940676833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1892309371"/>
                    </a:ext>
                  </a:extLst>
                </a:gridCol>
                <a:gridCol w="941695">
                  <a:extLst>
                    <a:ext uri="{9D8B030D-6E8A-4147-A177-3AD203B41FA5}">
                      <a16:colId xmlns:a16="http://schemas.microsoft.com/office/drawing/2014/main" val="3426737389"/>
                    </a:ext>
                  </a:extLst>
                </a:gridCol>
                <a:gridCol w="600501">
                  <a:extLst>
                    <a:ext uri="{9D8B030D-6E8A-4147-A177-3AD203B41FA5}">
                      <a16:colId xmlns:a16="http://schemas.microsoft.com/office/drawing/2014/main" val="68519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RAZEM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13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8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21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10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13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13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6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13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6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2</a:t>
                      </a:r>
                      <a:endParaRPr lang="pl-P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4</a:t>
                      </a:r>
                      <a:endParaRPr lang="pl-P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67144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 rot="16200000">
            <a:off x="-550583" y="5725963"/>
            <a:ext cx="18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UDZIAŁ PROCENTOWY</a:t>
            </a:r>
            <a:endParaRPr lang="pl-PL" sz="1400" dirty="0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719419"/>
              </p:ext>
            </p:extLst>
          </p:nvPr>
        </p:nvGraphicFramePr>
        <p:xfrm>
          <a:off x="0" y="1071299"/>
          <a:ext cx="10986448" cy="345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Pakiet 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Pakiet 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Pakiet 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Pakiet 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109</Words>
  <Application>Microsoft Office PowerPoint</Application>
  <PresentationFormat>Panoramiczny</PresentationFormat>
  <Paragraphs>51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Liczba nowo nadanych stopni doktora wśród pracowników SGGW w latach 2007 – 2017 i udział procentowy stopni nadanych w SGGW i poza SGGW</vt:lpstr>
      <vt:lpstr>Liczba nowo nadanych stopni doktora habilitowanego wśród pracowników SGGW w latach 2007 – 2017 i udział procentowy stopni nadanych w SGGW i poza SGGW</vt:lpstr>
      <vt:lpstr>Liczba nowo nadanych tytułów profesora wśród pracowników SGGW w latach 2007 – 2017  i udział procentowy tytułów nadanych w SGGW i poza SGGW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Liczba nowo nadanych stopni doktora wśród pracowników SGGW  w latach 2007 – 2017 i udział procentowy stopni nadanych w SGGW  i poza SGGW</dc:title>
  <dc:creator>Magdalena Guzowska</dc:creator>
  <cp:lastModifiedBy>Magdalena Guzowska</cp:lastModifiedBy>
  <cp:revision>13</cp:revision>
  <dcterms:created xsi:type="dcterms:W3CDTF">2018-02-23T12:31:59Z</dcterms:created>
  <dcterms:modified xsi:type="dcterms:W3CDTF">2018-02-27T15:22:46Z</dcterms:modified>
</cp:coreProperties>
</file>