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5f0a2f14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5f0a2f14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5f0a2f14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5f0a2f14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5f0a2f14a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5f0a2f14a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0a2fbb1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0a2fbb1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03d228a5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03d228a5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off normal then get more dramatic as you go</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f0a2f1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f0a2f1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5f0a2f14a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5f0a2f14a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5f0a2f14a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5f0a2f14a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f0a2f14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f0a2f14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5f0a2f14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5f0a2f14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f0a2f14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5f0a2f14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075a9cc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075a9cc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6ZeDDslAgHHycEIK4-QRnxx0zL2f3sh-/view"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27.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79500" y="3186900"/>
            <a:ext cx="3892500" cy="195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EFEFEF"/>
                </a:solidFill>
              </a:rPr>
              <a:t>Hannah Gold</a:t>
            </a:r>
            <a:endParaRPr sz="2400">
              <a:solidFill>
                <a:srgbClr val="EFEFEF"/>
              </a:solidFill>
            </a:endParaRPr>
          </a:p>
          <a:p>
            <a:pPr indent="0" lvl="0" marL="0" rtl="0" algn="ctr">
              <a:spcBef>
                <a:spcPts val="0"/>
              </a:spcBef>
              <a:spcAft>
                <a:spcPts val="0"/>
              </a:spcAft>
              <a:buNone/>
            </a:pPr>
            <a:r>
              <a:rPr lang="en" sz="2400">
                <a:solidFill>
                  <a:srgbClr val="EFEFEF"/>
                </a:solidFill>
              </a:rPr>
              <a:t>Ian McFarlin</a:t>
            </a:r>
            <a:endParaRPr sz="2400">
              <a:solidFill>
                <a:srgbClr val="EFEFEF"/>
              </a:solidFill>
            </a:endParaRPr>
          </a:p>
          <a:p>
            <a:pPr indent="0" lvl="0" marL="0" rtl="0" algn="ctr">
              <a:spcBef>
                <a:spcPts val="0"/>
              </a:spcBef>
              <a:spcAft>
                <a:spcPts val="0"/>
              </a:spcAft>
              <a:buNone/>
            </a:pPr>
            <a:r>
              <a:rPr lang="en" sz="2400">
                <a:solidFill>
                  <a:srgbClr val="EFEFEF"/>
                </a:solidFill>
              </a:rPr>
              <a:t>Ismaeel Alalawi</a:t>
            </a:r>
            <a:endParaRPr sz="2400">
              <a:solidFill>
                <a:srgbClr val="EFEFEF"/>
              </a:solidFill>
            </a:endParaRPr>
          </a:p>
          <a:p>
            <a:pPr indent="0" lvl="0" marL="0" rtl="0" algn="ctr">
              <a:spcBef>
                <a:spcPts val="0"/>
              </a:spcBef>
              <a:spcAft>
                <a:spcPts val="0"/>
              </a:spcAft>
              <a:buNone/>
            </a:pPr>
            <a:r>
              <a:rPr lang="en" sz="2400">
                <a:solidFill>
                  <a:srgbClr val="EFEFEF"/>
                </a:solidFill>
              </a:rPr>
              <a:t>Jack Halberian</a:t>
            </a:r>
            <a:endParaRPr sz="2400">
              <a:solidFill>
                <a:srgbClr val="EFEFEF"/>
              </a:solidFill>
            </a:endParaRPr>
          </a:p>
          <a:p>
            <a:pPr indent="0" lvl="0" marL="0" rtl="0" algn="ctr">
              <a:spcBef>
                <a:spcPts val="0"/>
              </a:spcBef>
              <a:spcAft>
                <a:spcPts val="0"/>
              </a:spcAft>
              <a:buNone/>
            </a:pPr>
            <a:r>
              <a:rPr lang="en" sz="2400">
                <a:solidFill>
                  <a:srgbClr val="EFEFEF"/>
                </a:solidFill>
              </a:rPr>
              <a:t>Kakit Wong</a:t>
            </a:r>
            <a:endParaRPr sz="2400">
              <a:solidFill>
                <a:srgbClr val="EFEFE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31" name="Google Shape;131;p22" title="Presentation (Slide 10) Short Demo.mp4">
            <a:hlinkClick r:id="rId3"/>
          </p:cNvPr>
          <p:cNvPicPr preferRelativeResize="0"/>
          <p:nvPr/>
        </p:nvPicPr>
        <p:blipFill>
          <a:blip r:embed="rId4">
            <a:alphaModFix/>
          </a:blip>
          <a:stretch>
            <a:fillRect/>
          </a:stretch>
        </p:blipFill>
        <p:spPr>
          <a:xfrm>
            <a:off x="2168150" y="1060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Successes</a:t>
            </a:r>
            <a:endParaRPr/>
          </a:p>
        </p:txBody>
      </p:sp>
      <p:sp>
        <p:nvSpPr>
          <p:cNvPr id="137" name="Google Shape;137;p23"/>
          <p:cNvSpPr txBox="1"/>
          <p:nvPr>
            <p:ph idx="1" type="body"/>
          </p:nvPr>
        </p:nvSpPr>
        <p:spPr>
          <a:xfrm>
            <a:off x="311700" y="1152475"/>
            <a:ext cx="4188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Successful development of the game driven by a FPGA</a:t>
            </a:r>
            <a:endParaRPr sz="1600"/>
          </a:p>
          <a:p>
            <a:pPr indent="-330200" lvl="0" marL="457200" rtl="0" algn="l">
              <a:spcBef>
                <a:spcPts val="0"/>
              </a:spcBef>
              <a:spcAft>
                <a:spcPts val="0"/>
              </a:spcAft>
              <a:buSzPts val="1600"/>
              <a:buChar char="●"/>
            </a:pPr>
            <a:r>
              <a:rPr lang="en" sz="1600"/>
              <a:t>Allowing the dino to move in all directions</a:t>
            </a:r>
            <a:endParaRPr sz="1600"/>
          </a:p>
          <a:p>
            <a:pPr indent="-330200" lvl="0" marL="457200" rtl="0" algn="l">
              <a:spcBef>
                <a:spcPts val="0"/>
              </a:spcBef>
              <a:spcAft>
                <a:spcPts val="0"/>
              </a:spcAft>
              <a:buSzPts val="1600"/>
              <a:buChar char="●"/>
            </a:pPr>
            <a:r>
              <a:rPr lang="en" sz="1600"/>
              <a:t>VGA output of sprites and sprite animation</a:t>
            </a:r>
            <a:endParaRPr sz="1600"/>
          </a:p>
          <a:p>
            <a:pPr indent="-330200" lvl="0" marL="457200" rtl="0" algn="l">
              <a:spcBef>
                <a:spcPts val="0"/>
              </a:spcBef>
              <a:spcAft>
                <a:spcPts val="0"/>
              </a:spcAft>
              <a:buSzPts val="1600"/>
              <a:buChar char="●"/>
            </a:pPr>
            <a:r>
              <a:rPr lang="en" sz="1600"/>
              <a:t>A pseudo-random number generator for the asteroid appearance </a:t>
            </a:r>
            <a:endParaRPr sz="1600"/>
          </a:p>
          <a:p>
            <a:pPr indent="-330200" lvl="0" marL="457200" rtl="0" algn="l">
              <a:spcBef>
                <a:spcPts val="0"/>
              </a:spcBef>
              <a:spcAft>
                <a:spcPts val="0"/>
              </a:spcAft>
              <a:buSzPts val="1600"/>
              <a:buChar char="●"/>
            </a:pPr>
            <a:r>
              <a:rPr lang="en" sz="1600"/>
              <a:t>Interaction between dino and objects using collision logic</a:t>
            </a:r>
            <a:endParaRPr sz="1600"/>
          </a:p>
        </p:txBody>
      </p:sp>
      <p:pic>
        <p:nvPicPr>
          <p:cNvPr id="138" name="Google Shape;138;p23"/>
          <p:cNvPicPr preferRelativeResize="0"/>
          <p:nvPr/>
        </p:nvPicPr>
        <p:blipFill>
          <a:blip r:embed="rId3">
            <a:alphaModFix/>
          </a:blip>
          <a:stretch>
            <a:fillRect/>
          </a:stretch>
        </p:blipFill>
        <p:spPr>
          <a:xfrm>
            <a:off x="4664902" y="1017714"/>
            <a:ext cx="3585801" cy="4073825"/>
          </a:xfrm>
          <a:prstGeom prst="rect">
            <a:avLst/>
          </a:prstGeom>
          <a:noFill/>
          <a:ln>
            <a:noFill/>
          </a:ln>
        </p:spPr>
      </p:pic>
      <p:pic>
        <p:nvPicPr>
          <p:cNvPr id="139" name="Google Shape;139;p23"/>
          <p:cNvPicPr preferRelativeResize="0"/>
          <p:nvPr/>
        </p:nvPicPr>
        <p:blipFill>
          <a:blip r:embed="rId4">
            <a:alphaModFix/>
          </a:blip>
          <a:stretch>
            <a:fillRect/>
          </a:stretch>
        </p:blipFill>
        <p:spPr>
          <a:xfrm>
            <a:off x="3997400" y="-107150"/>
            <a:ext cx="4920800" cy="216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Failures</a:t>
            </a:r>
            <a:endParaRPr/>
          </a:p>
        </p:txBody>
      </p:sp>
      <p:sp>
        <p:nvSpPr>
          <p:cNvPr id="145" name="Google Shape;145;p24"/>
          <p:cNvSpPr txBox="1"/>
          <p:nvPr>
            <p:ph idx="1" type="body"/>
          </p:nvPr>
        </p:nvSpPr>
        <p:spPr>
          <a:xfrm>
            <a:off x="311700" y="1201000"/>
            <a:ext cx="3763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Unable to set the borders, so the dino can go off screen </a:t>
            </a:r>
            <a:endParaRPr/>
          </a:p>
          <a:p>
            <a:pPr indent="-342900" lvl="0" marL="457200" rtl="0" algn="l">
              <a:spcBef>
                <a:spcPts val="0"/>
              </a:spcBef>
              <a:spcAft>
                <a:spcPts val="0"/>
              </a:spcAft>
              <a:buSzPts val="1800"/>
              <a:buChar char="●"/>
            </a:pPr>
            <a:r>
              <a:rPr lang="en"/>
              <a:t>Unable to layer the fire sprite on top of the cactus after collision</a:t>
            </a:r>
            <a:endParaRPr/>
          </a:p>
          <a:p>
            <a:pPr indent="-342900" lvl="0" marL="457200" rtl="0" algn="l">
              <a:spcBef>
                <a:spcPts val="0"/>
              </a:spcBef>
              <a:spcAft>
                <a:spcPts val="0"/>
              </a:spcAft>
              <a:buSzPts val="1800"/>
              <a:buChar char="●"/>
            </a:pPr>
            <a:r>
              <a:rPr lang="en"/>
              <a:t>The score overflows after reaching the value 9999</a:t>
            </a:r>
            <a:endParaRPr/>
          </a:p>
        </p:txBody>
      </p:sp>
      <p:pic>
        <p:nvPicPr>
          <p:cNvPr id="146" name="Google Shape;146;p24"/>
          <p:cNvPicPr preferRelativeResize="0"/>
          <p:nvPr/>
        </p:nvPicPr>
        <p:blipFill>
          <a:blip r:embed="rId3">
            <a:alphaModFix/>
          </a:blip>
          <a:stretch>
            <a:fillRect/>
          </a:stretch>
        </p:blipFill>
        <p:spPr>
          <a:xfrm>
            <a:off x="2824750" y="570150"/>
            <a:ext cx="6782675" cy="4287625"/>
          </a:xfrm>
          <a:prstGeom prst="rect">
            <a:avLst/>
          </a:prstGeom>
          <a:noFill/>
          <a:ln>
            <a:noFill/>
          </a:ln>
        </p:spPr>
      </p:pic>
      <p:pic>
        <p:nvPicPr>
          <p:cNvPr id="147" name="Google Shape;147;p24"/>
          <p:cNvPicPr preferRelativeResize="0"/>
          <p:nvPr/>
        </p:nvPicPr>
        <p:blipFill>
          <a:blip r:embed="rId4">
            <a:alphaModFix/>
          </a:blip>
          <a:stretch>
            <a:fillRect/>
          </a:stretch>
        </p:blipFill>
        <p:spPr>
          <a:xfrm>
            <a:off x="6091925" y="2930825"/>
            <a:ext cx="2159525" cy="2290400"/>
          </a:xfrm>
          <a:prstGeom prst="rect">
            <a:avLst/>
          </a:prstGeom>
          <a:noFill/>
          <a:ln>
            <a:noFill/>
          </a:ln>
        </p:spPr>
      </p:pic>
      <p:pic>
        <p:nvPicPr>
          <p:cNvPr id="148" name="Google Shape;148;p24"/>
          <p:cNvPicPr preferRelativeResize="0"/>
          <p:nvPr/>
        </p:nvPicPr>
        <p:blipFill>
          <a:blip r:embed="rId5">
            <a:alphaModFix/>
          </a:blip>
          <a:stretch>
            <a:fillRect/>
          </a:stretch>
        </p:blipFill>
        <p:spPr>
          <a:xfrm>
            <a:off x="6235300" y="3655900"/>
            <a:ext cx="1654676" cy="166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4">
            <a:alphaModFix/>
          </a:blip>
          <a:stretch>
            <a:fillRect/>
          </a:stretch>
        </p:blipFill>
        <p:spPr>
          <a:xfrm rot="-712577">
            <a:off x="-643712" y="-452915"/>
            <a:ext cx="11761924" cy="5214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Researcher Doug of CIDAR lab was conducting research on synthetic biology, when suddenly something goes terribly wrong. The experimental fluid leaked, and flooded the labs. After drowning in the toxic liquid every genome in his body started to mutate. After mutating into a short-armed T-Rex, he rampaged the dry lands once covered by ocean. At this point an asteroid impact has become nothing more than a sunny day in the midst of August. Still holding onto his primal instinct he does whatever it takes to survive, so one day he may still see his family.</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Goal/Motivations</a:t>
            </a:r>
            <a:endParaRPr/>
          </a:p>
        </p:txBody>
      </p:sp>
      <p:pic>
        <p:nvPicPr>
          <p:cNvPr id="66" name="Google Shape;66;p15"/>
          <p:cNvPicPr preferRelativeResize="0"/>
          <p:nvPr/>
        </p:nvPicPr>
        <p:blipFill>
          <a:blip r:embed="rId4">
            <a:alphaModFix/>
          </a:blip>
          <a:stretch>
            <a:fillRect/>
          </a:stretch>
        </p:blipFill>
        <p:spPr>
          <a:xfrm rot="1284639">
            <a:off x="69201" y="1306425"/>
            <a:ext cx="3172472" cy="1685374"/>
          </a:xfrm>
          <a:prstGeom prst="rect">
            <a:avLst/>
          </a:prstGeom>
          <a:noFill/>
          <a:ln>
            <a:noFill/>
          </a:ln>
        </p:spPr>
      </p:pic>
      <p:sp>
        <p:nvSpPr>
          <p:cNvPr id="67" name="Google Shape;67;p15"/>
          <p:cNvSpPr txBox="1"/>
          <p:nvPr/>
        </p:nvSpPr>
        <p:spPr>
          <a:xfrm>
            <a:off x="1304100" y="1660975"/>
            <a:ext cx="19107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Create an original and interactive dino game</a:t>
            </a:r>
            <a:endParaRPr sz="1800">
              <a:solidFill>
                <a:srgbClr val="FFFFFF"/>
              </a:solidFill>
            </a:endParaRPr>
          </a:p>
        </p:txBody>
      </p:sp>
      <p:pic>
        <p:nvPicPr>
          <p:cNvPr id="68" name="Google Shape;68;p15"/>
          <p:cNvPicPr preferRelativeResize="0"/>
          <p:nvPr/>
        </p:nvPicPr>
        <p:blipFill>
          <a:blip r:embed="rId5">
            <a:alphaModFix/>
          </a:blip>
          <a:stretch>
            <a:fillRect/>
          </a:stretch>
        </p:blipFill>
        <p:spPr>
          <a:xfrm rot="1048829">
            <a:off x="3592678" y="503887"/>
            <a:ext cx="3663868" cy="2009151"/>
          </a:xfrm>
          <a:prstGeom prst="rect">
            <a:avLst/>
          </a:prstGeom>
          <a:noFill/>
          <a:ln>
            <a:noFill/>
          </a:ln>
        </p:spPr>
      </p:pic>
      <p:pic>
        <p:nvPicPr>
          <p:cNvPr id="69" name="Google Shape;69;p15"/>
          <p:cNvPicPr preferRelativeResize="0"/>
          <p:nvPr/>
        </p:nvPicPr>
        <p:blipFill>
          <a:blip r:embed="rId6">
            <a:alphaModFix/>
          </a:blip>
          <a:stretch>
            <a:fillRect/>
          </a:stretch>
        </p:blipFill>
        <p:spPr>
          <a:xfrm rot="1217396">
            <a:off x="2158918" y="3186344"/>
            <a:ext cx="2760663" cy="1679713"/>
          </a:xfrm>
          <a:prstGeom prst="rect">
            <a:avLst/>
          </a:prstGeom>
          <a:noFill/>
          <a:ln>
            <a:noFill/>
          </a:ln>
        </p:spPr>
      </p:pic>
      <p:sp>
        <p:nvSpPr>
          <p:cNvPr id="70" name="Google Shape;70;p15"/>
          <p:cNvSpPr txBox="1"/>
          <p:nvPr/>
        </p:nvSpPr>
        <p:spPr>
          <a:xfrm>
            <a:off x="3128950" y="3547125"/>
            <a:ext cx="17361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rPr>
              <a:t>Learn how to utilize a VGA display</a:t>
            </a:r>
            <a:endParaRPr sz="1900">
              <a:solidFill>
                <a:srgbClr val="FFFFFF"/>
              </a:solidFill>
            </a:endParaRPr>
          </a:p>
        </p:txBody>
      </p:sp>
      <p:sp>
        <p:nvSpPr>
          <p:cNvPr id="71" name="Google Shape;71;p15"/>
          <p:cNvSpPr txBox="1"/>
          <p:nvPr/>
        </p:nvSpPr>
        <p:spPr>
          <a:xfrm>
            <a:off x="4790050" y="914088"/>
            <a:ext cx="2336100" cy="15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Understand about sprites and how to </a:t>
            </a:r>
            <a:r>
              <a:rPr lang="en" sz="2000">
                <a:solidFill>
                  <a:srgbClr val="FFFFFF"/>
                </a:solidFill>
              </a:rPr>
              <a:t>implement</a:t>
            </a:r>
            <a:r>
              <a:rPr lang="en" sz="2000">
                <a:solidFill>
                  <a:srgbClr val="FFFFFF"/>
                </a:solidFill>
              </a:rPr>
              <a:t> them into Verilog</a:t>
            </a:r>
            <a:endParaRPr sz="2000">
              <a:solidFill>
                <a:srgbClr val="FFFFFF"/>
              </a:solidFill>
            </a:endParaRPr>
          </a:p>
        </p:txBody>
      </p:sp>
      <p:pic>
        <p:nvPicPr>
          <p:cNvPr id="72" name="Google Shape;72;p15"/>
          <p:cNvPicPr preferRelativeResize="0"/>
          <p:nvPr/>
        </p:nvPicPr>
        <p:blipFill>
          <a:blip r:embed="rId7">
            <a:alphaModFix/>
          </a:blip>
          <a:stretch>
            <a:fillRect/>
          </a:stretch>
        </p:blipFill>
        <p:spPr>
          <a:xfrm rot="983993">
            <a:off x="5252381" y="2984109"/>
            <a:ext cx="3179563" cy="1794182"/>
          </a:xfrm>
          <a:prstGeom prst="rect">
            <a:avLst/>
          </a:prstGeom>
          <a:noFill/>
          <a:ln>
            <a:noFill/>
          </a:ln>
        </p:spPr>
      </p:pic>
      <p:sp>
        <p:nvSpPr>
          <p:cNvPr id="73" name="Google Shape;73;p15"/>
          <p:cNvSpPr txBox="1"/>
          <p:nvPr/>
        </p:nvSpPr>
        <p:spPr>
          <a:xfrm>
            <a:off x="6283825" y="3520275"/>
            <a:ext cx="2034300" cy="12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Understand collision logic and </a:t>
            </a:r>
            <a:r>
              <a:rPr lang="en" sz="1600">
                <a:solidFill>
                  <a:srgbClr val="FFFFFF"/>
                </a:solidFill>
              </a:rPr>
              <a:t>pseudo</a:t>
            </a:r>
            <a:r>
              <a:rPr lang="en" sz="1600">
                <a:solidFill>
                  <a:srgbClr val="FFFFFF"/>
                </a:solidFill>
              </a:rPr>
              <a:t> randomization</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 </a:t>
            </a:r>
            <a:endParaRPr/>
          </a:p>
        </p:txBody>
      </p:sp>
      <p:sp>
        <p:nvSpPr>
          <p:cNvPr id="79" name="Google Shape;79;p16"/>
          <p:cNvSpPr txBox="1"/>
          <p:nvPr>
            <p:ph idx="1" type="body"/>
          </p:nvPr>
        </p:nvSpPr>
        <p:spPr>
          <a:xfrm>
            <a:off x="311700" y="1152475"/>
            <a:ext cx="85716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VGA</a:t>
            </a:r>
            <a:endParaRPr/>
          </a:p>
          <a:p>
            <a:pPr indent="-317500" lvl="0" marL="457200" rtl="0" algn="l">
              <a:spcBef>
                <a:spcPts val="1600"/>
              </a:spcBef>
              <a:spcAft>
                <a:spcPts val="0"/>
              </a:spcAft>
              <a:buSzPts val="1400"/>
              <a:buChar char="●"/>
            </a:pPr>
            <a:r>
              <a:rPr lang="en" sz="1400"/>
              <a:t>After pressing a key on the keyboard the game will begin</a:t>
            </a:r>
            <a:endParaRPr sz="1400"/>
          </a:p>
          <a:p>
            <a:pPr indent="-317500" lvl="0" marL="457200" rtl="0" algn="l">
              <a:spcBef>
                <a:spcPts val="0"/>
              </a:spcBef>
              <a:spcAft>
                <a:spcPts val="0"/>
              </a:spcAft>
              <a:buSzPts val="1400"/>
              <a:buChar char="●"/>
            </a:pPr>
            <a:r>
              <a:rPr lang="en" sz="1400"/>
              <a:t>The dino and cacti will appear on the screen</a:t>
            </a:r>
            <a:endParaRPr sz="1400"/>
          </a:p>
          <a:p>
            <a:pPr indent="-317500" lvl="0" marL="457200" rtl="0" algn="l">
              <a:spcBef>
                <a:spcPts val="0"/>
              </a:spcBef>
              <a:spcAft>
                <a:spcPts val="0"/>
              </a:spcAft>
              <a:buSzPts val="1400"/>
              <a:buChar char="●"/>
            </a:pPr>
            <a:r>
              <a:rPr lang="en" sz="1400"/>
              <a:t>The asteroids will fall down “randomly”</a:t>
            </a:r>
            <a:endParaRPr sz="1400"/>
          </a:p>
          <a:p>
            <a:pPr indent="0" lvl="0" marL="0" rtl="0" algn="l">
              <a:spcBef>
                <a:spcPts val="1600"/>
              </a:spcBef>
              <a:spcAft>
                <a:spcPts val="0"/>
              </a:spcAft>
              <a:buNone/>
            </a:pPr>
            <a:r>
              <a:rPr lang="en"/>
              <a:t>Score</a:t>
            </a:r>
            <a:endParaRPr/>
          </a:p>
          <a:p>
            <a:pPr indent="-317500" lvl="0" marL="457200" rtl="0" algn="l">
              <a:spcBef>
                <a:spcPts val="1600"/>
              </a:spcBef>
              <a:spcAft>
                <a:spcPts val="0"/>
              </a:spcAft>
              <a:buSzPts val="1400"/>
              <a:buChar char="●"/>
            </a:pPr>
            <a:r>
              <a:rPr lang="en" sz="1400"/>
              <a:t>The value of the score will increase after pressing a key to begin</a:t>
            </a:r>
            <a:endParaRPr sz="1400"/>
          </a:p>
          <a:p>
            <a:pPr indent="-317500" lvl="0" marL="457200" rtl="0" algn="l">
              <a:spcBef>
                <a:spcPts val="0"/>
              </a:spcBef>
              <a:spcAft>
                <a:spcPts val="0"/>
              </a:spcAft>
              <a:buSzPts val="1400"/>
              <a:buChar char="●"/>
            </a:pPr>
            <a:r>
              <a:rPr lang="en" sz="1400"/>
              <a:t>When the dino dies the timer stops, and that will be your score for that round</a:t>
            </a:r>
            <a:endParaRPr sz="1400"/>
          </a:p>
          <a:p>
            <a:pPr indent="-317500" lvl="0" marL="457200" rtl="0" algn="l">
              <a:spcBef>
                <a:spcPts val="0"/>
              </a:spcBef>
              <a:spcAft>
                <a:spcPts val="0"/>
              </a:spcAft>
              <a:buSzPts val="1400"/>
              <a:buChar char="●"/>
            </a:pPr>
            <a:r>
              <a:rPr lang="en" sz="1400"/>
              <a:t>The score will reset after each game </a:t>
            </a:r>
            <a:endParaRPr sz="1400"/>
          </a:p>
          <a:p>
            <a:pPr indent="0" lvl="0" marL="0" rtl="0" algn="l">
              <a:spcBef>
                <a:spcPts val="1600"/>
              </a:spcBef>
              <a:spcAft>
                <a:spcPts val="0"/>
              </a:spcAft>
              <a:buNone/>
            </a:pPr>
            <a:r>
              <a:rPr lang="en"/>
              <a:t>Movement</a:t>
            </a:r>
            <a:endParaRPr/>
          </a:p>
          <a:p>
            <a:pPr indent="-342900" lvl="0" marL="457200" rtl="0" algn="l">
              <a:spcBef>
                <a:spcPts val="1600"/>
              </a:spcBef>
              <a:spcAft>
                <a:spcPts val="0"/>
              </a:spcAft>
              <a:buSzPts val="1800"/>
              <a:buChar char="●"/>
            </a:pPr>
            <a:r>
              <a:rPr lang="en" sz="1400"/>
              <a:t>The dino can me moved using the up, down, left, right using the keyboard</a:t>
            </a:r>
            <a:br>
              <a:rPr lang="en"/>
            </a:br>
            <a:r>
              <a:rPr lang="en"/>
              <a:t>	</a:t>
            </a:r>
            <a:br>
              <a:rPr lang="en"/>
            </a:br>
            <a:br>
              <a:rPr lang="en"/>
            </a:br>
            <a:endParaRPr/>
          </a:p>
        </p:txBody>
      </p:sp>
      <p:pic>
        <p:nvPicPr>
          <p:cNvPr id="80" name="Google Shape;80;p16"/>
          <p:cNvPicPr preferRelativeResize="0"/>
          <p:nvPr/>
        </p:nvPicPr>
        <p:blipFill>
          <a:blip r:embed="rId3">
            <a:alphaModFix/>
          </a:blip>
          <a:stretch>
            <a:fillRect/>
          </a:stretch>
        </p:blipFill>
        <p:spPr>
          <a:xfrm>
            <a:off x="6577554" y="2571750"/>
            <a:ext cx="2197646" cy="2496750"/>
          </a:xfrm>
          <a:prstGeom prst="rect">
            <a:avLst/>
          </a:prstGeom>
          <a:noFill/>
          <a:ln>
            <a:noFill/>
          </a:ln>
        </p:spPr>
      </p:pic>
      <p:pic>
        <p:nvPicPr>
          <p:cNvPr id="81" name="Google Shape;81;p16"/>
          <p:cNvPicPr preferRelativeResize="0"/>
          <p:nvPr/>
        </p:nvPicPr>
        <p:blipFill>
          <a:blip r:embed="rId4">
            <a:alphaModFix/>
          </a:blip>
          <a:stretch>
            <a:fillRect/>
          </a:stretch>
        </p:blipFill>
        <p:spPr>
          <a:xfrm flipH="1">
            <a:off x="4487475" y="727081"/>
            <a:ext cx="1270750" cy="933850"/>
          </a:xfrm>
          <a:prstGeom prst="rect">
            <a:avLst/>
          </a:prstGeom>
          <a:noFill/>
          <a:ln>
            <a:noFill/>
          </a:ln>
        </p:spPr>
      </p:pic>
      <p:pic>
        <p:nvPicPr>
          <p:cNvPr id="82" name="Google Shape;82;p16"/>
          <p:cNvPicPr preferRelativeResize="0"/>
          <p:nvPr/>
        </p:nvPicPr>
        <p:blipFill>
          <a:blip r:embed="rId5">
            <a:alphaModFix/>
          </a:blip>
          <a:stretch>
            <a:fillRect/>
          </a:stretch>
        </p:blipFill>
        <p:spPr>
          <a:xfrm flipH="1">
            <a:off x="2865625" y="300025"/>
            <a:ext cx="1621850" cy="1191850"/>
          </a:xfrm>
          <a:prstGeom prst="rect">
            <a:avLst/>
          </a:prstGeom>
          <a:noFill/>
          <a:ln>
            <a:noFill/>
          </a:ln>
        </p:spPr>
      </p:pic>
      <p:pic>
        <p:nvPicPr>
          <p:cNvPr id="83" name="Google Shape;83;p16"/>
          <p:cNvPicPr preferRelativeResize="0"/>
          <p:nvPr/>
        </p:nvPicPr>
        <p:blipFill>
          <a:blip r:embed="rId6">
            <a:alphaModFix/>
          </a:blip>
          <a:stretch>
            <a:fillRect/>
          </a:stretch>
        </p:blipFill>
        <p:spPr>
          <a:xfrm flipH="1">
            <a:off x="6020350" y="300025"/>
            <a:ext cx="2348575" cy="172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Specifications</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Keyboard</a:t>
            </a:r>
            <a:endParaRPr sz="1400"/>
          </a:p>
          <a:p>
            <a:pPr indent="-317500" lvl="1" marL="914400" rtl="0" algn="l">
              <a:spcBef>
                <a:spcPts val="0"/>
              </a:spcBef>
              <a:spcAft>
                <a:spcPts val="0"/>
              </a:spcAft>
              <a:buSzPts val="1400"/>
              <a:buChar char="○"/>
            </a:pPr>
            <a:r>
              <a:rPr lang="en"/>
              <a:t>User input to control the movement of the dino</a:t>
            </a:r>
            <a:endParaRPr/>
          </a:p>
          <a:p>
            <a:pPr indent="-317500" lvl="0" marL="457200" rtl="0" algn="l">
              <a:spcBef>
                <a:spcPts val="0"/>
              </a:spcBef>
              <a:spcAft>
                <a:spcPts val="0"/>
              </a:spcAft>
              <a:buSzPts val="1400"/>
              <a:buChar char="●"/>
            </a:pPr>
            <a:r>
              <a:rPr lang="en" sz="1400"/>
              <a:t>VGA</a:t>
            </a:r>
            <a:endParaRPr sz="1400"/>
          </a:p>
          <a:p>
            <a:pPr indent="-317500" lvl="1" marL="914400" rtl="0" algn="l">
              <a:spcBef>
                <a:spcPts val="0"/>
              </a:spcBef>
              <a:spcAft>
                <a:spcPts val="0"/>
              </a:spcAft>
              <a:buSzPts val="1400"/>
              <a:buChar char="○"/>
            </a:pPr>
            <a:r>
              <a:rPr lang="en"/>
              <a:t>Displays game properties such as the cacti, asteroids, dino, game score</a:t>
            </a:r>
            <a:endParaRPr/>
          </a:p>
          <a:p>
            <a:pPr indent="-317500" lvl="0" marL="457200" rtl="0" algn="l">
              <a:spcBef>
                <a:spcPts val="0"/>
              </a:spcBef>
              <a:spcAft>
                <a:spcPts val="0"/>
              </a:spcAft>
              <a:buSzPts val="1400"/>
              <a:buChar char="●"/>
            </a:pPr>
            <a:r>
              <a:rPr lang="en" sz="1400"/>
              <a:t>Game Mechanics</a:t>
            </a:r>
            <a:endParaRPr sz="1400"/>
          </a:p>
          <a:p>
            <a:pPr indent="-317500" lvl="1" marL="914400" rtl="0" algn="l">
              <a:spcBef>
                <a:spcPts val="0"/>
              </a:spcBef>
              <a:spcAft>
                <a:spcPts val="0"/>
              </a:spcAft>
              <a:buSzPts val="1400"/>
              <a:buChar char="○"/>
            </a:pPr>
            <a:r>
              <a:rPr lang="en"/>
              <a:t>Module to randomize the speed and direction of the asteroid </a:t>
            </a:r>
            <a:endParaRPr/>
          </a:p>
          <a:p>
            <a:pPr indent="-317500" lvl="1" marL="914400" rtl="0" algn="l">
              <a:spcBef>
                <a:spcPts val="0"/>
              </a:spcBef>
              <a:spcAft>
                <a:spcPts val="0"/>
              </a:spcAft>
              <a:buSzPts val="1400"/>
              <a:buChar char="○"/>
            </a:pPr>
            <a:r>
              <a:rPr lang="en"/>
              <a:t>Module to change states of the sprites </a:t>
            </a:r>
            <a:endParaRPr/>
          </a:p>
          <a:p>
            <a:pPr indent="-317500" lvl="1" marL="914400" rtl="0" algn="l">
              <a:spcBef>
                <a:spcPts val="0"/>
              </a:spcBef>
              <a:spcAft>
                <a:spcPts val="0"/>
              </a:spcAft>
              <a:buSzPts val="1400"/>
              <a:buChar char="○"/>
            </a:pPr>
            <a:r>
              <a:rPr lang="en"/>
              <a:t>Module to count the time passed using a 6.25 Mhz clock</a:t>
            </a:r>
            <a:endParaRPr/>
          </a:p>
          <a:p>
            <a:pPr indent="0" lvl="0" marL="914400" rtl="0" algn="l">
              <a:spcBef>
                <a:spcPts val="1600"/>
              </a:spcBef>
              <a:spcAft>
                <a:spcPts val="0"/>
              </a:spcAft>
              <a:buNone/>
            </a:pPr>
            <a:r>
              <a:t/>
            </a:r>
            <a:endParaRPr sz="1700"/>
          </a:p>
          <a:p>
            <a:pPr indent="0" lvl="0" marL="914400" rtl="0" algn="l">
              <a:spcBef>
                <a:spcPts val="1600"/>
              </a:spcBef>
              <a:spcAft>
                <a:spcPts val="0"/>
              </a:spcAft>
              <a:buNone/>
            </a:pPr>
            <a:r>
              <a:t/>
            </a:r>
            <a:endParaRPr sz="1700"/>
          </a:p>
          <a:p>
            <a:pPr indent="0" lvl="0" marL="914400" rtl="0" algn="l">
              <a:spcBef>
                <a:spcPts val="1600"/>
              </a:spcBef>
              <a:spcAft>
                <a:spcPts val="1600"/>
              </a:spcAft>
              <a:buNone/>
            </a:pPr>
            <a:r>
              <a:rPr lang="en" sz="1700"/>
              <a:t> </a:t>
            </a:r>
            <a:endParaRPr sz="1700"/>
          </a:p>
        </p:txBody>
      </p:sp>
      <p:pic>
        <p:nvPicPr>
          <p:cNvPr id="90" name="Google Shape;90;p17"/>
          <p:cNvPicPr preferRelativeResize="0"/>
          <p:nvPr/>
        </p:nvPicPr>
        <p:blipFill>
          <a:blip r:embed="rId3">
            <a:alphaModFix/>
          </a:blip>
          <a:stretch>
            <a:fillRect/>
          </a:stretch>
        </p:blipFill>
        <p:spPr>
          <a:xfrm>
            <a:off x="1285875" y="3512800"/>
            <a:ext cx="945375" cy="1630700"/>
          </a:xfrm>
          <a:prstGeom prst="rect">
            <a:avLst/>
          </a:prstGeom>
          <a:noFill/>
          <a:ln>
            <a:noFill/>
          </a:ln>
        </p:spPr>
      </p:pic>
      <p:pic>
        <p:nvPicPr>
          <p:cNvPr id="91" name="Google Shape;91;p17"/>
          <p:cNvPicPr preferRelativeResize="0"/>
          <p:nvPr/>
        </p:nvPicPr>
        <p:blipFill>
          <a:blip r:embed="rId3">
            <a:alphaModFix/>
          </a:blip>
          <a:stretch>
            <a:fillRect/>
          </a:stretch>
        </p:blipFill>
        <p:spPr>
          <a:xfrm>
            <a:off x="7104425" y="3512806"/>
            <a:ext cx="945375" cy="1630694"/>
          </a:xfrm>
          <a:prstGeom prst="rect">
            <a:avLst/>
          </a:prstGeom>
          <a:noFill/>
          <a:ln>
            <a:noFill/>
          </a:ln>
        </p:spPr>
      </p:pic>
      <p:pic>
        <p:nvPicPr>
          <p:cNvPr id="92" name="Google Shape;92;p17"/>
          <p:cNvPicPr preferRelativeResize="0"/>
          <p:nvPr/>
        </p:nvPicPr>
        <p:blipFill>
          <a:blip r:embed="rId3">
            <a:alphaModFix/>
          </a:blip>
          <a:stretch>
            <a:fillRect/>
          </a:stretch>
        </p:blipFill>
        <p:spPr>
          <a:xfrm>
            <a:off x="4045737" y="3512800"/>
            <a:ext cx="945375" cy="16307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2119" l="0" r="0" t="-2120"/>
          <a:stretch/>
        </p:blipFill>
        <p:spPr>
          <a:xfrm>
            <a:off x="1973775" y="817025"/>
            <a:ext cx="5306325" cy="4245072"/>
          </a:xfrm>
          <a:prstGeom prst="rect">
            <a:avLst/>
          </a:prstGeom>
          <a:noFill/>
          <a:ln>
            <a:noFill/>
          </a:ln>
        </p:spPr>
      </p:pic>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Diagram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a:t>
            </a:r>
            <a:endParaRPr/>
          </a:p>
        </p:txBody>
      </p:sp>
      <p:sp>
        <p:nvSpPr>
          <p:cNvPr id="104" name="Google Shape;104;p19"/>
          <p:cNvSpPr txBox="1"/>
          <p:nvPr>
            <p:ph idx="1" type="body"/>
          </p:nvPr>
        </p:nvSpPr>
        <p:spPr>
          <a:xfrm>
            <a:off x="238700" y="3026813"/>
            <a:ext cx="3398100" cy="183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dino movement is handled in both our top.v module and our  movement.v module:</a:t>
            </a:r>
            <a:endParaRPr/>
          </a:p>
        </p:txBody>
      </p:sp>
      <p:pic>
        <p:nvPicPr>
          <p:cNvPr id="105" name="Google Shape;105;p19"/>
          <p:cNvPicPr preferRelativeResize="0"/>
          <p:nvPr/>
        </p:nvPicPr>
        <p:blipFill>
          <a:blip r:embed="rId3">
            <a:alphaModFix/>
          </a:blip>
          <a:stretch>
            <a:fillRect/>
          </a:stretch>
        </p:blipFill>
        <p:spPr>
          <a:xfrm>
            <a:off x="338250" y="1378562"/>
            <a:ext cx="2779275" cy="915775"/>
          </a:xfrm>
          <a:prstGeom prst="rect">
            <a:avLst/>
          </a:prstGeom>
          <a:noFill/>
          <a:ln>
            <a:noFill/>
          </a:ln>
        </p:spPr>
      </p:pic>
      <p:pic>
        <p:nvPicPr>
          <p:cNvPr id="106" name="Google Shape;106;p19"/>
          <p:cNvPicPr preferRelativeResize="0"/>
          <p:nvPr/>
        </p:nvPicPr>
        <p:blipFill>
          <a:blip r:embed="rId4">
            <a:alphaModFix/>
          </a:blip>
          <a:stretch>
            <a:fillRect/>
          </a:stretch>
        </p:blipFill>
        <p:spPr>
          <a:xfrm>
            <a:off x="3709800" y="2916574"/>
            <a:ext cx="4937924" cy="2054675"/>
          </a:xfrm>
          <a:prstGeom prst="rect">
            <a:avLst/>
          </a:prstGeom>
          <a:noFill/>
          <a:ln>
            <a:noFill/>
          </a:ln>
        </p:spPr>
      </p:pic>
      <p:pic>
        <p:nvPicPr>
          <p:cNvPr id="107" name="Google Shape;107;p19"/>
          <p:cNvPicPr preferRelativeResize="0"/>
          <p:nvPr/>
        </p:nvPicPr>
        <p:blipFill>
          <a:blip r:embed="rId5">
            <a:alphaModFix/>
          </a:blip>
          <a:stretch>
            <a:fillRect/>
          </a:stretch>
        </p:blipFill>
        <p:spPr>
          <a:xfrm>
            <a:off x="3709800" y="445025"/>
            <a:ext cx="5114025" cy="212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Code Snippet </a:t>
            </a:r>
            <a:endParaRPr/>
          </a:p>
        </p:txBody>
      </p:sp>
      <p:pic>
        <p:nvPicPr>
          <p:cNvPr id="113" name="Google Shape;113;p20"/>
          <p:cNvPicPr preferRelativeResize="0"/>
          <p:nvPr/>
        </p:nvPicPr>
        <p:blipFill rotWithShape="1">
          <a:blip r:embed="rId3">
            <a:alphaModFix/>
          </a:blip>
          <a:srcRect b="21414" l="0" r="0" t="0"/>
          <a:stretch/>
        </p:blipFill>
        <p:spPr>
          <a:xfrm>
            <a:off x="311700" y="1413025"/>
            <a:ext cx="1602050" cy="3606424"/>
          </a:xfrm>
          <a:prstGeom prst="rect">
            <a:avLst/>
          </a:prstGeom>
          <a:noFill/>
          <a:ln>
            <a:noFill/>
          </a:ln>
        </p:spPr>
      </p:pic>
      <p:pic>
        <p:nvPicPr>
          <p:cNvPr id="114" name="Google Shape;114;p20"/>
          <p:cNvPicPr preferRelativeResize="0"/>
          <p:nvPr/>
        </p:nvPicPr>
        <p:blipFill>
          <a:blip r:embed="rId4">
            <a:alphaModFix/>
          </a:blip>
          <a:stretch>
            <a:fillRect/>
          </a:stretch>
        </p:blipFill>
        <p:spPr>
          <a:xfrm>
            <a:off x="2154437" y="3128675"/>
            <a:ext cx="3670525" cy="1524675"/>
          </a:xfrm>
          <a:prstGeom prst="rect">
            <a:avLst/>
          </a:prstGeom>
          <a:noFill/>
          <a:ln>
            <a:noFill/>
          </a:ln>
        </p:spPr>
      </p:pic>
      <p:pic>
        <p:nvPicPr>
          <p:cNvPr id="115" name="Google Shape;115;p20"/>
          <p:cNvPicPr preferRelativeResize="0"/>
          <p:nvPr/>
        </p:nvPicPr>
        <p:blipFill>
          <a:blip r:embed="rId5">
            <a:alphaModFix/>
          </a:blip>
          <a:stretch>
            <a:fillRect/>
          </a:stretch>
        </p:blipFill>
        <p:spPr>
          <a:xfrm>
            <a:off x="6065647" y="1371500"/>
            <a:ext cx="2470750" cy="3689500"/>
          </a:xfrm>
          <a:prstGeom prst="rect">
            <a:avLst/>
          </a:prstGeom>
          <a:noFill/>
          <a:ln cap="flat" cmpd="sng" w="38100">
            <a:solidFill>
              <a:schemeClr val="dk2"/>
            </a:solidFill>
            <a:prstDash val="solid"/>
            <a:round/>
            <a:headEnd len="sm" w="sm" type="none"/>
            <a:tailEnd len="sm" w="sm" type="none"/>
          </a:ln>
        </p:spPr>
      </p:pic>
      <p:sp>
        <p:nvSpPr>
          <p:cNvPr id="116" name="Google Shape;116;p20"/>
          <p:cNvSpPr txBox="1"/>
          <p:nvPr/>
        </p:nvSpPr>
        <p:spPr>
          <a:xfrm>
            <a:off x="958250" y="1059825"/>
            <a:ext cx="1283400" cy="31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Top.v</a:t>
            </a:r>
            <a:endParaRPr>
              <a:solidFill>
                <a:srgbClr val="FFFFFF"/>
              </a:solidFill>
            </a:endParaRPr>
          </a:p>
        </p:txBody>
      </p:sp>
      <p:sp>
        <p:nvSpPr>
          <p:cNvPr id="117" name="Google Shape;117;p20"/>
          <p:cNvSpPr txBox="1"/>
          <p:nvPr/>
        </p:nvSpPr>
        <p:spPr>
          <a:xfrm>
            <a:off x="2867957" y="2655525"/>
            <a:ext cx="20004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asteroid_move</a:t>
            </a:r>
            <a:r>
              <a:rPr lang="en">
                <a:solidFill>
                  <a:srgbClr val="FFFFFF"/>
                </a:solidFill>
              </a:rPr>
              <a:t>.v</a:t>
            </a:r>
            <a:endParaRPr>
              <a:solidFill>
                <a:srgbClr val="FFFFFF"/>
              </a:solidFill>
            </a:endParaRPr>
          </a:p>
        </p:txBody>
      </p:sp>
      <p:sp>
        <p:nvSpPr>
          <p:cNvPr id="118" name="Google Shape;118;p20"/>
          <p:cNvSpPr txBox="1"/>
          <p:nvPr/>
        </p:nvSpPr>
        <p:spPr>
          <a:xfrm>
            <a:off x="2077650" y="2159250"/>
            <a:ext cx="38241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This is how asteroids are made and animated, they appear in a pseudo-random way</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More </a:t>
            </a:r>
            <a:r>
              <a:rPr lang="en"/>
              <a:t>Code Snippet </a:t>
            </a:r>
            <a:endParaRPr/>
          </a:p>
        </p:txBody>
      </p:sp>
      <p:pic>
        <p:nvPicPr>
          <p:cNvPr id="124" name="Google Shape;124;p21"/>
          <p:cNvPicPr preferRelativeResize="0"/>
          <p:nvPr/>
        </p:nvPicPr>
        <p:blipFill rotWithShape="1">
          <a:blip r:embed="rId3">
            <a:alphaModFix/>
          </a:blip>
          <a:srcRect b="0" l="0" r="21470" t="0"/>
          <a:stretch/>
        </p:blipFill>
        <p:spPr>
          <a:xfrm>
            <a:off x="981475" y="1769900"/>
            <a:ext cx="7181027" cy="1991900"/>
          </a:xfrm>
          <a:prstGeom prst="rect">
            <a:avLst/>
          </a:prstGeom>
          <a:noFill/>
          <a:ln>
            <a:noFill/>
          </a:ln>
        </p:spPr>
      </p:pic>
      <p:sp>
        <p:nvSpPr>
          <p:cNvPr id="125" name="Google Shape;125;p21"/>
          <p:cNvSpPr txBox="1"/>
          <p:nvPr/>
        </p:nvSpPr>
        <p:spPr>
          <a:xfrm>
            <a:off x="3787675" y="1152475"/>
            <a:ext cx="1283400" cy="31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Top.v</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