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6" r:id="rId7"/>
    <p:sldId id="264" r:id="rId8"/>
    <p:sldId id="260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E2179BA-AD72-4B6E-8473-7FE6CF226179}">
          <p14:sldIdLst>
            <p14:sldId id="256"/>
            <p14:sldId id="257"/>
            <p14:sldId id="258"/>
            <p14:sldId id="261"/>
            <p14:sldId id="259"/>
            <p14:sldId id="266"/>
            <p14:sldId id="264"/>
            <p14:sldId id="26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51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3467-8EFE-4FBB-9E25-C4969015FD4B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F3E04-0B8C-419B-A4A0-0167800F10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18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73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990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88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1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96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06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1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8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1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55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5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14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71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03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6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pascal.ru/article/lazarus/20090416150500" TargetMode="External"/><Relationship Id="rId2" Type="http://schemas.openxmlformats.org/officeDocument/2006/relationships/hyperlink" Target="http://generaltea.ru/kak-pomenyat-kodirovku-vsex-tablic-v-mysq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-243408"/>
            <a:ext cx="7772400" cy="1800199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Министерство образования РФ</a:t>
            </a:r>
            <a:br>
              <a:rPr lang="ru-RU" sz="2200" dirty="0" smtClean="0"/>
            </a:br>
            <a:r>
              <a:rPr lang="ru-RU" sz="2200" dirty="0" smtClean="0"/>
              <a:t>ФГБОУ ВПО «ГГПИ им.</a:t>
            </a:r>
            <a:r>
              <a:rPr lang="en-US" sz="2200" dirty="0" smtClean="0"/>
              <a:t> </a:t>
            </a:r>
            <a:r>
              <a:rPr lang="ru-RU" sz="2200" dirty="0" smtClean="0"/>
              <a:t>В.</a:t>
            </a:r>
            <a:r>
              <a:rPr lang="en-US" sz="2200" dirty="0" smtClean="0"/>
              <a:t> </a:t>
            </a:r>
            <a:r>
              <a:rPr lang="ru-RU" sz="2200" dirty="0" smtClean="0"/>
              <a:t>Г.</a:t>
            </a:r>
            <a:r>
              <a:rPr lang="en-US" sz="2200" dirty="0" smtClean="0"/>
              <a:t> </a:t>
            </a:r>
            <a:r>
              <a:rPr lang="ru-RU" sz="2200" dirty="0" smtClean="0"/>
              <a:t>Короленко»</a:t>
            </a:r>
            <a:br>
              <a:rPr lang="ru-RU" sz="2200" dirty="0" smtClean="0"/>
            </a:br>
            <a:r>
              <a:rPr lang="ru-RU" sz="2200" dirty="0" smtClean="0"/>
              <a:t>Колледж информационных и социальных коммуникаций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080720" cy="2664296"/>
          </a:xfrm>
        </p:spPr>
        <p:txBody>
          <a:bodyPr>
            <a:normAutofit fontScale="40000" lnSpcReduction="20000"/>
          </a:bodyPr>
          <a:lstStyle/>
          <a:p>
            <a:pPr marL="501598" indent="-428581" algn="ctr">
              <a:lnSpc>
                <a:spcPct val="93000"/>
              </a:lnSpc>
              <a:buSzPct val="75000"/>
              <a:tabLst>
                <a:tab pos="501598" algn="l"/>
                <a:tab pos="949227" algn="l"/>
                <a:tab pos="1398443" algn="l"/>
                <a:tab pos="1847659" algn="l"/>
                <a:tab pos="2296875" algn="l"/>
                <a:tab pos="2746091" algn="l"/>
                <a:tab pos="3195306" algn="l"/>
                <a:tab pos="3644522" algn="l"/>
                <a:tab pos="4093738" algn="l"/>
                <a:tab pos="4542954" algn="l"/>
                <a:tab pos="4992170" algn="l"/>
                <a:tab pos="5441386" algn="l"/>
                <a:tab pos="5890602" algn="l"/>
                <a:tab pos="6339818" algn="l"/>
                <a:tab pos="6789034" algn="l"/>
                <a:tab pos="7238250" algn="l"/>
                <a:tab pos="7687466" algn="l"/>
                <a:tab pos="8136681" algn="l"/>
                <a:tab pos="8585897" algn="l"/>
                <a:tab pos="9035113" algn="l"/>
                <a:tab pos="9484329" algn="l"/>
              </a:tabLst>
            </a:pPr>
            <a:endParaRPr lang="en-US" sz="3600" dirty="0" smtClean="0">
              <a:latin typeface="Times New Roman" pitchFamily="18" charset="0"/>
              <a:ea typeface="msmincho" charset="0"/>
              <a:cs typeface="Times New Roman" pitchFamily="18" charset="0"/>
            </a:endParaRPr>
          </a:p>
          <a:p>
            <a:pPr marL="501598" indent="-428581" algn="ctr">
              <a:lnSpc>
                <a:spcPct val="93000"/>
              </a:lnSpc>
              <a:buSzPct val="75000"/>
              <a:tabLst>
                <a:tab pos="501598" algn="l"/>
                <a:tab pos="949227" algn="l"/>
                <a:tab pos="1398443" algn="l"/>
                <a:tab pos="1847659" algn="l"/>
                <a:tab pos="2296875" algn="l"/>
                <a:tab pos="2746091" algn="l"/>
                <a:tab pos="3195306" algn="l"/>
                <a:tab pos="3644522" algn="l"/>
                <a:tab pos="4093738" algn="l"/>
                <a:tab pos="4542954" algn="l"/>
                <a:tab pos="4992170" algn="l"/>
                <a:tab pos="5441386" algn="l"/>
                <a:tab pos="5890602" algn="l"/>
                <a:tab pos="6339818" algn="l"/>
                <a:tab pos="6789034" algn="l"/>
                <a:tab pos="7238250" algn="l"/>
                <a:tab pos="7687466" algn="l"/>
                <a:tab pos="8136681" algn="l"/>
                <a:tab pos="8585897" algn="l"/>
                <a:tab pos="9035113" algn="l"/>
                <a:tab pos="9484329" algn="l"/>
              </a:tabLst>
            </a:pPr>
            <a:r>
              <a:rPr lang="en-US" sz="3600" dirty="0" smtClean="0">
                <a:latin typeface="Times New Roman" pitchFamily="18" charset="0"/>
                <a:ea typeface="msmincho" charset="0"/>
                <a:cs typeface="Times New Roman" pitchFamily="18" charset="0"/>
              </a:rPr>
              <a:t>Учебная практика по дисцеплине </a:t>
            </a:r>
            <a:endParaRPr lang="ru-RU" sz="3600" dirty="0" smtClean="0">
              <a:latin typeface="Times New Roman" pitchFamily="18" charset="0"/>
              <a:ea typeface="msmincho" charset="0"/>
              <a:cs typeface="Times New Roman" pitchFamily="18" charset="0"/>
            </a:endParaRPr>
          </a:p>
          <a:p>
            <a:pPr marL="501598" indent="-428581" algn="ctr">
              <a:lnSpc>
                <a:spcPct val="93000"/>
              </a:lnSpc>
              <a:buSzPct val="75000"/>
              <a:tabLst>
                <a:tab pos="501598" algn="l"/>
                <a:tab pos="949227" algn="l"/>
                <a:tab pos="1398443" algn="l"/>
                <a:tab pos="1847659" algn="l"/>
                <a:tab pos="2296875" algn="l"/>
                <a:tab pos="2746091" algn="l"/>
                <a:tab pos="3195306" algn="l"/>
                <a:tab pos="3644522" algn="l"/>
                <a:tab pos="4093738" algn="l"/>
                <a:tab pos="4542954" algn="l"/>
                <a:tab pos="4992170" algn="l"/>
                <a:tab pos="5441386" algn="l"/>
                <a:tab pos="5890602" algn="l"/>
                <a:tab pos="6339818" algn="l"/>
                <a:tab pos="6789034" algn="l"/>
                <a:tab pos="7238250" algn="l"/>
                <a:tab pos="7687466" algn="l"/>
                <a:tab pos="8136681" algn="l"/>
                <a:tab pos="8585897" algn="l"/>
                <a:tab pos="9035113" algn="l"/>
                <a:tab pos="9484329" algn="l"/>
              </a:tabLst>
            </a:pPr>
            <a:r>
              <a:rPr lang="en-US" sz="3600" dirty="0" smtClean="0">
                <a:latin typeface="Times New Roman" pitchFamily="18" charset="0"/>
                <a:ea typeface="msmincho" charset="0"/>
                <a:cs typeface="Times New Roman" pitchFamily="18" charset="0"/>
              </a:rPr>
              <a:t>“Прикладное программирование”</a:t>
            </a:r>
          </a:p>
          <a:p>
            <a:pPr marL="501598" indent="-428581" algn="ctr">
              <a:lnSpc>
                <a:spcPct val="93000"/>
              </a:lnSpc>
              <a:buSzPct val="75000"/>
              <a:tabLst>
                <a:tab pos="501598" algn="l"/>
                <a:tab pos="949227" algn="l"/>
                <a:tab pos="1398443" algn="l"/>
                <a:tab pos="1847659" algn="l"/>
                <a:tab pos="2296875" algn="l"/>
                <a:tab pos="2746091" algn="l"/>
                <a:tab pos="3195306" algn="l"/>
                <a:tab pos="3644522" algn="l"/>
                <a:tab pos="4093738" algn="l"/>
                <a:tab pos="4542954" algn="l"/>
                <a:tab pos="4992170" algn="l"/>
                <a:tab pos="5441386" algn="l"/>
                <a:tab pos="5890602" algn="l"/>
                <a:tab pos="6339818" algn="l"/>
                <a:tab pos="6789034" algn="l"/>
                <a:tab pos="7238250" algn="l"/>
                <a:tab pos="7687466" algn="l"/>
                <a:tab pos="8136681" algn="l"/>
                <a:tab pos="8585897" algn="l"/>
                <a:tab pos="9035113" algn="l"/>
                <a:tab pos="9484329" algn="l"/>
              </a:tabLst>
            </a:pPr>
            <a:endParaRPr lang="ru-RU" sz="3600" dirty="0" smtClean="0">
              <a:latin typeface="Times New Roman" pitchFamily="18" charset="0"/>
              <a:ea typeface="msmincho" charset="0"/>
              <a:cs typeface="Times New Roman" pitchFamily="18" charset="0"/>
            </a:endParaRPr>
          </a:p>
          <a:p>
            <a:pPr marL="501598" indent="-428581" algn="ctr">
              <a:lnSpc>
                <a:spcPct val="93000"/>
              </a:lnSpc>
              <a:buSzPct val="75000"/>
              <a:tabLst>
                <a:tab pos="501598" algn="l"/>
                <a:tab pos="949227" algn="l"/>
                <a:tab pos="1398443" algn="l"/>
                <a:tab pos="1847659" algn="l"/>
                <a:tab pos="2296875" algn="l"/>
                <a:tab pos="2746091" algn="l"/>
                <a:tab pos="3195306" algn="l"/>
                <a:tab pos="3644522" algn="l"/>
                <a:tab pos="4093738" algn="l"/>
                <a:tab pos="4542954" algn="l"/>
                <a:tab pos="4992170" algn="l"/>
                <a:tab pos="5441386" algn="l"/>
                <a:tab pos="5890602" algn="l"/>
                <a:tab pos="6339818" algn="l"/>
                <a:tab pos="6789034" algn="l"/>
                <a:tab pos="7238250" algn="l"/>
                <a:tab pos="7687466" algn="l"/>
                <a:tab pos="8136681" algn="l"/>
                <a:tab pos="8585897" algn="l"/>
                <a:tab pos="9035113" algn="l"/>
                <a:tab pos="9484329" algn="l"/>
              </a:tabLst>
            </a:pPr>
            <a:endParaRPr lang="ru-RU" sz="3600" dirty="0" smtClean="0">
              <a:latin typeface="Times New Roman" pitchFamily="18" charset="0"/>
              <a:ea typeface="msmincho" charset="0"/>
              <a:cs typeface="Times New Roman" pitchFamily="18" charset="0"/>
            </a:endParaRPr>
          </a:p>
          <a:p>
            <a:pPr marL="501598" indent="-428581" algn="ctr">
              <a:lnSpc>
                <a:spcPct val="93000"/>
              </a:lnSpc>
              <a:buSzPct val="75000"/>
              <a:tabLst>
                <a:tab pos="501598" algn="l"/>
                <a:tab pos="949227" algn="l"/>
                <a:tab pos="1398443" algn="l"/>
                <a:tab pos="1847659" algn="l"/>
                <a:tab pos="2296875" algn="l"/>
                <a:tab pos="2746091" algn="l"/>
                <a:tab pos="3195306" algn="l"/>
                <a:tab pos="3644522" algn="l"/>
                <a:tab pos="4093738" algn="l"/>
                <a:tab pos="4542954" algn="l"/>
                <a:tab pos="4992170" algn="l"/>
                <a:tab pos="5441386" algn="l"/>
                <a:tab pos="5890602" algn="l"/>
                <a:tab pos="6339818" algn="l"/>
                <a:tab pos="6789034" algn="l"/>
                <a:tab pos="7238250" algn="l"/>
                <a:tab pos="7687466" algn="l"/>
                <a:tab pos="8136681" algn="l"/>
                <a:tab pos="8585897" algn="l"/>
                <a:tab pos="9035113" algn="l"/>
                <a:tab pos="9484329" algn="l"/>
              </a:tabLst>
            </a:pPr>
            <a:endParaRPr lang="en-US" sz="3600" dirty="0" smtClean="0">
              <a:latin typeface="Times New Roman" pitchFamily="18" charset="0"/>
              <a:ea typeface="msmincho" charset="0"/>
              <a:cs typeface="Times New Roman" pitchFamily="18" charset="0"/>
            </a:endParaRPr>
          </a:p>
          <a:p>
            <a:pPr marL="501598" indent="-428581" algn="ctr">
              <a:lnSpc>
                <a:spcPct val="93000"/>
              </a:lnSpc>
              <a:buSzPct val="75000"/>
              <a:tabLst>
                <a:tab pos="501598" algn="l"/>
                <a:tab pos="949227" algn="l"/>
                <a:tab pos="1398443" algn="l"/>
                <a:tab pos="1847659" algn="l"/>
                <a:tab pos="2296875" algn="l"/>
                <a:tab pos="2746091" algn="l"/>
                <a:tab pos="3195306" algn="l"/>
                <a:tab pos="3644522" algn="l"/>
                <a:tab pos="4093738" algn="l"/>
                <a:tab pos="4542954" algn="l"/>
                <a:tab pos="4992170" algn="l"/>
                <a:tab pos="5441386" algn="l"/>
                <a:tab pos="5890602" algn="l"/>
                <a:tab pos="6339818" algn="l"/>
                <a:tab pos="6789034" algn="l"/>
                <a:tab pos="7238250" algn="l"/>
                <a:tab pos="7687466" algn="l"/>
                <a:tab pos="8136681" algn="l"/>
                <a:tab pos="8585897" algn="l"/>
                <a:tab pos="9035113" algn="l"/>
                <a:tab pos="9484329" algn="l"/>
              </a:tabLst>
            </a:pPr>
            <a:r>
              <a:rPr lang="en-US" sz="3500" dirty="0" err="1" smtClean="0">
                <a:latin typeface="Times New Roman" pitchFamily="18" charset="0"/>
                <a:ea typeface="msmincho" charset="0"/>
                <a:cs typeface="Times New Roman" pitchFamily="18" charset="0"/>
              </a:rPr>
              <a:t>Проект</a:t>
            </a:r>
            <a:endParaRPr lang="ru-RU" sz="3500" dirty="0" smtClean="0">
              <a:latin typeface="Times New Roman" pitchFamily="18" charset="0"/>
              <a:ea typeface="msmincho" charset="0"/>
              <a:cs typeface="Times New Roman" pitchFamily="18" charset="0"/>
            </a:endParaRPr>
          </a:p>
          <a:p>
            <a:pPr marL="501598" indent="-428581" algn="ctr">
              <a:lnSpc>
                <a:spcPct val="93000"/>
              </a:lnSpc>
              <a:buSzPct val="75000"/>
              <a:tabLst>
                <a:tab pos="501598" algn="l"/>
                <a:tab pos="949227" algn="l"/>
                <a:tab pos="1398443" algn="l"/>
                <a:tab pos="1847659" algn="l"/>
                <a:tab pos="2296875" algn="l"/>
                <a:tab pos="2746091" algn="l"/>
                <a:tab pos="3195306" algn="l"/>
                <a:tab pos="3644522" algn="l"/>
                <a:tab pos="4093738" algn="l"/>
                <a:tab pos="4542954" algn="l"/>
                <a:tab pos="4992170" algn="l"/>
                <a:tab pos="5441386" algn="l"/>
                <a:tab pos="5890602" algn="l"/>
                <a:tab pos="6339818" algn="l"/>
                <a:tab pos="6789034" algn="l"/>
                <a:tab pos="7238250" algn="l"/>
                <a:tab pos="7687466" algn="l"/>
                <a:tab pos="8136681" algn="l"/>
                <a:tab pos="8585897" algn="l"/>
                <a:tab pos="9035113" algn="l"/>
                <a:tab pos="9484329" algn="l"/>
              </a:tabLst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</a:t>
            </a:r>
            <a:r>
              <a:rPr lang="ru-RU" sz="3500" dirty="0"/>
              <a:t>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поисковая система</a:t>
            </a:r>
            <a:r>
              <a:rPr lang="en-US" sz="3500" dirty="0" smtClean="0">
                <a:latin typeface="Times New Roman" pitchFamily="18" charset="0"/>
                <a:ea typeface="msmincho" charset="0"/>
                <a:cs typeface="Times New Roman" pitchFamily="18" charset="0"/>
              </a:rPr>
              <a:t> </a:t>
            </a:r>
            <a:endParaRPr lang="en-US" sz="3500" dirty="0" smtClean="0">
              <a:latin typeface="Times New Roman" pitchFamily="18" charset="0"/>
              <a:ea typeface="msmincho" charset="0"/>
              <a:cs typeface="Times New Roman" pitchFamily="18" charset="0"/>
            </a:endParaRPr>
          </a:p>
          <a:p>
            <a:pPr marL="501598" indent="-428581" algn="ctr">
              <a:lnSpc>
                <a:spcPct val="93000"/>
              </a:lnSpc>
              <a:buSzPct val="75000"/>
              <a:tabLst>
                <a:tab pos="501598" algn="l"/>
                <a:tab pos="949227" algn="l"/>
                <a:tab pos="1398443" algn="l"/>
                <a:tab pos="1847659" algn="l"/>
                <a:tab pos="2296875" algn="l"/>
                <a:tab pos="2746091" algn="l"/>
                <a:tab pos="3195306" algn="l"/>
                <a:tab pos="3644522" algn="l"/>
                <a:tab pos="4093738" algn="l"/>
                <a:tab pos="4542954" algn="l"/>
                <a:tab pos="4992170" algn="l"/>
                <a:tab pos="5441386" algn="l"/>
                <a:tab pos="5890602" algn="l"/>
                <a:tab pos="6339818" algn="l"/>
                <a:tab pos="6789034" algn="l"/>
                <a:tab pos="7238250" algn="l"/>
                <a:tab pos="7687466" algn="l"/>
                <a:tab pos="8136681" algn="l"/>
                <a:tab pos="8585897" algn="l"/>
                <a:tab pos="9035113" algn="l"/>
                <a:tab pos="9484329" algn="l"/>
              </a:tabLst>
            </a:pPr>
            <a:r>
              <a:rPr lang="en-US" sz="3500" dirty="0" smtClean="0">
                <a:latin typeface="Times New Roman" pitchFamily="18" charset="0"/>
                <a:ea typeface="msmincho" charset="0"/>
                <a:cs typeface="Times New Roman" pitchFamily="18" charset="0"/>
              </a:rPr>
              <a:t> “</a:t>
            </a:r>
            <a:r>
              <a:rPr lang="ru-RU" sz="3500" dirty="0" smtClean="0">
                <a:latin typeface="Times New Roman" pitchFamily="18" charset="0"/>
                <a:ea typeface="msmincho" charset="0"/>
                <a:cs typeface="Times New Roman" pitchFamily="18" charset="0"/>
              </a:rPr>
              <a:t>Справочник нумизмата</a:t>
            </a:r>
            <a:r>
              <a:rPr lang="en-US" sz="3500" dirty="0" smtClean="0">
                <a:latin typeface="Times New Roman" pitchFamily="18" charset="0"/>
                <a:ea typeface="msmincho" charset="0"/>
                <a:cs typeface="Times New Roman" pitchFamily="18" charset="0"/>
              </a:rPr>
              <a:t>” </a:t>
            </a:r>
            <a:endParaRPr lang="ru-RU" sz="3500" dirty="0" smtClean="0">
              <a:latin typeface="Times New Roman" pitchFamily="18" charset="0"/>
              <a:ea typeface="msmincho" charset="0"/>
              <a:cs typeface="Times New Roman" pitchFamily="18" charset="0"/>
            </a:endParaRPr>
          </a:p>
          <a:p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4168" y="429309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Разработал учащийся 33 группы </a:t>
            </a:r>
          </a:p>
          <a:p>
            <a:r>
              <a:rPr lang="ru-RU" dirty="0" smtClean="0"/>
              <a:t>Глазков Всеволод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1653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2016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6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  <a:ea typeface="msmincho" charset="0"/>
                <a:cs typeface="msmincho" charset="0"/>
              </a:rPr>
              <a:t>Спецификаци</a:t>
            </a:r>
            <a:r>
              <a:rPr lang="ru-RU" sz="4000" b="1" dirty="0" smtClean="0">
                <a:solidFill>
                  <a:schemeClr val="tx1"/>
                </a:solidFill>
                <a:ea typeface="msmincho" charset="0"/>
                <a:cs typeface="msmincho" charset="0"/>
              </a:rPr>
              <a:t>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165923"/>
          </a:xfrm>
        </p:spPr>
        <p:txBody>
          <a:bodyPr>
            <a:normAutofit/>
          </a:bodyPr>
          <a:lstStyle/>
          <a:p>
            <a:pPr marL="500011" indent="-428581">
              <a:lnSpc>
                <a:spcPct val="93000"/>
              </a:lnSpc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500011" algn="l"/>
                <a:tab pos="947640" algn="l"/>
                <a:tab pos="1396856" algn="l"/>
                <a:tab pos="1846071" algn="l"/>
                <a:tab pos="2295287" algn="l"/>
                <a:tab pos="2744503" algn="l"/>
                <a:tab pos="3193719" algn="l"/>
                <a:tab pos="3642935" algn="l"/>
                <a:tab pos="4092151" algn="l"/>
                <a:tab pos="4541367" algn="l"/>
                <a:tab pos="4990583" algn="l"/>
                <a:tab pos="5439799" algn="l"/>
                <a:tab pos="5889015" algn="l"/>
                <a:tab pos="6338231" algn="l"/>
                <a:tab pos="6787446" algn="l"/>
                <a:tab pos="7236662" algn="l"/>
                <a:tab pos="7685878" algn="l"/>
                <a:tab pos="8135094" algn="l"/>
                <a:tab pos="8584310" algn="l"/>
                <a:tab pos="9033526" algn="l"/>
                <a:tab pos="9482742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msmincho" charset="0"/>
                <a:cs typeface="Times New Roman" panose="02020603050405020304" pitchFamily="18" charset="0"/>
              </a:rPr>
              <a:t>Создание базы </a:t>
            </a:r>
            <a:r>
              <a:rPr lang="en-US" sz="2800" dirty="0" err="1" smtClean="0">
                <a:latin typeface="Times New Roman" panose="02020603050405020304" pitchFamily="18" charset="0"/>
                <a:ea typeface="msmincho" charset="0"/>
                <a:cs typeface="Times New Roman" panose="02020603050405020304" pitchFamily="18" charset="0"/>
              </a:rPr>
              <a:t>данных</a:t>
            </a:r>
            <a:r>
              <a:rPr lang="en-US" sz="2800" dirty="0" smtClean="0">
                <a:latin typeface="Times New Roman" panose="02020603050405020304" pitchFamily="18" charset="0"/>
                <a:ea typeface="msmincho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itchFamily="18" charset="0"/>
                <a:ea typeface="msmincho" charset="0"/>
                <a:cs typeface="Times New Roman" pitchFamily="18" charset="0"/>
              </a:rPr>
              <a:t>Справочник нумизмата</a:t>
            </a:r>
            <a:r>
              <a:rPr lang="ru-RU" sz="2800" dirty="0" smtClean="0">
                <a:latin typeface="Times New Roman" panose="02020603050405020304" pitchFamily="18" charset="0"/>
                <a:ea typeface="msmincho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latin typeface="Times New Roman" panose="02020603050405020304" pitchFamily="18" charset="0"/>
              <a:ea typeface="msmincho" charset="0"/>
              <a:cs typeface="Times New Roman" panose="02020603050405020304" pitchFamily="18" charset="0"/>
            </a:endParaRPr>
          </a:p>
          <a:p>
            <a:pPr marL="500011" indent="-428581">
              <a:lnSpc>
                <a:spcPct val="93000"/>
              </a:lnSpc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500011" algn="l"/>
                <a:tab pos="947640" algn="l"/>
                <a:tab pos="1396856" algn="l"/>
                <a:tab pos="1846071" algn="l"/>
                <a:tab pos="2295287" algn="l"/>
                <a:tab pos="2744503" algn="l"/>
                <a:tab pos="3193719" algn="l"/>
                <a:tab pos="3642935" algn="l"/>
                <a:tab pos="4092151" algn="l"/>
                <a:tab pos="4541367" algn="l"/>
                <a:tab pos="4990583" algn="l"/>
                <a:tab pos="5439799" algn="l"/>
                <a:tab pos="5889015" algn="l"/>
                <a:tab pos="6338231" algn="l"/>
                <a:tab pos="6787446" algn="l"/>
                <a:tab pos="7236662" algn="l"/>
                <a:tab pos="7685878" algn="l"/>
                <a:tab pos="8135094" algn="l"/>
                <a:tab pos="8584310" algn="l"/>
                <a:tab pos="9033526" algn="l"/>
                <a:tab pos="9482742" algn="l"/>
              </a:tabLst>
            </a:pPr>
            <a:r>
              <a:rPr lang="en-US" sz="2800" dirty="0" err="1" smtClean="0">
                <a:latin typeface="Times New Roman" panose="02020603050405020304" pitchFamily="18" charset="0"/>
                <a:ea typeface="msmincho" charset="0"/>
                <a:cs typeface="Times New Roman" panose="02020603050405020304" pitchFamily="18" charset="0"/>
              </a:rPr>
              <a:t>Поиск</a:t>
            </a:r>
            <a:r>
              <a:rPr lang="ru-RU" sz="2800" dirty="0">
                <a:latin typeface="Times New Roman" panose="02020603050405020304" pitchFamily="18" charset="0"/>
                <a:ea typeface="msmincho" charset="0"/>
                <a:cs typeface="Times New Roman" panose="02020603050405020304" pitchFamily="18" charset="0"/>
              </a:rPr>
              <a:t> коллекционера.</a:t>
            </a:r>
            <a:endParaRPr lang="en-US" sz="2800" dirty="0" smtClean="0">
              <a:latin typeface="Times New Roman" panose="02020603050405020304" pitchFamily="18" charset="0"/>
              <a:ea typeface="msmincho" charset="0"/>
              <a:cs typeface="Times New Roman" panose="02020603050405020304" pitchFamily="18" charset="0"/>
            </a:endParaRPr>
          </a:p>
          <a:p>
            <a:pPr marL="500011" indent="-428581">
              <a:lnSpc>
                <a:spcPct val="93000"/>
              </a:lnSpc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500011" algn="l"/>
                <a:tab pos="947640" algn="l"/>
                <a:tab pos="1396856" algn="l"/>
                <a:tab pos="1846071" algn="l"/>
                <a:tab pos="2295287" algn="l"/>
                <a:tab pos="2744503" algn="l"/>
                <a:tab pos="3193719" algn="l"/>
                <a:tab pos="3642935" algn="l"/>
                <a:tab pos="4092151" algn="l"/>
                <a:tab pos="4541367" algn="l"/>
                <a:tab pos="4990583" algn="l"/>
                <a:tab pos="5439799" algn="l"/>
                <a:tab pos="5889015" algn="l"/>
                <a:tab pos="6338231" algn="l"/>
                <a:tab pos="6787446" algn="l"/>
                <a:tab pos="7236662" algn="l"/>
                <a:tab pos="7685878" algn="l"/>
                <a:tab pos="8135094" algn="l"/>
                <a:tab pos="8584310" algn="l"/>
                <a:tab pos="9033526" algn="l"/>
                <a:tab pos="9482742" algn="l"/>
              </a:tabLst>
            </a:pPr>
            <a:r>
              <a:rPr lang="en-US" sz="2800" dirty="0" err="1" smtClean="0">
                <a:latin typeface="Times New Roman" panose="02020603050405020304" pitchFamily="18" charset="0"/>
                <a:ea typeface="msmincho" charset="0"/>
                <a:cs typeface="Times New Roman" panose="02020603050405020304" pitchFamily="18" charset="0"/>
              </a:rPr>
              <a:t>Поиск</a:t>
            </a:r>
            <a:r>
              <a:rPr lang="ru-RU" sz="2800" dirty="0" smtClean="0">
                <a:latin typeface="Times New Roman" panose="02020603050405020304" pitchFamily="18" charset="0"/>
                <a:ea typeface="msmincho" charset="0"/>
                <a:cs typeface="Times New Roman" panose="02020603050405020304" pitchFamily="18" charset="0"/>
              </a:rPr>
              <a:t> номинала.</a:t>
            </a:r>
          </a:p>
          <a:p>
            <a:pPr marL="500011" indent="-428581">
              <a:lnSpc>
                <a:spcPct val="93000"/>
              </a:lnSpc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500011" algn="l"/>
                <a:tab pos="947640" algn="l"/>
                <a:tab pos="1396856" algn="l"/>
                <a:tab pos="1846071" algn="l"/>
                <a:tab pos="2295287" algn="l"/>
                <a:tab pos="2744503" algn="l"/>
                <a:tab pos="3193719" algn="l"/>
                <a:tab pos="3642935" algn="l"/>
                <a:tab pos="4092151" algn="l"/>
                <a:tab pos="4541367" algn="l"/>
                <a:tab pos="4990583" algn="l"/>
                <a:tab pos="5439799" algn="l"/>
                <a:tab pos="5889015" algn="l"/>
                <a:tab pos="6338231" algn="l"/>
                <a:tab pos="6787446" algn="l"/>
                <a:tab pos="7236662" algn="l"/>
                <a:tab pos="7685878" algn="l"/>
                <a:tab pos="8135094" algn="l"/>
                <a:tab pos="8584310" algn="l"/>
                <a:tab pos="9033526" algn="l"/>
                <a:tab pos="9482742" algn="l"/>
              </a:tabLst>
            </a:pPr>
            <a:r>
              <a:rPr lang="en-US" sz="2800" dirty="0" err="1">
                <a:latin typeface="Times New Roman" panose="02020603050405020304" pitchFamily="18" charset="0"/>
                <a:ea typeface="msmincho" charset="0"/>
                <a:cs typeface="Times New Roman" panose="02020603050405020304" pitchFamily="18" charset="0"/>
              </a:rPr>
              <a:t>Поиск</a:t>
            </a:r>
            <a:r>
              <a:rPr lang="en-US" sz="2800" dirty="0">
                <a:latin typeface="Times New Roman" panose="02020603050405020304" pitchFamily="18" charset="0"/>
                <a:ea typeface="msmincho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ea typeface="msmincho" charset="0"/>
                <a:cs typeface="Times New Roman" panose="02020603050405020304" pitchFamily="18" charset="0"/>
              </a:rPr>
              <a:t>коллекционер-монета.</a:t>
            </a:r>
            <a:endParaRPr lang="en-US" sz="2800" dirty="0" smtClean="0">
              <a:latin typeface="Times New Roman" panose="02020603050405020304" pitchFamily="18" charset="0"/>
              <a:ea typeface="msmincho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22344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Титульный лист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1280863"/>
            <a:ext cx="4147066" cy="5287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 фамилии </a:t>
            </a:r>
            <a:r>
              <a:rPr lang="ru-RU" sz="3600" dirty="0" smtClean="0">
                <a:latin typeface="Times New Roman" panose="02020603050405020304" pitchFamily="18" charset="0"/>
                <a:ea typeface="msmincho" charset="0"/>
                <a:cs typeface="Times New Roman" panose="02020603050405020304" pitchFamily="18" charset="0"/>
              </a:rPr>
              <a:t>коллекционера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6336704" cy="25786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861048"/>
            <a:ext cx="6336704" cy="26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72616" y="188544"/>
            <a:ext cx="7055380" cy="140053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 номиналу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888809"/>
            <a:ext cx="6480720" cy="27087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6120680" cy="275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65368"/>
            <a:ext cx="7055380" cy="1400530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Коллекционер монета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81657"/>
            <a:ext cx="6192688" cy="24793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96" y="4077072"/>
            <a:ext cx="6085367" cy="25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9087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Справка о программе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6" y="2420888"/>
            <a:ext cx="3057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9435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Источники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89120"/>
          </a:xfrm>
        </p:spPr>
        <p:txBody>
          <a:bodyPr/>
          <a:lstStyle/>
          <a:p>
            <a:r>
              <a:rPr lang="ru-RU" dirty="0" smtClean="0"/>
              <a:t> Г.И. Иванова «Технология программирования».</a:t>
            </a:r>
          </a:p>
          <a:p>
            <a:r>
              <a:rPr lang="ru-RU" dirty="0" smtClean="0"/>
              <a:t> Режим доступа: </a:t>
            </a:r>
            <a:r>
              <a:rPr lang="ru-RU" u="sng" dirty="0" smtClean="0">
                <a:hlinkClick r:id="rId2"/>
              </a:rPr>
              <a:t>http://generaltea.ru/kak-pomenyat-kodirovku-vsex-tablic-v-mysql</a:t>
            </a:r>
            <a:endParaRPr lang="ru-RU" dirty="0" smtClean="0"/>
          </a:p>
          <a:p>
            <a:r>
              <a:rPr lang="ru-RU" dirty="0" smtClean="0"/>
              <a:t>Режим доступа: </a:t>
            </a:r>
            <a:r>
              <a:rPr lang="ru-RU" u="sng" dirty="0" smtClean="0">
                <a:hlinkClick r:id="rId3"/>
              </a:rPr>
              <a:t>http://www.freepascal.ru/article/lazarus/20090416150500</a:t>
            </a:r>
            <a:endParaRPr lang="ru-RU" u="sng" dirty="0" smtClean="0"/>
          </a:p>
          <a:p>
            <a:r>
              <a:rPr lang="ru-RU" dirty="0" smtClean="0"/>
              <a:t>Режим доступа: http://wiki.freepascal.org/Lazarus_Database_Tutorial/ru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348880"/>
            <a:ext cx="8291264" cy="2796920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внимание!!!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62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</TotalTime>
  <Words>92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msmincho</vt:lpstr>
      <vt:lpstr>StarSymbol</vt:lpstr>
      <vt:lpstr>Times New Roman</vt:lpstr>
      <vt:lpstr>Wingdings 3</vt:lpstr>
      <vt:lpstr>Ион</vt:lpstr>
      <vt:lpstr>Министерство образования РФ ФГБОУ ВПО «ГГПИ им. В. Г. Короленко» Колледж информационных и социальных коммуникаций </vt:lpstr>
      <vt:lpstr>Спецификация</vt:lpstr>
      <vt:lpstr>Титульный лист</vt:lpstr>
      <vt:lpstr>Поиск по фамилии коллекционера</vt:lpstr>
      <vt:lpstr>Поиск по номиналу</vt:lpstr>
      <vt:lpstr>Коллекционер монета</vt:lpstr>
      <vt:lpstr>Справка о программе</vt:lpstr>
      <vt:lpstr>Источники</vt:lpstr>
      <vt:lpstr>Спасибо за внимание!!!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Microsoft</cp:lastModifiedBy>
  <cp:revision>28</cp:revision>
  <dcterms:created xsi:type="dcterms:W3CDTF">2015-11-27T04:34:51Z</dcterms:created>
  <dcterms:modified xsi:type="dcterms:W3CDTF">2016-05-25T18:35:00Z</dcterms:modified>
</cp:coreProperties>
</file>