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9" r:id="rId4"/>
    <p:sldId id="257" r:id="rId5"/>
    <p:sldId id="263" r:id="rId6"/>
    <p:sldId id="264" r:id="rId7"/>
    <p:sldId id="268" r:id="rId8"/>
    <p:sldId id="265" r:id="rId9"/>
    <p:sldId id="291" r:id="rId10"/>
    <p:sldId id="266" r:id="rId11"/>
    <p:sldId id="269" r:id="rId12"/>
    <p:sldId id="270" r:id="rId13"/>
    <p:sldId id="271" r:id="rId14"/>
    <p:sldId id="273" r:id="rId15"/>
    <p:sldId id="261" r:id="rId16"/>
    <p:sldId id="262" r:id="rId17"/>
    <p:sldId id="290" r:id="rId18"/>
    <p:sldId id="260" r:id="rId19"/>
    <p:sldId id="287" r:id="rId20"/>
    <p:sldId id="288" r:id="rId21"/>
    <p:sldId id="293" r:id="rId22"/>
    <p:sldId id="289" r:id="rId23"/>
    <p:sldId id="274" r:id="rId24"/>
    <p:sldId id="275" r:id="rId25"/>
    <p:sldId id="282" r:id="rId26"/>
    <p:sldId id="276" r:id="rId27"/>
    <p:sldId id="294" r:id="rId28"/>
    <p:sldId id="277" r:id="rId29"/>
    <p:sldId id="278" r:id="rId30"/>
    <p:sldId id="295" r:id="rId31"/>
    <p:sldId id="279" r:id="rId32"/>
    <p:sldId id="296" r:id="rId33"/>
    <p:sldId id="280" r:id="rId34"/>
    <p:sldId id="298" r:id="rId35"/>
    <p:sldId id="283" r:id="rId36"/>
    <p:sldId id="284" r:id="rId37"/>
    <p:sldId id="285" r:id="rId38"/>
    <p:sldId id="286" r:id="rId39"/>
    <p:sldId id="281" r:id="rId40"/>
    <p:sldId id="2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38" autoAdjust="0"/>
  </p:normalViewPr>
  <p:slideViewPr>
    <p:cSldViewPr snapToGrid="0">
      <p:cViewPr varScale="1">
        <p:scale>
          <a:sx n="72" d="100"/>
          <a:sy n="72" d="100"/>
        </p:scale>
        <p:origin x="4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54CC3-EBC7-4872-AD1B-E5E83C39E712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1FA-CAAC-47FE-84F4-C5AFB5C8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3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Ass04 Group03, created by </a:t>
            </a:r>
            <a:r>
              <a:rPr lang="en-US" altLang="zh-CN" dirty="0" err="1"/>
              <a:t>Wenhao</a:t>
            </a:r>
            <a:r>
              <a:rPr lang="en-US" altLang="zh-CN" dirty="0"/>
              <a:t> Fang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1FA-CAAC-47FE-84F4-C5AFB5C80E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0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4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0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8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57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4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2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5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7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4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8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8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5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B87F-889C-4038-95E2-0117C2F76FC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4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5E688-4633-1242-D5B6-B04264AE3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ITC 5201 Database Programming using Java</a:t>
            </a:r>
            <a:br>
              <a:rPr lang="en-US" altLang="zh-CN" sz="1800" dirty="0">
                <a:solidFill>
                  <a:schemeClr val="bg2">
                    <a:lumMod val="75000"/>
                  </a:schemeClr>
                </a:solidFill>
                <a:effectLst/>
                <a:ea typeface="Courier"/>
              </a:rPr>
            </a:b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070F3-31EC-72EE-E4F5-7DEDCE07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effectLst/>
                <a:ea typeface="Courier"/>
              </a:rPr>
              <a:t>Assignment #4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9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Insert + View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8353D32D-B425-80B4-01D7-0466D424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4" y="3429000"/>
            <a:ext cx="4642089" cy="3079908"/>
          </a:xfrm>
          <a:prstGeom prst="rect">
            <a:avLst/>
          </a:prstGeom>
        </p:spPr>
      </p:pic>
      <p:pic>
        <p:nvPicPr>
          <p:cNvPr id="8" name="图片 7" descr="图形用户界面, 应用程序, Word&#10;&#10;描述已自动生成">
            <a:extLst>
              <a:ext uri="{FF2B5EF4-FFF2-40B4-BE49-F238E27FC236}">
                <a16:creationId xmlns:a16="http://schemas.microsoft.com/office/drawing/2014/main" id="{BEB0FE68-FF73-36EC-0155-6CE8ACA6F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2" y="3421591"/>
            <a:ext cx="4642089" cy="30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Update: Non-exist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, 应用程序, Word&#10;&#10;描述已自动生成">
            <a:extLst>
              <a:ext uri="{FF2B5EF4-FFF2-40B4-BE49-F238E27FC236}">
                <a16:creationId xmlns:a16="http://schemas.microsoft.com/office/drawing/2014/main" id="{4B1E1759-7727-502D-4267-C7785C229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66" y="2097088"/>
            <a:ext cx="6217863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retrieve old data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Update: input new data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retrieve new data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0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1F13A-C7EE-EE62-B158-F8AA2188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内容占位符 4" descr="图形用户界面, 应用程序, Word&#10;&#10;描述已自动生成">
            <a:extLst>
              <a:ext uri="{FF2B5EF4-FFF2-40B4-BE49-F238E27FC236}">
                <a16:creationId xmlns:a16="http://schemas.microsoft.com/office/drawing/2014/main" id="{3C6AAABF-3A92-3B02-20BF-5F45843F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7" y="1357803"/>
            <a:ext cx="6781036" cy="4467835"/>
          </a:xfrm>
        </p:spPr>
      </p:pic>
    </p:spTree>
    <p:extLst>
      <p:ext uri="{BB962C8B-B14F-4D97-AF65-F5344CB8AC3E}">
        <p14:creationId xmlns:p14="http://schemas.microsoft.com/office/powerpoint/2010/main" val="132201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1F13A-C7EE-EE62-B158-F8AA2188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内容占位符 4" descr="图形用户界面, 应用程序, Word&#10;&#10;描述已自动生成">
            <a:extLst>
              <a:ext uri="{FF2B5EF4-FFF2-40B4-BE49-F238E27FC236}">
                <a16:creationId xmlns:a16="http://schemas.microsoft.com/office/drawing/2014/main" id="{3C6AAABF-3A92-3B02-20BF-5F45843F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" y="751718"/>
            <a:ext cx="5339510" cy="351805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2B4AE8-79C4-9BD7-77E7-8E4ABAAA0411}"/>
              </a:ext>
            </a:extLst>
          </p:cNvPr>
          <p:cNvSpPr/>
          <p:nvPr/>
        </p:nvSpPr>
        <p:spPr>
          <a:xfrm>
            <a:off x="634781" y="1544448"/>
            <a:ext cx="4775419" cy="68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606B8DC-C26C-276E-2E17-6D90FD2459C7}"/>
              </a:ext>
            </a:extLst>
          </p:cNvPr>
          <p:cNvGrpSpPr/>
          <p:nvPr/>
        </p:nvGrpSpPr>
        <p:grpSpPr>
          <a:xfrm>
            <a:off x="6326567" y="2615862"/>
            <a:ext cx="5497478" cy="3654958"/>
            <a:chOff x="6326567" y="2615862"/>
            <a:chExt cx="5497478" cy="3654958"/>
          </a:xfrm>
        </p:grpSpPr>
        <p:pic>
          <p:nvPicPr>
            <p:cNvPr id="4" name="图片 3" descr="图形用户界面, 应用程序, Word&#10;&#10;描述已自动生成">
              <a:extLst>
                <a:ext uri="{FF2B5EF4-FFF2-40B4-BE49-F238E27FC236}">
                  <a16:creationId xmlns:a16="http://schemas.microsoft.com/office/drawing/2014/main" id="{B3FF4CB7-BE0F-7FE3-B852-19F9F30D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6567" y="2615862"/>
              <a:ext cx="5497478" cy="365495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0E56B3-CF37-D35B-1492-E4533C6B1416}"/>
                </a:ext>
              </a:extLst>
            </p:cNvPr>
            <p:cNvSpPr/>
            <p:nvPr/>
          </p:nvSpPr>
          <p:spPr>
            <a:xfrm>
              <a:off x="6433457" y="3537857"/>
              <a:ext cx="4778829" cy="5987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90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0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Connection Failure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707CDEAA-7F28-67BD-BF42-2C1F1FCC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70" y="2097088"/>
            <a:ext cx="6276354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4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Input over size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5DD4A-1433-2DB3-A794-7F28DEC8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46" y="1824185"/>
            <a:ext cx="6939516" cy="45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BB251-27E3-0AFC-36E0-142F856F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B5D793-4163-085F-28B2-F8EA9AC64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697" y="2260861"/>
            <a:ext cx="6028953" cy="397862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22C8A6-D724-1884-CB8C-1A6BA82ECD61}"/>
              </a:ext>
            </a:extLst>
          </p:cNvPr>
          <p:cNvSpPr txBox="1"/>
          <p:nvPr/>
        </p:nvSpPr>
        <p:spPr>
          <a:xfrm>
            <a:off x="895350" y="2494001"/>
            <a:ext cx="61014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34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Empty ID</a:t>
            </a:r>
          </a:p>
        </p:txBody>
      </p:sp>
    </p:spTree>
    <p:extLst>
      <p:ext uri="{BB962C8B-B14F-4D97-AF65-F5344CB8AC3E}">
        <p14:creationId xmlns:p14="http://schemas.microsoft.com/office/powerpoint/2010/main" val="155906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2-Design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</a:t>
            </a:r>
          </a:p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ActionListener</a:t>
            </a:r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06853976-F6A9-7F34-C2C1-C48D1F9BE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5" y="1921924"/>
            <a:ext cx="6358846" cy="41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D13F-1A35-23CF-4533-B4B505A5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BE0A2-EF36-6471-60F3-C22CA782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Database Connection</a:t>
            </a:r>
          </a:p>
          <a:p>
            <a:pPr lvl="1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Oracle -&gt; Class Name -&gt; URL</a:t>
            </a:r>
          </a:p>
          <a:p>
            <a:pPr lvl="1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Build connection:</a:t>
            </a:r>
          </a:p>
          <a:p>
            <a:pPr lvl="2"/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</a:rPr>
              <a:t>try-with-resources Statement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2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AC8A4-143F-C9FE-8612-A1928AA5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69" y="681943"/>
            <a:ext cx="9905999" cy="5697085"/>
          </a:xfrm>
        </p:spPr>
        <p:txBody>
          <a:bodyPr numCol="2">
            <a:normAutofit/>
          </a:bodyPr>
          <a:lstStyle/>
          <a:p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Testing Data</a:t>
            </a:r>
          </a:p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IsExist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Clear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Insert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Update</a:t>
            </a:r>
          </a:p>
          <a:p>
            <a:pPr lvl="1"/>
            <a:endParaRPr lang="en-US" altLang="zh-CN" sz="3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altLang="zh-CN" sz="3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30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Connection Failure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Input over size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Empty ID</a:t>
            </a:r>
          </a:p>
          <a:p>
            <a:pPr lvl="2"/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4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FCD13C8-1F0A-1128-086A-250BAF90C28E}"/>
              </a:ext>
            </a:extLst>
          </p:cNvPr>
          <p:cNvGrpSpPr/>
          <p:nvPr/>
        </p:nvGrpSpPr>
        <p:grpSpPr>
          <a:xfrm>
            <a:off x="387047" y="707571"/>
            <a:ext cx="11417906" cy="5138058"/>
            <a:chOff x="387047" y="707571"/>
            <a:chExt cx="11417906" cy="5138058"/>
          </a:xfrm>
        </p:grpSpPr>
        <p:pic>
          <p:nvPicPr>
            <p:cNvPr id="5" name="图片 4" descr="电脑萤幕的截图&#10;&#10;描述已自动生成">
              <a:extLst>
                <a:ext uri="{FF2B5EF4-FFF2-40B4-BE49-F238E27FC236}">
                  <a16:creationId xmlns:a16="http://schemas.microsoft.com/office/drawing/2014/main" id="{E91F4FD7-FD2B-CBA2-46C2-1A0D0F91C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t="13806" r="8036" b="13469"/>
            <a:stretch/>
          </p:blipFill>
          <p:spPr>
            <a:xfrm>
              <a:off x="387047" y="707571"/>
              <a:ext cx="11417906" cy="51380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61BF66-EED6-9A75-ACF7-E52E929C28C0}"/>
                </a:ext>
              </a:extLst>
            </p:cNvPr>
            <p:cNvSpPr/>
            <p:nvPr/>
          </p:nvSpPr>
          <p:spPr>
            <a:xfrm>
              <a:off x="1110342" y="1676399"/>
              <a:ext cx="5791200" cy="1404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3CFCBF-9C0C-155B-C68E-41A2AB97B826}"/>
                </a:ext>
              </a:extLst>
            </p:cNvPr>
            <p:cNvSpPr/>
            <p:nvPr/>
          </p:nvSpPr>
          <p:spPr>
            <a:xfrm>
              <a:off x="1077685" y="4822371"/>
              <a:ext cx="5791200" cy="8708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48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4FC5-5F4F-9875-6F6D-045A4F7D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F07CC-8BAE-4D22-B567-E0B70077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9860B-B5EB-6061-6EEC-810D754D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0" y="1208313"/>
            <a:ext cx="10983614" cy="15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3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9CD3B-E377-39B8-D739-E3BB767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BD5B-FD10-4B22-D03B-9964D956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B5AC53-38D6-31B8-206C-7C7F5E842D8D}"/>
              </a:ext>
            </a:extLst>
          </p:cNvPr>
          <p:cNvGrpSpPr/>
          <p:nvPr/>
        </p:nvGrpSpPr>
        <p:grpSpPr>
          <a:xfrm>
            <a:off x="1667609" y="326762"/>
            <a:ext cx="8564962" cy="6204475"/>
            <a:chOff x="764095" y="504291"/>
            <a:chExt cx="8292818" cy="600733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A2C140-DA8F-0A31-17ED-DF662B588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095" y="504291"/>
              <a:ext cx="8292818" cy="600733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C21ABB-7CEA-C90B-312B-9F620C06F3D0}"/>
                </a:ext>
              </a:extLst>
            </p:cNvPr>
            <p:cNvSpPr/>
            <p:nvPr/>
          </p:nvSpPr>
          <p:spPr>
            <a:xfrm>
              <a:off x="1240971" y="1393370"/>
              <a:ext cx="7228115" cy="11321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49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Problem: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Coupling: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Interaction among programmers working in a group leads to low productivity.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Files Iteration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Files conflicts of each development iteration cost debut time.</a:t>
            </a:r>
          </a:p>
          <a:p>
            <a:pPr lvl="1"/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Solution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MVC Architecture(Coupling:)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Programmer take each part based on a protocol, lowering the potential coupling and then improving productivity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All documents are uniform</a:t>
            </a:r>
          </a:p>
        </p:txBody>
      </p:sp>
    </p:spTree>
    <p:extLst>
      <p:ext uri="{BB962C8B-B14F-4D97-AF65-F5344CB8AC3E}">
        <p14:creationId xmlns:p14="http://schemas.microsoft.com/office/powerpoint/2010/main" val="61666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EE7643-2D34-025B-6219-5147FE9583EF}"/>
              </a:ext>
            </a:extLst>
          </p:cNvPr>
          <p:cNvSpPr txBox="1"/>
          <p:nvPr/>
        </p:nvSpPr>
        <p:spPr>
          <a:xfrm>
            <a:off x="840921" y="841607"/>
            <a:ext cx="104802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Welcome to visit our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https://github.com/simonangel-fong/ITC-5201-Java-Assignment04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21E015-FBDB-F43F-A00C-918D2E28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65" y="2056087"/>
            <a:ext cx="6674977" cy="43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24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MVC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Model: Staff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Defined by table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Shared across UI and Controller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The data transfer between UI and Controller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EEAD23-E455-6FA7-168A-C30686670EC4}"/>
              </a:ext>
            </a:extLst>
          </p:cNvPr>
          <p:cNvGrpSpPr/>
          <p:nvPr/>
        </p:nvGrpSpPr>
        <p:grpSpPr>
          <a:xfrm>
            <a:off x="7097486" y="1815946"/>
            <a:ext cx="4424248" cy="2104800"/>
            <a:chOff x="7434943" y="1574572"/>
            <a:chExt cx="4424248" cy="21048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3174CE-7BEE-F3D5-E7C4-8957F81E8D63}"/>
                </a:ext>
              </a:extLst>
            </p:cNvPr>
            <p:cNvSpPr/>
            <p:nvPr/>
          </p:nvSpPr>
          <p:spPr>
            <a:xfrm>
              <a:off x="8811191" y="1574572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Model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94B5895-5B80-9451-B72E-6DD262EF4F62}"/>
                </a:ext>
              </a:extLst>
            </p:cNvPr>
            <p:cNvSpPr/>
            <p:nvPr/>
          </p:nvSpPr>
          <p:spPr>
            <a:xfrm>
              <a:off x="7434943" y="2826430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View: UI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0662937-F4A7-6CD2-7CC4-FEC78E24EE90}"/>
                </a:ext>
              </a:extLst>
            </p:cNvPr>
            <p:cNvSpPr/>
            <p:nvPr/>
          </p:nvSpPr>
          <p:spPr>
            <a:xfrm>
              <a:off x="10335191" y="2826429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Controller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3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File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23FEF9-4E16-C302-CCB6-40657FAB3ED9}"/>
              </a:ext>
            </a:extLst>
          </p:cNvPr>
          <p:cNvGrpSpPr/>
          <p:nvPr/>
        </p:nvGrpSpPr>
        <p:grpSpPr>
          <a:xfrm>
            <a:off x="1141412" y="1981200"/>
            <a:ext cx="4707716" cy="4376057"/>
            <a:chOff x="4941577" y="618518"/>
            <a:chExt cx="5939461" cy="552102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79179C8-5CD6-472E-C8F3-C9E3B075C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577" y="618518"/>
              <a:ext cx="5939461" cy="552102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87B3FC-D309-79D6-F3F4-6682A6B367C2}"/>
                </a:ext>
              </a:extLst>
            </p:cNvPr>
            <p:cNvSpPr/>
            <p:nvPr/>
          </p:nvSpPr>
          <p:spPr>
            <a:xfrm>
              <a:off x="5116286" y="2597829"/>
              <a:ext cx="2601685" cy="1114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93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6B7D-5065-BDE6-D2E2-66C57FB8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2481"/>
            <a:ext cx="9905998" cy="1478570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Model and TABLE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431DB-E5DA-A7E0-9AC2-48FDB821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7A7AF-F35D-C204-0481-4A2BE891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40" y="1868488"/>
            <a:ext cx="4823276" cy="29173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A7DAF9-DA9A-E195-63EA-09EDA348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868488"/>
            <a:ext cx="5283472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MVC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View: UI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Interface used by end user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Call methods defined in Controller and display feedback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StaffUI.java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EEAD23-E455-6FA7-168A-C30686670EC4}"/>
              </a:ext>
            </a:extLst>
          </p:cNvPr>
          <p:cNvGrpSpPr/>
          <p:nvPr/>
        </p:nvGrpSpPr>
        <p:grpSpPr>
          <a:xfrm>
            <a:off x="7260771" y="1324200"/>
            <a:ext cx="4424248" cy="2104800"/>
            <a:chOff x="7434943" y="1574572"/>
            <a:chExt cx="4424248" cy="21048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3174CE-7BEE-F3D5-E7C4-8957F81E8D63}"/>
                </a:ext>
              </a:extLst>
            </p:cNvPr>
            <p:cNvSpPr/>
            <p:nvPr/>
          </p:nvSpPr>
          <p:spPr>
            <a:xfrm>
              <a:off x="8811191" y="1574572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Model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94B5895-5B80-9451-B72E-6DD262EF4F62}"/>
                </a:ext>
              </a:extLst>
            </p:cNvPr>
            <p:cNvSpPr/>
            <p:nvPr/>
          </p:nvSpPr>
          <p:spPr>
            <a:xfrm>
              <a:off x="7434943" y="2826430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View: UI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0662937-F4A7-6CD2-7CC4-FEC78E24EE90}"/>
                </a:ext>
              </a:extLst>
            </p:cNvPr>
            <p:cNvSpPr/>
            <p:nvPr/>
          </p:nvSpPr>
          <p:spPr>
            <a:xfrm>
              <a:off x="10335191" y="2826429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Controller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3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2741-79FA-DAF7-3CC1-78AD5D6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74C5A-D0AE-1CF8-160B-A29F4BD2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8744"/>
            <a:ext cx="9905999" cy="3541714"/>
          </a:xfrm>
        </p:spPr>
        <p:txBody>
          <a:bodyPr numCol="2"/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Database Connection</a:t>
            </a:r>
          </a:p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Problem</a:t>
            </a:r>
          </a:p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Solution</a:t>
            </a:r>
          </a:p>
          <a:p>
            <a:pPr lvl="1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MVC</a:t>
            </a:r>
          </a:p>
          <a:p>
            <a:pPr lvl="1"/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Protocol</a:t>
            </a:r>
          </a:p>
          <a:p>
            <a:pPr lvl="2"/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Source</a:t>
            </a:r>
            <a:r>
              <a:rPr lang="zh-CN" altLang="en-US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code Interpretation</a:t>
            </a:r>
          </a:p>
          <a:p>
            <a:pPr lvl="2"/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73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File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6832DA-A9D0-EF32-873A-3BF1C1EC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1592"/>
            <a:ext cx="4015493" cy="47302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87B3FC-D309-79D6-F3F4-6682A6B367C2}"/>
              </a:ext>
            </a:extLst>
          </p:cNvPr>
          <p:cNvSpPr/>
          <p:nvPr/>
        </p:nvSpPr>
        <p:spPr>
          <a:xfrm>
            <a:off x="1297644" y="4020344"/>
            <a:ext cx="2546387" cy="6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72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MVC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Controller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Provide key functionalities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Control access to database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Return a response object when called by UI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EEAD23-E455-6FA7-168A-C30686670EC4}"/>
              </a:ext>
            </a:extLst>
          </p:cNvPr>
          <p:cNvGrpSpPr/>
          <p:nvPr/>
        </p:nvGrpSpPr>
        <p:grpSpPr>
          <a:xfrm>
            <a:off x="7162800" y="736372"/>
            <a:ext cx="4424248" cy="2104800"/>
            <a:chOff x="7434943" y="1574572"/>
            <a:chExt cx="4424248" cy="21048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3174CE-7BEE-F3D5-E7C4-8957F81E8D63}"/>
                </a:ext>
              </a:extLst>
            </p:cNvPr>
            <p:cNvSpPr/>
            <p:nvPr/>
          </p:nvSpPr>
          <p:spPr>
            <a:xfrm>
              <a:off x="8811191" y="1574572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Model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94B5895-5B80-9451-B72E-6DD262EF4F62}"/>
                </a:ext>
              </a:extLst>
            </p:cNvPr>
            <p:cNvSpPr/>
            <p:nvPr/>
          </p:nvSpPr>
          <p:spPr>
            <a:xfrm>
              <a:off x="7434943" y="2826430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View: UI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0662937-F4A7-6CD2-7CC4-FEC78E24EE90}"/>
                </a:ext>
              </a:extLst>
            </p:cNvPr>
            <p:cNvSpPr/>
            <p:nvPr/>
          </p:nvSpPr>
          <p:spPr>
            <a:xfrm>
              <a:off x="10335191" y="2826429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Controller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145D4A9-BCB0-015F-013D-9DDB5E53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94" y="3822701"/>
            <a:ext cx="4681307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File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7570C7-F686-8415-F108-27D27943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59" y="1806491"/>
            <a:ext cx="3776528" cy="48245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87B3FC-D309-79D6-F3F4-6682A6B367C2}"/>
              </a:ext>
            </a:extLst>
          </p:cNvPr>
          <p:cNvSpPr/>
          <p:nvPr/>
        </p:nvSpPr>
        <p:spPr>
          <a:xfrm>
            <a:off x="1141412" y="3357976"/>
            <a:ext cx="2546387" cy="346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08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8D04B-0E15-F8C0-3060-B29BFE8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84" y="106889"/>
            <a:ext cx="9905998" cy="14785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Protocol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498E-0165-8F08-5AB5-0200DCE0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583" y="1537404"/>
            <a:ext cx="9905999" cy="3541714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 protocol (Response) will be followed during development.</a:t>
            </a:r>
          </a:p>
          <a:p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F6DCF6-9DB0-978F-19DE-65363B788A85}"/>
              </a:ext>
            </a:extLst>
          </p:cNvPr>
          <p:cNvSpPr/>
          <p:nvPr/>
        </p:nvSpPr>
        <p:spPr>
          <a:xfrm>
            <a:off x="4379685" y="3714547"/>
            <a:ext cx="1163184" cy="2587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12FD4C-CE9F-7980-0BBD-B51F61FC5C9F}"/>
              </a:ext>
            </a:extLst>
          </p:cNvPr>
          <p:cNvSpPr/>
          <p:nvPr/>
        </p:nvSpPr>
        <p:spPr>
          <a:xfrm>
            <a:off x="6254637" y="2271260"/>
            <a:ext cx="1524000" cy="40312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7863EC-5750-FD24-E5CC-75580CE824B9}"/>
              </a:ext>
            </a:extLst>
          </p:cNvPr>
          <p:cNvSpPr/>
          <p:nvPr/>
        </p:nvSpPr>
        <p:spPr>
          <a:xfrm>
            <a:off x="10009663" y="2271260"/>
            <a:ext cx="1524000" cy="4031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Database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44EEFC-E4B0-65D8-DD17-0E4847E342B0}"/>
              </a:ext>
            </a:extLst>
          </p:cNvPr>
          <p:cNvSpPr/>
          <p:nvPr/>
        </p:nvSpPr>
        <p:spPr>
          <a:xfrm>
            <a:off x="934584" y="2271260"/>
            <a:ext cx="1524000" cy="407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B03A17-0F9E-4ACE-5884-652C4F0B9D82}"/>
              </a:ext>
            </a:extLst>
          </p:cNvPr>
          <p:cNvGrpSpPr/>
          <p:nvPr/>
        </p:nvGrpSpPr>
        <p:grpSpPr>
          <a:xfrm>
            <a:off x="2458584" y="2465337"/>
            <a:ext cx="3796053" cy="484692"/>
            <a:chOff x="2458584" y="2465337"/>
            <a:chExt cx="3796053" cy="48469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B6792DF-1EAC-5A3E-B558-277A694D2C05}"/>
                </a:ext>
              </a:extLst>
            </p:cNvPr>
            <p:cNvCxnSpPr/>
            <p:nvPr/>
          </p:nvCxnSpPr>
          <p:spPr>
            <a:xfrm>
              <a:off x="2458584" y="2950029"/>
              <a:ext cx="3796053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EC20D62-740C-A33F-598A-E993687AE4D2}"/>
                </a:ext>
              </a:extLst>
            </p:cNvPr>
            <p:cNvSpPr txBox="1"/>
            <p:nvPr/>
          </p:nvSpPr>
          <p:spPr>
            <a:xfrm>
              <a:off x="3921916" y="2465337"/>
              <a:ext cx="105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getStatf</a:t>
              </a:r>
              <a:r>
                <a:rPr lang="en-CA" altLang="zh-CN" dirty="0"/>
                <a:t>()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C11770-795E-C96C-064D-AFE19EE3C4B6}"/>
              </a:ext>
            </a:extLst>
          </p:cNvPr>
          <p:cNvGrpSpPr/>
          <p:nvPr/>
        </p:nvGrpSpPr>
        <p:grpSpPr>
          <a:xfrm>
            <a:off x="7776195" y="2580697"/>
            <a:ext cx="2233467" cy="435277"/>
            <a:chOff x="2458584" y="2514752"/>
            <a:chExt cx="3796053" cy="43527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0E997E1-6008-6B29-4C72-506E580CE41D}"/>
                </a:ext>
              </a:extLst>
            </p:cNvPr>
            <p:cNvCxnSpPr/>
            <p:nvPr/>
          </p:nvCxnSpPr>
          <p:spPr>
            <a:xfrm>
              <a:off x="2458584" y="2950029"/>
              <a:ext cx="3796053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5CF56D-286D-C3B3-4EF7-590F04C3E17B}"/>
                </a:ext>
              </a:extLst>
            </p:cNvPr>
            <p:cNvSpPr txBox="1"/>
            <p:nvPr/>
          </p:nvSpPr>
          <p:spPr>
            <a:xfrm>
              <a:off x="2998391" y="2514752"/>
              <a:ext cx="271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executeQuery</a:t>
              </a:r>
              <a:r>
                <a:rPr lang="en-CA" altLang="zh-CN" dirty="0"/>
                <a:t>()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3339C3-1AF1-364B-75A6-EF929526BB0A}"/>
              </a:ext>
            </a:extLst>
          </p:cNvPr>
          <p:cNvGrpSpPr/>
          <p:nvPr/>
        </p:nvGrpSpPr>
        <p:grpSpPr>
          <a:xfrm>
            <a:off x="7794752" y="3781222"/>
            <a:ext cx="2233467" cy="435278"/>
            <a:chOff x="7810832" y="4643840"/>
            <a:chExt cx="2233467" cy="435278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D80FCB2-E99C-7B44-9717-CBCDDD112C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10832" y="5079118"/>
              <a:ext cx="2233467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804FC4F-3BB2-9995-203F-FF4CB44F41EB}"/>
                </a:ext>
              </a:extLst>
            </p:cNvPr>
            <p:cNvSpPr txBox="1"/>
            <p:nvPr/>
          </p:nvSpPr>
          <p:spPr>
            <a:xfrm>
              <a:off x="8560805" y="4643840"/>
              <a:ext cx="99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ResultSet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197B790-93EF-CA25-26C5-B7AD68C020ED}"/>
              </a:ext>
            </a:extLst>
          </p:cNvPr>
          <p:cNvGrpSpPr/>
          <p:nvPr/>
        </p:nvGrpSpPr>
        <p:grpSpPr>
          <a:xfrm>
            <a:off x="7794752" y="5133440"/>
            <a:ext cx="2233467" cy="435278"/>
            <a:chOff x="7810832" y="4643840"/>
            <a:chExt cx="2233467" cy="435278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5378758-7C99-70F2-28FA-187BCAABB1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10832" y="5079118"/>
              <a:ext cx="2233467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8684B2-97CE-6F1B-2D4E-38C679FA1871}"/>
                </a:ext>
              </a:extLst>
            </p:cNvPr>
            <p:cNvSpPr txBox="1"/>
            <p:nvPr/>
          </p:nvSpPr>
          <p:spPr>
            <a:xfrm>
              <a:off x="8560805" y="4643840"/>
              <a:ext cx="1056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>
                  <a:solidFill>
                    <a:schemeClr val="accent2">
                      <a:lumMod val="75000"/>
                    </a:schemeClr>
                  </a:solidFill>
                </a:rPr>
                <a:t>Exception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箭头: 左 31">
            <a:extLst>
              <a:ext uri="{FF2B5EF4-FFF2-40B4-BE49-F238E27FC236}">
                <a16:creationId xmlns:a16="http://schemas.microsoft.com/office/drawing/2014/main" id="{C280174A-BD23-3E3B-4CC4-C889511CBF53}"/>
              </a:ext>
            </a:extLst>
          </p:cNvPr>
          <p:cNvSpPr/>
          <p:nvPr/>
        </p:nvSpPr>
        <p:spPr>
          <a:xfrm>
            <a:off x="5538784" y="4522518"/>
            <a:ext cx="665619" cy="77124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FE6416-EE94-DDB2-DA9D-86E56C6B5128}"/>
              </a:ext>
            </a:extLst>
          </p:cNvPr>
          <p:cNvGrpSpPr/>
          <p:nvPr/>
        </p:nvGrpSpPr>
        <p:grpSpPr>
          <a:xfrm>
            <a:off x="2508433" y="3915191"/>
            <a:ext cx="1845791" cy="873694"/>
            <a:chOff x="2508433" y="3915191"/>
            <a:chExt cx="1845791" cy="873694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ED8B521-A2E9-7599-6936-DFCC6E18D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8433" y="4361867"/>
              <a:ext cx="1845791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CD9C57-5404-28C6-26F7-0CBA1BA474B2}"/>
                </a:ext>
              </a:extLst>
            </p:cNvPr>
            <p:cNvSpPr txBox="1"/>
            <p:nvPr/>
          </p:nvSpPr>
          <p:spPr>
            <a:xfrm>
              <a:off x="2811456" y="3915191"/>
              <a:ext cx="145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Status.Seccess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D4EF7BE-4138-C7FD-ADCC-CEB30ECDA468}"/>
                </a:ext>
              </a:extLst>
            </p:cNvPr>
            <p:cNvSpPr txBox="1"/>
            <p:nvPr/>
          </p:nvSpPr>
          <p:spPr>
            <a:xfrm>
              <a:off x="2914310" y="441955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Data:Staff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EB82497-7F9A-C61A-559C-BB1CE2D0D77B}"/>
              </a:ext>
            </a:extLst>
          </p:cNvPr>
          <p:cNvGrpSpPr/>
          <p:nvPr/>
        </p:nvGrpSpPr>
        <p:grpSpPr>
          <a:xfrm>
            <a:off x="2508429" y="5265021"/>
            <a:ext cx="1845791" cy="873694"/>
            <a:chOff x="2508433" y="3915191"/>
            <a:chExt cx="1845791" cy="873694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84DDED3-A025-23F5-2981-13CF3F83F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8433" y="4361867"/>
              <a:ext cx="1845791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E7BD661-D174-F69C-6BD8-7C45023F97CF}"/>
                </a:ext>
              </a:extLst>
            </p:cNvPr>
            <p:cNvSpPr txBox="1"/>
            <p:nvPr/>
          </p:nvSpPr>
          <p:spPr>
            <a:xfrm>
              <a:off x="2811456" y="3915191"/>
              <a:ext cx="1221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>
                  <a:solidFill>
                    <a:schemeClr val="accent2">
                      <a:lumMod val="75000"/>
                    </a:schemeClr>
                  </a:solidFill>
                </a:rPr>
                <a:t>Status.Error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28EDE-302F-7F08-77B0-1F72EAB09A1E}"/>
                </a:ext>
              </a:extLst>
            </p:cNvPr>
            <p:cNvSpPr txBox="1"/>
            <p:nvPr/>
          </p:nvSpPr>
          <p:spPr>
            <a:xfrm>
              <a:off x="2914310" y="4419553"/>
              <a:ext cx="99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>
                  <a:solidFill>
                    <a:schemeClr val="accent2">
                      <a:lumMod val="75000"/>
                    </a:schemeClr>
                  </a:solidFill>
                </a:rPr>
                <a:t>Message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442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Component of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response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Response: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Status: Success, Warning, Error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Message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Staff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B384978-6E3A-A0D7-34DB-2C8E2134D3B2}"/>
              </a:ext>
            </a:extLst>
          </p:cNvPr>
          <p:cNvGrpSpPr/>
          <p:nvPr/>
        </p:nvGrpSpPr>
        <p:grpSpPr>
          <a:xfrm>
            <a:off x="7063107" y="1815369"/>
            <a:ext cx="3776528" cy="4824514"/>
            <a:chOff x="919759" y="1806491"/>
            <a:chExt cx="3776528" cy="48245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47570C7-F686-8415-F108-27D27943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759" y="1806491"/>
              <a:ext cx="3776528" cy="4824514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87B3FC-D309-79D6-F3F4-6682A6B367C2}"/>
                </a:ext>
              </a:extLst>
            </p:cNvPr>
            <p:cNvSpPr/>
            <p:nvPr/>
          </p:nvSpPr>
          <p:spPr>
            <a:xfrm>
              <a:off x="1141412" y="3028883"/>
              <a:ext cx="2546387" cy="3468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7399161-BE4F-8B6C-6A38-4EB66540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9" y="4427855"/>
            <a:ext cx="4962736" cy="22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70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C8F2E-7016-2208-F524-0C73F789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8A71-7308-9E02-C331-58FCA8D1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altLang="zh-CN" sz="2400" dirty="0">
                <a:solidFill>
                  <a:schemeClr val="bg2"/>
                </a:solidFill>
              </a:rPr>
              <a:t>Font end: Easy to bind data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1.check status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2.1 If success, then bind data + get message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2.2 if warning, then get warning message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2.3 if </a:t>
            </a:r>
            <a:r>
              <a:rPr lang="en-CA" altLang="zh-CN" sz="2200" dirty="0" err="1">
                <a:solidFill>
                  <a:schemeClr val="bg2"/>
                </a:solidFill>
              </a:rPr>
              <a:t>erro</a:t>
            </a:r>
            <a:r>
              <a:rPr lang="en-CA" altLang="zh-CN" sz="2200" dirty="0">
                <a:solidFill>
                  <a:schemeClr val="bg2"/>
                </a:solidFill>
              </a:rPr>
              <a:t>, then get error message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3.show message box</a:t>
            </a:r>
          </a:p>
          <a:p>
            <a:pPr lvl="1"/>
            <a:endParaRPr lang="en-CA" altLang="zh-CN" sz="2400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AE3F0F-091E-FB5B-6D03-803F2AD4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42" y="2125528"/>
            <a:ext cx="395135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7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396CD-D7DF-F520-C0B0-DC871438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38455-BA53-04AD-FFCE-2F13739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9E5891-9140-CB59-62F9-C55219BB3C78}"/>
              </a:ext>
            </a:extLst>
          </p:cNvPr>
          <p:cNvGrpSpPr/>
          <p:nvPr/>
        </p:nvGrpSpPr>
        <p:grpSpPr>
          <a:xfrm>
            <a:off x="449444" y="618518"/>
            <a:ext cx="11289934" cy="4354286"/>
            <a:chOff x="634104" y="849085"/>
            <a:chExt cx="10640764" cy="41039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8FD621-52D5-3D00-B7ED-91E30529A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36" t="26043" b="20246"/>
            <a:stretch/>
          </p:blipFill>
          <p:spPr>
            <a:xfrm>
              <a:off x="634104" y="849085"/>
              <a:ext cx="10640764" cy="410391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46938D-4E0E-5FAA-1F8A-C5C3094C83EA}"/>
                </a:ext>
              </a:extLst>
            </p:cNvPr>
            <p:cNvSpPr/>
            <p:nvPr/>
          </p:nvSpPr>
          <p:spPr>
            <a:xfrm>
              <a:off x="968829" y="1730828"/>
              <a:ext cx="4931228" cy="344488"/>
            </a:xfrm>
            <a:prstGeom prst="rect">
              <a:avLst/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A24794-C61B-617B-D9D3-50184CCE9F1A}"/>
                </a:ext>
              </a:extLst>
            </p:cNvPr>
            <p:cNvSpPr/>
            <p:nvPr/>
          </p:nvSpPr>
          <p:spPr>
            <a:xfrm>
              <a:off x="979715" y="2971799"/>
              <a:ext cx="9905998" cy="169817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38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EA7F-5DF6-6B4C-5FA7-2C23ACA6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A9F97-D2C3-F53F-63DB-2A884B42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altLang="zh-CN" sz="2400" dirty="0">
                <a:solidFill>
                  <a:schemeClr val="bg2"/>
                </a:solidFill>
              </a:rPr>
              <a:t>Back end</a:t>
            </a:r>
          </a:p>
          <a:p>
            <a:pPr marL="1371600" lvl="2" indent="-457200">
              <a:buAutoNum type="arabicPeriod"/>
            </a:pPr>
            <a:r>
              <a:rPr lang="en-CA" altLang="zh-CN" sz="2200" dirty="0">
                <a:solidFill>
                  <a:schemeClr val="bg2"/>
                </a:solidFill>
              </a:rPr>
              <a:t>Connect database</a:t>
            </a:r>
          </a:p>
          <a:p>
            <a:pPr marL="1371600" lvl="2" indent="-457200">
              <a:buAutoNum type="arabicPeriod"/>
            </a:pPr>
            <a:r>
              <a:rPr lang="en-CA" altLang="zh-CN" sz="2200" dirty="0">
                <a:solidFill>
                  <a:schemeClr val="bg2"/>
                </a:solidFill>
              </a:rPr>
              <a:t>CRUD SQL</a:t>
            </a:r>
          </a:p>
          <a:p>
            <a:pPr marL="1371600" lvl="2" indent="-457200">
              <a:buAutoNum type="arabicPeriod"/>
            </a:pPr>
            <a:r>
              <a:rPr lang="en-CA" altLang="zh-CN" sz="2200" dirty="0">
                <a:solidFill>
                  <a:schemeClr val="bg2"/>
                </a:solidFill>
              </a:rPr>
              <a:t>Return Response object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2D979-2A29-F4BE-0927-65A5FD4B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00" y="2097088"/>
            <a:ext cx="6197998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02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20249-6D72-2C42-6EB5-A0539D0D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/>
          </a:p>
        </p:txBody>
      </p:sp>
      <p:pic>
        <p:nvPicPr>
          <p:cNvPr id="7" name="内容占位符 6" descr="文本&#10;&#10;描述已自动生成">
            <a:extLst>
              <a:ext uri="{FF2B5EF4-FFF2-40B4-BE49-F238E27FC236}">
                <a16:creationId xmlns:a16="http://schemas.microsoft.com/office/drawing/2014/main" id="{1E71200B-D398-ECDE-E05F-B8B3700C8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4" y="450782"/>
            <a:ext cx="8758009" cy="6130608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C921D6-5059-A6EB-FDE4-02D0B67E44AC}"/>
              </a:ext>
            </a:extLst>
          </p:cNvPr>
          <p:cNvSpPr/>
          <p:nvPr/>
        </p:nvSpPr>
        <p:spPr>
          <a:xfrm>
            <a:off x="1404258" y="5932713"/>
            <a:ext cx="2155371" cy="409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29D5C5-F91F-1DF9-FAD1-339A575897EF}"/>
              </a:ext>
            </a:extLst>
          </p:cNvPr>
          <p:cNvSpPr/>
          <p:nvPr/>
        </p:nvSpPr>
        <p:spPr>
          <a:xfrm>
            <a:off x="2286001" y="2743201"/>
            <a:ext cx="6738256" cy="772885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DB40E-11A0-5635-DA60-BA05CA22E435}"/>
              </a:ext>
            </a:extLst>
          </p:cNvPr>
          <p:cNvSpPr/>
          <p:nvPr/>
        </p:nvSpPr>
        <p:spPr>
          <a:xfrm>
            <a:off x="2286001" y="3639345"/>
            <a:ext cx="6738256" cy="6278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E92012-6281-482B-19DB-5B610D634F12}"/>
              </a:ext>
            </a:extLst>
          </p:cNvPr>
          <p:cNvSpPr/>
          <p:nvPr/>
        </p:nvSpPr>
        <p:spPr>
          <a:xfrm>
            <a:off x="1894116" y="5043599"/>
            <a:ext cx="3951513" cy="6278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4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8D04B-0E15-F8C0-3060-B29BFE8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498E-0165-8F08-5AB5-0200DCE0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1403"/>
            <a:ext cx="9905999" cy="3944484"/>
          </a:xfrm>
        </p:spPr>
        <p:txBody>
          <a:bodyPr>
            <a:normAutofit/>
          </a:bodyPr>
          <a:lstStyle/>
          <a:p>
            <a:pPr lvl="1"/>
            <a:r>
              <a:rPr lang="en-US" altLang="zh-CN" sz="2200" b="1" dirty="0">
                <a:solidFill>
                  <a:schemeClr val="bg2"/>
                </a:solidFill>
              </a:rPr>
              <a:t>Efficiency</a:t>
            </a:r>
            <a:endParaRPr lang="en-CA" altLang="zh-CN" sz="2200" b="1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bg2"/>
                </a:solidFill>
              </a:rPr>
              <a:t>Decouple potential interaction between font end and back end. 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bg2"/>
                </a:solidFill>
              </a:rPr>
              <a:t>Improve development productivity</a:t>
            </a:r>
          </a:p>
          <a:p>
            <a:pPr marL="457200" lvl="1" indent="0">
              <a:buNone/>
            </a:pPr>
            <a:endParaRPr lang="en-US" altLang="zh-CN" sz="2200" dirty="0">
              <a:solidFill>
                <a:schemeClr val="bg2"/>
              </a:solidFill>
            </a:endParaRPr>
          </a:p>
          <a:p>
            <a:pPr lvl="1"/>
            <a:r>
              <a:rPr lang="en-US" altLang="zh-CN" sz="2200" dirty="0">
                <a:solidFill>
                  <a:schemeClr val="bg2"/>
                </a:solidFill>
              </a:rPr>
              <a:t>UI User </a:t>
            </a:r>
            <a:r>
              <a:rPr lang="en-US" altLang="zh-CN" sz="2200" b="1" dirty="0">
                <a:solidFill>
                  <a:schemeClr val="bg2"/>
                </a:solidFill>
              </a:rPr>
              <a:t>friendly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bg2"/>
                </a:solidFill>
              </a:rPr>
              <a:t>End user always get required message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AACAF06-E479-5296-5D43-74AC0B3C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72" y="4760913"/>
            <a:ext cx="3470343" cy="1687094"/>
          </a:xfrm>
          <a:prstGeom prst="rect">
            <a:avLst/>
          </a:prstGeom>
        </p:spPr>
      </p:pic>
      <p:pic>
        <p:nvPicPr>
          <p:cNvPr id="26" name="图片 25" descr="图形用户界面, 应用程序, Word&#10;&#10;描述已自动生成">
            <a:extLst>
              <a:ext uri="{FF2B5EF4-FFF2-40B4-BE49-F238E27FC236}">
                <a16:creationId xmlns:a16="http://schemas.microsoft.com/office/drawing/2014/main" id="{8C92F57E-7935-AA71-5857-E71DDCB0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28" y="4782686"/>
            <a:ext cx="3723527" cy="17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  <a:endParaRPr lang="zh-CN" altLang="en-U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75000"/>
                  </a:schemeClr>
                </a:solidFill>
              </a:rPr>
              <a:t>1.Testing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See SQL code in </a:t>
            </a:r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java_staff.sql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电脑萤幕的截图&#10;&#10;描述已自动生成">
            <a:extLst>
              <a:ext uri="{FF2B5EF4-FFF2-40B4-BE49-F238E27FC236}">
                <a16:creationId xmlns:a16="http://schemas.microsoft.com/office/drawing/2014/main" id="{9708C608-5089-812B-B20B-30073E23F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72249" r="-797" b="8926"/>
          <a:stretch/>
        </p:blipFill>
        <p:spPr>
          <a:xfrm>
            <a:off x="716868" y="4034745"/>
            <a:ext cx="11113543" cy="13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17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ADABF-AC7A-B37C-7E29-403077CA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FDF5A-7721-AEF2-336C-9B411519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Group3</a:t>
            </a:r>
          </a:p>
          <a:p>
            <a:pPr lvl="1"/>
            <a:r>
              <a:rPr lang="en-US" altLang="zh-CN" dirty="0" err="1"/>
              <a:t>Ansh</a:t>
            </a:r>
            <a:r>
              <a:rPr lang="en-US" altLang="zh-CN" dirty="0"/>
              <a:t> Bhardwaj</a:t>
            </a:r>
          </a:p>
          <a:p>
            <a:pPr lvl="1"/>
            <a:r>
              <a:rPr lang="en-US" altLang="zh-CN" dirty="0"/>
              <a:t>Tsz Kit Cheung</a:t>
            </a:r>
          </a:p>
          <a:p>
            <a:pPr lvl="1"/>
            <a:r>
              <a:rPr lang="en-US" altLang="zh-CN" dirty="0" err="1"/>
              <a:t>Wenhao</a:t>
            </a:r>
            <a:r>
              <a:rPr lang="en-US" altLang="zh-CN" dirty="0"/>
              <a:t> Fang</a:t>
            </a:r>
            <a:endParaRPr lang="zh-CN" altLang="en-US" dirty="0"/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7481D3AF-FA9D-8B76-BEAA-9D0E5CD9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04" y="2097088"/>
            <a:ext cx="5203507" cy="34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IsExist:Yellow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22D083FE-13CD-0F50-2530-BBEF131E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27" y="2249486"/>
            <a:ext cx="6006316" cy="39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</a:t>
            </a:r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Exist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37607C3D-A9B8-0F27-F0A8-0D6549E7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76" y="2249487"/>
            <a:ext cx="5920062" cy="39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</a:t>
            </a:r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Not-exist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C0F2AA36-879E-490D-FFF8-21F38F28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89" y="1932928"/>
            <a:ext cx="5921040" cy="39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9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Clear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B73F01AB-4D1F-1702-41A0-34A21AB9C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74" y="2249486"/>
            <a:ext cx="6026729" cy="39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1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Insert: Repeated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DA36577E-FB96-B5C3-8433-E6889A2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9" y="2097088"/>
            <a:ext cx="6364180" cy="4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196</TotalTime>
  <Words>458</Words>
  <Application>Microsoft Office PowerPoint</Application>
  <PresentationFormat>宽屏</PresentationFormat>
  <Paragraphs>163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等线</vt:lpstr>
      <vt:lpstr>Arial</vt:lpstr>
      <vt:lpstr>Tw Cen MT</vt:lpstr>
      <vt:lpstr>Wingdings</vt:lpstr>
      <vt:lpstr>电路</vt:lpstr>
      <vt:lpstr>ITC 5201 Database Programming using Java </vt:lpstr>
      <vt:lpstr>PowerPoint 演示文稿</vt:lpstr>
      <vt:lpstr>2-Design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PowerPoint 演示文稿</vt:lpstr>
      <vt:lpstr>PowerPoint 演示文稿</vt:lpstr>
      <vt:lpstr>1-Demonstration</vt:lpstr>
      <vt:lpstr>1-Demonstration</vt:lpstr>
      <vt:lpstr>1-Demonstration</vt:lpstr>
      <vt:lpstr>2-Design</vt:lpstr>
      <vt:lpstr>2-Design</vt:lpstr>
      <vt:lpstr>PowerPoint 演示文稿</vt:lpstr>
      <vt:lpstr>PowerPoint 演示文稿</vt:lpstr>
      <vt:lpstr>PowerPoint 演示文稿</vt:lpstr>
      <vt:lpstr>2-Design</vt:lpstr>
      <vt:lpstr>2-Design</vt:lpstr>
      <vt:lpstr>PowerPoint 演示文稿</vt:lpstr>
      <vt:lpstr>2-Design: MVC</vt:lpstr>
      <vt:lpstr>File</vt:lpstr>
      <vt:lpstr>Model and TABLE</vt:lpstr>
      <vt:lpstr>2-Design: MVC</vt:lpstr>
      <vt:lpstr>File</vt:lpstr>
      <vt:lpstr>2-Design: MVC</vt:lpstr>
      <vt:lpstr>File</vt:lpstr>
      <vt:lpstr>2-Design: Protocol</vt:lpstr>
      <vt:lpstr>Component of response</vt:lpstr>
      <vt:lpstr>Protocol: Advantages</vt:lpstr>
      <vt:lpstr>PowerPoint 演示文稿</vt:lpstr>
      <vt:lpstr>Protocol: Advantages</vt:lpstr>
      <vt:lpstr>Protocol: Advantages</vt:lpstr>
      <vt:lpstr>Protocol: 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5201 Database Programming using Java </dc:title>
  <dc:creator>Fong Simon</dc:creator>
  <cp:lastModifiedBy>Fong Simon</cp:lastModifiedBy>
  <cp:revision>17</cp:revision>
  <dcterms:created xsi:type="dcterms:W3CDTF">2023-03-16T23:11:33Z</dcterms:created>
  <dcterms:modified xsi:type="dcterms:W3CDTF">2023-03-17T02:31:56Z</dcterms:modified>
</cp:coreProperties>
</file>