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7" r:id="rId1"/>
  </p:sldMasterIdLst>
  <p:notesMasterIdLst>
    <p:notesMasterId r:id="rId42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72" r:id="rId9"/>
    <p:sldId id="285" r:id="rId10"/>
    <p:sldId id="286" r:id="rId11"/>
    <p:sldId id="287" r:id="rId12"/>
    <p:sldId id="289" r:id="rId13"/>
    <p:sldId id="288" r:id="rId14"/>
    <p:sldId id="290" r:id="rId15"/>
    <p:sldId id="293" r:id="rId16"/>
    <p:sldId id="291" r:id="rId17"/>
    <p:sldId id="292" r:id="rId18"/>
    <p:sldId id="294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5" r:id="rId28"/>
    <p:sldId id="267" r:id="rId29"/>
    <p:sldId id="268" r:id="rId30"/>
    <p:sldId id="306" r:id="rId31"/>
    <p:sldId id="269" r:id="rId32"/>
    <p:sldId id="307" r:id="rId33"/>
    <p:sldId id="271" r:id="rId34"/>
    <p:sldId id="308" r:id="rId35"/>
    <p:sldId id="274" r:id="rId36"/>
    <p:sldId id="275" r:id="rId37"/>
    <p:sldId id="276" r:id="rId38"/>
    <p:sldId id="309" r:id="rId39"/>
    <p:sldId id="310" r:id="rId40"/>
    <p:sldId id="27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5AD1-FA3F-4C5F-98AB-C071D219CF0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4F25-A171-4E77-A99B-D5C71C0C3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6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8ed455b42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8ed455b42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08cd4ba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08cd4ba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EEE83552-DC4B-09F9-99C9-E6CC70FAE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08cd4ba1_0_143:notes">
            <a:extLst>
              <a:ext uri="{FF2B5EF4-FFF2-40B4-BE49-F238E27FC236}">
                <a16:creationId xmlns:a16="http://schemas.microsoft.com/office/drawing/2014/main" id="{9C2304F9-176C-A121-7B0E-D51060F59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08cd4ba1_0_143:notes">
            <a:extLst>
              <a:ext uri="{FF2B5EF4-FFF2-40B4-BE49-F238E27FC236}">
                <a16:creationId xmlns:a16="http://schemas.microsoft.com/office/drawing/2014/main" id="{1B0AB6AF-B711-1A79-7E2C-0D13DC314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458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61924760-BBF4-DF83-3596-C770BF29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08cd4ba1_0_143:notes">
            <a:extLst>
              <a:ext uri="{FF2B5EF4-FFF2-40B4-BE49-F238E27FC236}">
                <a16:creationId xmlns:a16="http://schemas.microsoft.com/office/drawing/2014/main" id="{A099AC0D-0E55-2F93-ADD0-5F2ABB8D21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08cd4ba1_0_143:notes">
            <a:extLst>
              <a:ext uri="{FF2B5EF4-FFF2-40B4-BE49-F238E27FC236}">
                <a16:creationId xmlns:a16="http://schemas.microsoft.com/office/drawing/2014/main" id="{1FAFF09A-F37B-364E-81D6-FD6FDA381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8ed455b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8ed455b4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908cd4b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908cd4b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500026B9-8442-6E4B-57E1-52D98BE2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8ed455b42_1_108:notes">
            <a:extLst>
              <a:ext uri="{FF2B5EF4-FFF2-40B4-BE49-F238E27FC236}">
                <a16:creationId xmlns:a16="http://schemas.microsoft.com/office/drawing/2014/main" id="{C76AB744-0C63-DAC1-EA85-B81C91C59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8ed455b42_1_108:notes">
            <a:extLst>
              <a:ext uri="{FF2B5EF4-FFF2-40B4-BE49-F238E27FC236}">
                <a16:creationId xmlns:a16="http://schemas.microsoft.com/office/drawing/2014/main" id="{2F124986-C90A-AE5F-48D6-A789CB60F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1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908cd4ba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908cd4ba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CC166B18-C5A7-F32C-0B5D-DE1E8C35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8ed455b42_1_108:notes">
            <a:extLst>
              <a:ext uri="{FF2B5EF4-FFF2-40B4-BE49-F238E27FC236}">
                <a16:creationId xmlns:a16="http://schemas.microsoft.com/office/drawing/2014/main" id="{8CEF9D5B-E896-9C51-0038-DB0C56F3D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8ed455b42_1_108:notes">
            <a:extLst>
              <a:ext uri="{FF2B5EF4-FFF2-40B4-BE49-F238E27FC236}">
                <a16:creationId xmlns:a16="http://schemas.microsoft.com/office/drawing/2014/main" id="{E8B93FEE-3E8B-A830-C46F-F75D8A742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56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908cd4ba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908cd4ba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F90E9C98-C0A4-8E27-95C2-EC33773D8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8ed455b42_1_108:notes">
            <a:extLst>
              <a:ext uri="{FF2B5EF4-FFF2-40B4-BE49-F238E27FC236}">
                <a16:creationId xmlns:a16="http://schemas.microsoft.com/office/drawing/2014/main" id="{C50CEC1D-95FE-7108-90D7-43A75CE3C0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8ed455b42_1_108:notes">
            <a:extLst>
              <a:ext uri="{FF2B5EF4-FFF2-40B4-BE49-F238E27FC236}">
                <a16:creationId xmlns:a16="http://schemas.microsoft.com/office/drawing/2014/main" id="{D04B5408-FC5A-DD54-AEC1-331F3CF50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908cd4ba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908cd4ba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908cd4b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908cd4b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6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739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832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7333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860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7037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613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259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3765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789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8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95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16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942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899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476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743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  <p:sldLayoutId id="2147484520" r:id="rId13"/>
    <p:sldLayoutId id="2147484521" r:id="rId14"/>
    <p:sldLayoutId id="2147484522" r:id="rId15"/>
    <p:sldLayoutId id="2147484523" r:id="rId16"/>
    <p:sldLayoutId id="2147484524" r:id="rId17"/>
    <p:sldLayoutId id="214748452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toronto.ca/dataset/bike-share-toronto-ridership-dat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syrup.com/2020/06/09/toronto-launches-e-bike-pilot-program-expands-bikeshare-networ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open.toronto.ca/dataset/bike-share-toronto-ridership-dat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0C2E55CE-4224-CDBE-D743-777BFB5BCD73}"/>
              </a:ext>
            </a:extLst>
          </p:cNvPr>
          <p:cNvPicPr preferRelativeResize="0"/>
          <p:nvPr/>
        </p:nvPicPr>
        <p:blipFill rotWithShape="1">
          <a:blip r:embed="rId2">
            <a:grayscl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BE8992-3F3F-A646-10D5-9355FB479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n-US" altLang="zh-CN" sz="5400" b="1">
                <a:solidFill>
                  <a:schemeClr val="bg1">
                    <a:lumMod val="95000"/>
                  </a:schemeClr>
                </a:solidFill>
              </a:rPr>
              <a:t>Urban Pedals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A1F00-1B22-56FB-08BE-C475946CC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8" y="5071532"/>
            <a:ext cx="6080655" cy="914401"/>
          </a:xfrm>
        </p:spPr>
        <p:txBody>
          <a:bodyPr>
            <a:noAutofit/>
          </a:bodyPr>
          <a:lstStyle/>
          <a:p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Unveiling Toronto's Bike Share Story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68001-3A46-52BA-CA83-69281C70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43A94-AC3C-0D74-90AA-A0404764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Monthly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98000-5A5D-65F2-1849-2F0582CA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4812030" cy="4605867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On average, how many people take shared-bike per month?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median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st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quarter: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 Stay low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nd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Rise sharply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US" altLang="zh-CN" sz="2400" b="1" baseline="30000" dirty="0">
                <a:solidFill>
                  <a:srgbClr val="333333"/>
                </a:solidFill>
                <a:latin typeface="Helvetica Neue"/>
              </a:rPr>
              <a:t>rd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 quarter: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Reach the peak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th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Decline gradually</a:t>
            </a: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A817D3-15F0-C2E1-9F60-0B514BA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7" y="1405603"/>
            <a:ext cx="6634177" cy="40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7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AACB1-E0FD-C717-DAFD-A956B1DF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1B22-F9F5-3F8A-29D1-E4946343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Monthly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D5EFF-426A-A46B-3F43-5B70E7BE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4869180" cy="522379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How does the number change?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333333"/>
                </a:solidFill>
                <a:latin typeface="+mj-lt"/>
              </a:rPr>
              <a:t>Interquartile range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333333"/>
                </a:solidFill>
                <a:latin typeface="+mj-lt"/>
              </a:rPr>
              <a:t>IQR  = Q3 – Q1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+mj-lt"/>
              </a:rPr>
              <a:t>range of the middle 50%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1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st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Remain small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nd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Expand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 sharply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ax </a:t>
            </a: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in MAY</a:t>
            </a:r>
            <a:endParaRPr lang="en-US" altLang="zh-CN" sz="2400" b="1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3</a:t>
            </a:r>
            <a:r>
              <a:rPr lang="en-US" altLang="zh-CN" sz="2400" b="1" baseline="30000" dirty="0">
                <a:solidFill>
                  <a:srgbClr val="333333"/>
                </a:solidFill>
                <a:latin typeface="+mj-lt"/>
              </a:rPr>
              <a:t>rd</a:t>
            </a: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 quarter: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Keep s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teady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4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th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N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arrow gradually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ECADE-ADC6-961A-F51C-97DAEEF9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7" y="1405603"/>
            <a:ext cx="6634177" cy="40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D239-CFA5-57C2-F9D9-1DE0FF9A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87C10-E40C-4C78-A768-FE6FF1F7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Hourly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5EFF7-DD17-2719-6506-56B62D42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Sum up the total trip per hour across each month.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Box plot, with the </a:t>
            </a:r>
            <a:r>
              <a:rPr lang="en-US" altLang="zh-CN" sz="2400" b="1" dirty="0">
                <a:solidFill>
                  <a:schemeClr val="tx1"/>
                </a:solidFill>
              </a:rPr>
              <a:t>minimum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first quartile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median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third quartile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dirty="0">
                <a:solidFill>
                  <a:schemeClr val="tx1"/>
                </a:solidFill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</a:rPr>
              <a:t>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606041-FCFF-71C5-DA8A-ED661D4A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313" y="2867814"/>
            <a:ext cx="6866973" cy="37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6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36DF8-2D59-87A2-9A31-CA7DE779A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4022-280A-FA7A-7A48-BF525DBE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Hourly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06D60-3E81-A9F6-236E-B78E55ED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57013"/>
            <a:ext cx="5246370" cy="522379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On average, how many people take shared-bike per hour?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median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Early Hours (12 a.m. – 5 a.m.):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Low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 (6 a.m. – 9 a.m.):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Increase rapidly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Working hours (9 a.m. – 5 p.m.):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Increase steady with small fluctuation.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Evening Hours (5 p.m. – 12 a.m.):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Decline gradually</a:t>
            </a:r>
          </a:p>
          <a:p>
            <a:pPr lvl="1"/>
            <a:endParaRPr lang="en-US" altLang="zh-CN" sz="2200" b="0" i="0" dirty="0">
              <a:solidFill>
                <a:srgbClr val="333333"/>
              </a:solidFill>
              <a:effectLst/>
              <a:latin typeface="+mj-lt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4EA425-886C-E05D-738F-990E4130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06" y="1405603"/>
            <a:ext cx="6366874" cy="420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4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4E16-0550-BD39-06DE-E931E9B0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25B12-7E27-4356-54DB-95330F7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Hourly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1CB6E-29E4-051D-41F1-AD0CF891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57013"/>
            <a:ext cx="5246370" cy="522379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How does the number change?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i="0" dirty="0">
                <a:solidFill>
                  <a:srgbClr val="333333"/>
                </a:solidFill>
                <a:effectLst/>
                <a:latin typeface="+mj-lt"/>
              </a:rPr>
              <a:t>IQR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200" i="0" dirty="0">
              <a:solidFill>
                <a:srgbClr val="333333"/>
              </a:solidFill>
              <a:effectLst/>
              <a:latin typeface="+mj-lt"/>
            </a:endParaRPr>
          </a:p>
          <a:p>
            <a:r>
              <a:rPr lang="en-US" altLang="zh-CN" sz="2600" b="1" dirty="0">
                <a:solidFill>
                  <a:srgbClr val="333333"/>
                </a:solidFill>
                <a:latin typeface="+mj-lt"/>
              </a:rPr>
              <a:t>Early hours: </a:t>
            </a:r>
            <a:r>
              <a:rPr lang="en-US" altLang="zh-CN" sz="2600" i="0" dirty="0">
                <a:solidFill>
                  <a:srgbClr val="333333"/>
                </a:solidFill>
                <a:effectLst/>
                <a:latin typeface="+mj-lt"/>
              </a:rPr>
              <a:t>Shrink slowly</a:t>
            </a:r>
            <a:endParaRPr lang="en-US" altLang="zh-CN" sz="2600" dirty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Expand rapidly 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Working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Increase steadily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Evening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Decline gradually</a:t>
            </a:r>
          </a:p>
          <a:p>
            <a:pPr lvl="1"/>
            <a:endParaRPr lang="en-US" altLang="zh-CN" sz="2200" i="0" dirty="0">
              <a:solidFill>
                <a:srgbClr val="333333"/>
              </a:solidFill>
              <a:effectLst/>
              <a:latin typeface="+mj-lt"/>
            </a:endParaRPr>
          </a:p>
          <a:p>
            <a:endParaRPr lang="en-US" altLang="zh-CN" sz="240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A86983-FEE6-C6ED-2213-221F7EE0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06" y="1405603"/>
            <a:ext cx="6366874" cy="420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63FBB-B34A-DB55-E354-4925DC727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200A5506-FB9A-A12D-5D04-0E2694E7A88A}"/>
              </a:ext>
            </a:extLst>
          </p:cNvPr>
          <p:cNvPicPr preferRelativeResize="0"/>
          <p:nvPr/>
        </p:nvPicPr>
        <p:blipFill rotWithShape="1">
          <a:blip r:embed="rId2"/>
          <a:srcRect l="34533" r="37815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045AD2B-0E57-7F33-CBA1-C89FBE2E0E9F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8782366-2C0B-8FE1-4DC8-97E5D7FE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8115300" cy="117700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Duration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9414CE4-8145-3F81-0AE7-61947465049A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8115300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Duration Yearly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Duration Monthly 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Duration Hourly Pattern</a:t>
            </a:r>
          </a:p>
        </p:txBody>
      </p:sp>
    </p:spTree>
    <p:extLst>
      <p:ext uri="{BB962C8B-B14F-4D97-AF65-F5344CB8AC3E}">
        <p14:creationId xmlns:p14="http://schemas.microsoft.com/office/powerpoint/2010/main" val="2051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2B98-5D6E-3031-F9E0-0423439B1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AA89F-212D-BD48-6CDA-6E7B8720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Duration Yearly Trends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C4A1A-2FD0-285D-5FC3-90727AB4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Calculate the average duration per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Line chart to reveal the pattern.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E213B-3BE2-8E1A-176F-98EE94B9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2641559"/>
            <a:ext cx="7351298" cy="33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4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DA141-DC33-2F1D-AC2F-BDC87B6C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1507D-5CA8-81FC-F0CF-99DF2227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Trip Yearly Trends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26CE7-235B-59BA-5FFF-B41CD955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3806190" cy="4605867"/>
          </a:xfrm>
        </p:spPr>
        <p:txBody>
          <a:bodyPr anchor="t">
            <a:norm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Up-and-down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Around 17 minute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31CA6D-0D06-1A8E-A976-91D5B5C1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58" y="1322964"/>
            <a:ext cx="7712831" cy="4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5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98D7-27E1-71A4-42A4-970E1EC70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23EF1-3BBD-AA75-CE1D-6ECECB09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Monthly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48FC5-6B1B-3B5E-650D-BF61F2CA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Calculate the mean duration per month across 5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Box plot, with the </a:t>
            </a:r>
            <a:r>
              <a:rPr lang="en-US" altLang="zh-CN" sz="2400" b="1" dirty="0">
                <a:solidFill>
                  <a:schemeClr val="tx1"/>
                </a:solidFill>
              </a:rPr>
              <a:t>minimum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first quartile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median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third quartile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dirty="0">
                <a:solidFill>
                  <a:schemeClr val="tx1"/>
                </a:solidFill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</a:rPr>
              <a:t>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1B8D3B-43A7-E16D-12F0-D55BF3C8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" y="2969419"/>
            <a:ext cx="7284720" cy="38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43A40-4B5E-7960-6276-B502A1356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A75D-D502-F906-142C-4FED5D45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Monthly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92B63-37D0-1028-195F-354A168C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97516"/>
            <a:ext cx="4926330" cy="460586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On average, how much time do people spend using shared bikes per month?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median</a:t>
            </a:r>
            <a:endParaRPr lang="en-US" altLang="zh-CN" sz="240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st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: S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teady l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ow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nd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: Rise slowly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US" altLang="zh-CN" sz="2400" b="1" baseline="30000" dirty="0">
                <a:solidFill>
                  <a:srgbClr val="333333"/>
                </a:solidFill>
                <a:latin typeface="Helvetica Neue"/>
              </a:rPr>
              <a:t>rd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 quarter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Start declining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th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Continue decreasing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8A6112-4A5D-8B6C-D7FA-D7C9578F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59" y="1297516"/>
            <a:ext cx="6645680" cy="39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19B01-361A-A9A4-9992-E0A88143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4BB2D3-DC48-BE1E-DEBA-3160CD9A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12" y="110067"/>
            <a:ext cx="5627158" cy="1507067"/>
          </a:xfrm>
        </p:spPr>
        <p:txBody>
          <a:bodyPr>
            <a:normAutofit/>
          </a:bodyPr>
          <a:lstStyle/>
          <a:p>
            <a:r>
              <a:rPr lang="en-US" altLang="zh-CN" b="1" spc="-100" dirty="0"/>
              <a:t>Overview</a:t>
            </a:r>
            <a:endParaRPr lang="zh-CN" altLang="en-US" dirty="0"/>
          </a:p>
        </p:txBody>
      </p:sp>
      <p:pic>
        <p:nvPicPr>
          <p:cNvPr id="4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00AD61E9-F70F-6255-4EAC-B210C04C5E4D}"/>
              </a:ext>
            </a:extLst>
          </p:cNvPr>
          <p:cNvPicPr preferRelativeResize="0"/>
          <p:nvPr/>
        </p:nvPicPr>
        <p:blipFill rotWithShape="1">
          <a:blip r:embed="rId2"/>
          <a:srcRect l="33997" r="37279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E7539-7DF7-18E4-D461-559138E4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825" y="1612105"/>
            <a:ext cx="6626072" cy="361526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Data Source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Data Processing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Trip Analysis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Duration Analysis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Location Analysis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43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15AA-4A1E-FFF0-359A-8B3C098C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07F7A-4827-4235-E97A-CE5951D1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Monthly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81AFF-D70A-F2D8-03D7-1E466D38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97516"/>
            <a:ext cx="4926330" cy="460586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How does the number change?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IQR</a:t>
            </a:r>
          </a:p>
          <a:p>
            <a:pPr marL="457200" lvl="1" indent="0">
              <a:buNone/>
            </a:pP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285750" lvl="1"/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1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st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Shrink in Feb but grows swiftly in Mar.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285750" lvl="1"/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nd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Remain wide until Jun, which dramatically shrink and has 2 outliers.</a:t>
            </a:r>
          </a:p>
          <a:p>
            <a:pPr marL="285750" lvl="1"/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3</a:t>
            </a:r>
            <a:r>
              <a:rPr lang="en-US" altLang="zh-CN" sz="2400" b="1" baseline="30000" dirty="0">
                <a:solidFill>
                  <a:srgbClr val="333333"/>
                </a:solidFill>
                <a:latin typeface="+mj-lt"/>
              </a:rPr>
              <a:t>rd</a:t>
            </a: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 quarter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and</a:t>
            </a: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4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th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  <a:r>
              <a:rPr lang="en-US" altLang="zh-CN" sz="2400" b="0" dirty="0">
                <a:solidFill>
                  <a:srgbClr val="333333"/>
                </a:solidFill>
                <a:latin typeface="+mj-lt"/>
              </a:rPr>
              <a:t>Keep st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eady.</a:t>
            </a:r>
            <a:endParaRPr lang="en-US" altLang="zh-CN" sz="240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83019C-BCE4-06F1-E630-D521989B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59" y="1297516"/>
            <a:ext cx="6645680" cy="39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3E75D-EF42-5382-BED2-1A5FF4DB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F63A-D9AC-D71B-1D4C-0C609629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Hourly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092A6-C838-D863-408C-4247FF79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Calculate the mean duration per hour across the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Box plot, with the </a:t>
            </a:r>
            <a:r>
              <a:rPr lang="en-US" altLang="zh-CN" sz="2400" b="1" dirty="0">
                <a:solidFill>
                  <a:schemeClr val="tx1"/>
                </a:solidFill>
              </a:rPr>
              <a:t>minimum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first quartile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median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third quartile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dirty="0">
                <a:solidFill>
                  <a:schemeClr val="tx1"/>
                </a:solidFill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</a:rPr>
              <a:t>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60DE7-3E4D-FC55-EFEF-566B4784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" y="2886865"/>
            <a:ext cx="6930390" cy="37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7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6A8C9-4740-4BEE-7C05-56D1A3B9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C2C1D-1718-BCF1-5CA9-A9983045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Hourly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4AFE1-946B-58CA-63ED-08DDDA3C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" y="1297516"/>
            <a:ext cx="4994910" cy="5423324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On average, how much time do people spend using shared bikes per hour?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median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Early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Increase until 3 am then drop sharply.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Stay steady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Working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Increase gradually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Evening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Keep stable until 8 p.m. then remain at 15 min.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52F3B-6040-DD97-1BC0-DC9B9DB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297516"/>
            <a:ext cx="6871791" cy="42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1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52CB4-E651-E83C-E70F-3AE03F15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8A47-CEA2-6562-7994-AB13A7F8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Hourly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66DD-BF72-6374-7A6C-C5A562EA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97516"/>
            <a:ext cx="4926330" cy="460586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How does the number change?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IQR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Early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substantial variation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Stay steady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Throughout the rest of the day: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gap doesn't show a significant change with small fluctuation.</a:t>
            </a:r>
            <a:endParaRPr lang="en-US" altLang="zh-CN" sz="240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AE9AC4-ECC0-CC22-F277-61B90181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297516"/>
            <a:ext cx="6871791" cy="42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6C1E5-5556-7DB5-037B-9059DBAB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D9AAD93-0C28-F4A7-911C-C0627E2130E7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B7A67A9-BE9B-8F09-8642-99DACE4C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11189970" cy="117700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Insight of Trip and duration </a:t>
            </a:r>
            <a:r>
              <a:rPr lang="en-US" altLang="zh-CN" sz="3600" dirty="0">
                <a:solidFill>
                  <a:schemeClr val="tx1"/>
                </a:solidFill>
              </a:rPr>
              <a:t>- Monthly Pattern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EE3A8F-FA56-D3F3-CB36-04836C1C903B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11189970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Reach peak value during Summer.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Have minimum value during Winter.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Numbers in May witness the biggest variant.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2BBCC5-3578-E9BF-4D78-87396774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30" y="3622220"/>
            <a:ext cx="5275390" cy="31709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5DBBEE-C8E1-2C7D-F271-AF355804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9" y="3622220"/>
            <a:ext cx="5093081" cy="31326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B84F1E7-C398-2840-E26B-F0E97A65C06B}"/>
              </a:ext>
            </a:extLst>
          </p:cNvPr>
          <p:cNvSpPr/>
          <p:nvPr/>
        </p:nvSpPr>
        <p:spPr>
          <a:xfrm>
            <a:off x="2720340" y="4000501"/>
            <a:ext cx="1428750" cy="1028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19B31-807B-FEB4-AE25-CC64AA2F3887}"/>
              </a:ext>
            </a:extLst>
          </p:cNvPr>
          <p:cNvSpPr/>
          <p:nvPr/>
        </p:nvSpPr>
        <p:spPr>
          <a:xfrm>
            <a:off x="8857805" y="4850131"/>
            <a:ext cx="1428750" cy="1028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D343FA-3AAB-27D7-04C1-48F75D358A4C}"/>
              </a:ext>
            </a:extLst>
          </p:cNvPr>
          <p:cNvSpPr/>
          <p:nvPr/>
        </p:nvSpPr>
        <p:spPr>
          <a:xfrm>
            <a:off x="2343150" y="4472618"/>
            <a:ext cx="377190" cy="120809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F091C5-A988-0DF4-087D-4B6F8BE8791E}"/>
              </a:ext>
            </a:extLst>
          </p:cNvPr>
          <p:cNvSpPr/>
          <p:nvPr/>
        </p:nvSpPr>
        <p:spPr>
          <a:xfrm>
            <a:off x="8419211" y="3978884"/>
            <a:ext cx="438594" cy="170182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7F6D6E-CCE8-19B4-AAF2-3B4AD6697C99}"/>
              </a:ext>
            </a:extLst>
          </p:cNvPr>
          <p:cNvSpPr/>
          <p:nvPr/>
        </p:nvSpPr>
        <p:spPr>
          <a:xfrm>
            <a:off x="948690" y="5439124"/>
            <a:ext cx="1085850" cy="790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77023F-5D43-557B-32BB-2853B5CD9D94}"/>
              </a:ext>
            </a:extLst>
          </p:cNvPr>
          <p:cNvSpPr/>
          <p:nvPr/>
        </p:nvSpPr>
        <p:spPr>
          <a:xfrm>
            <a:off x="4824920" y="5439124"/>
            <a:ext cx="452659" cy="790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8E6EC7-F3F3-615C-5AFB-99F1A22F051A}"/>
              </a:ext>
            </a:extLst>
          </p:cNvPr>
          <p:cNvSpPr/>
          <p:nvPr/>
        </p:nvSpPr>
        <p:spPr>
          <a:xfrm>
            <a:off x="11065337" y="5483718"/>
            <a:ext cx="452659" cy="790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678090-4132-5FAA-2996-B8B1DB5D9AA5}"/>
              </a:ext>
            </a:extLst>
          </p:cNvPr>
          <p:cNvSpPr/>
          <p:nvPr/>
        </p:nvSpPr>
        <p:spPr>
          <a:xfrm>
            <a:off x="6922325" y="5483718"/>
            <a:ext cx="1085850" cy="790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59E6A-8869-84DC-AB99-8CB367D48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DD6EFF3-6B47-02A3-0EBD-4594BDBC7D67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AFB1CCA-CF88-FDA8-AD28-BA131324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11224260" cy="117700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Insight of Trip and duration </a:t>
            </a:r>
            <a:r>
              <a:rPr lang="en-US" altLang="zh-CN" sz="3600" dirty="0">
                <a:solidFill>
                  <a:schemeClr val="tx1"/>
                </a:solidFill>
              </a:rPr>
              <a:t>- Hourly Pattern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38617A-22C0-E348-F7DE-AB2DBD422A89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11491814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Early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Fewer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people opt for shared bikes, but the duration of their rides is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relatively long and varies significantly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.</a:t>
            </a:r>
            <a:endParaRPr lang="en-US" altLang="zh-CN" sz="2400" u="sng" dirty="0">
              <a:solidFill>
                <a:srgbClr val="333333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 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More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people are using shared bikes, but the duration of their rides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remains quite stable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778BA-86C3-3A99-8C80-5021B6AD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1" y="3339570"/>
            <a:ext cx="4897580" cy="3235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F5352A-0A51-ED5A-B901-8FFF6BE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15" y="3334376"/>
            <a:ext cx="5224364" cy="32409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1796C1-2E15-2C11-0F5E-A56CF990FEAE}"/>
              </a:ext>
            </a:extLst>
          </p:cNvPr>
          <p:cNvSpPr/>
          <p:nvPr/>
        </p:nvSpPr>
        <p:spPr>
          <a:xfrm>
            <a:off x="1211580" y="5439124"/>
            <a:ext cx="1154430" cy="598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CD91D-392A-D214-92AB-02F3DD8A7D1C}"/>
              </a:ext>
            </a:extLst>
          </p:cNvPr>
          <p:cNvSpPr/>
          <p:nvPr/>
        </p:nvSpPr>
        <p:spPr>
          <a:xfrm>
            <a:off x="6777990" y="4071334"/>
            <a:ext cx="1223010" cy="197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5F4341-0C3F-D497-7950-798E3130FF9F}"/>
              </a:ext>
            </a:extLst>
          </p:cNvPr>
          <p:cNvSpPr/>
          <p:nvPr/>
        </p:nvSpPr>
        <p:spPr>
          <a:xfrm>
            <a:off x="2366010" y="4469130"/>
            <a:ext cx="708660" cy="158031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AD4EDA-D77A-9FE0-2B49-D4CF57803BF8}"/>
              </a:ext>
            </a:extLst>
          </p:cNvPr>
          <p:cNvSpPr/>
          <p:nvPr/>
        </p:nvSpPr>
        <p:spPr>
          <a:xfrm>
            <a:off x="8001000" y="5052060"/>
            <a:ext cx="816214" cy="99738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115E8-8781-D692-CAEA-5597F6B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DFEC6D6-E27F-7B6D-BAC8-46595B5C1744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CF59738-35D6-B99F-4327-BFA569F3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11224260" cy="117700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Insight of Trip and duration </a:t>
            </a:r>
            <a:r>
              <a:rPr lang="en-US" altLang="zh-CN" sz="3600" dirty="0">
                <a:solidFill>
                  <a:schemeClr val="tx1"/>
                </a:solidFill>
              </a:rPr>
              <a:t>- Hourly Pattern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D9884F-FE1D-E1C1-7DB2-29644FF3BF51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11491814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Working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As time passes, an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increasing number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of people are opting for shared bikes, and the duration of their rides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remains stable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Evening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As the night progresses, a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decreasing number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of individuals opt for shared bikes, yet their riding durations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remain relatively consistent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DF54F2-E701-344D-A086-BA3F3C5F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1" y="3339570"/>
            <a:ext cx="4897580" cy="3235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137CB9-E268-8A7B-72CB-1A305706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55" y="3334376"/>
            <a:ext cx="5224364" cy="32409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B7C91D-DCA1-B42D-E3D7-64362C92A2C7}"/>
              </a:ext>
            </a:extLst>
          </p:cNvPr>
          <p:cNvSpPr/>
          <p:nvPr/>
        </p:nvSpPr>
        <p:spPr>
          <a:xfrm>
            <a:off x="3074670" y="3623309"/>
            <a:ext cx="1348740" cy="2401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96A3C7-7C43-EB86-568E-0EB5A03CA646}"/>
              </a:ext>
            </a:extLst>
          </p:cNvPr>
          <p:cNvSpPr/>
          <p:nvPr/>
        </p:nvSpPr>
        <p:spPr>
          <a:xfrm>
            <a:off x="8787606" y="4743450"/>
            <a:ext cx="1576467" cy="1305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81D590-A629-CBF9-1275-48C522699979}"/>
              </a:ext>
            </a:extLst>
          </p:cNvPr>
          <p:cNvSpPr/>
          <p:nvPr/>
        </p:nvSpPr>
        <p:spPr>
          <a:xfrm>
            <a:off x="4423409" y="3817620"/>
            <a:ext cx="1101091" cy="220712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985823-281D-0649-3F6E-FDDAB7EC3A07}"/>
              </a:ext>
            </a:extLst>
          </p:cNvPr>
          <p:cNvSpPr/>
          <p:nvPr/>
        </p:nvSpPr>
        <p:spPr>
          <a:xfrm>
            <a:off x="10364073" y="4743450"/>
            <a:ext cx="1101091" cy="129456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8A10-3260-2345-B178-46021D057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AF929BD6-2BC3-446A-86DC-FBC1B957F709}"/>
              </a:ext>
            </a:extLst>
          </p:cNvPr>
          <p:cNvPicPr preferRelativeResize="0"/>
          <p:nvPr/>
        </p:nvPicPr>
        <p:blipFill rotWithShape="1">
          <a:blip r:embed="rId2"/>
          <a:srcRect l="34533" r="37815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4CDEEF5-52F0-09A8-5101-2D8C2DC664DE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245C1DC-5867-ECFF-AC06-25E9A806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8115300" cy="117700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Location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AC5E27B-190D-E001-E04A-8AADACA80834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8115300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Hot Start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Hot End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Hot Trips</a:t>
            </a:r>
          </a:p>
        </p:txBody>
      </p:sp>
    </p:spTree>
    <p:extLst>
      <p:ext uri="{BB962C8B-B14F-4D97-AF65-F5344CB8AC3E}">
        <p14:creationId xmlns:p14="http://schemas.microsoft.com/office/powerpoint/2010/main" val="306132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Start Locations - starting station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Calculate the frequency of the starting station.</a:t>
            </a:r>
          </a:p>
          <a:p>
            <a:pPr marL="0" indent="0"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C30CC3-D23F-64D3-763C-45DBF0E1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44285"/>
            <a:ext cx="9232417" cy="39203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Start Locations - starting station</a:t>
            </a:r>
            <a:endParaRPr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5047200" cy="47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start at York St/ Queens Quay West (174897 trips)</a:t>
            </a:r>
            <a:endParaRPr sz="2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The most popular biker spots are located in Downtown, especially in Toronto </a:t>
            </a:r>
            <a:r>
              <a:rPr lang="en-US" altLang="zh-TW" sz="2400" dirty="0" err="1">
                <a:solidFill>
                  <a:schemeClr val="tx1"/>
                </a:solidFill>
              </a:rPr>
              <a:t>Harbourfront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133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79AF83-FBBC-46D4-116E-279F3F6A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356967"/>
            <a:ext cx="6409976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E373-5653-9FD1-090C-2FBE04C8C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A9DE-EC50-6376-8E13-F6F52D72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55D4A-D0CB-9E12-EF2C-B8695F49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Bike Share Toronto Ridership Data</a:t>
            </a:r>
            <a:endParaRPr lang="en-US" altLang="zh-CN" sz="2400" b="1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292B2C"/>
              </a:solidFill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Features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Authoritative</a:t>
            </a:r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, official data, one of the data sources in the Toronto Open Data Project.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Historical Data</a:t>
            </a:r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, since </a:t>
            </a:r>
            <a:r>
              <a:rPr lang="en-US" altLang="zh-CN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2014.</a:t>
            </a:r>
            <a:endParaRPr lang="en-US" altLang="zh-CN" sz="2400" dirty="0">
              <a:solidFill>
                <a:srgbClr val="292B2C"/>
              </a:solidFill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Up-to-date</a:t>
            </a:r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, monthly update, last refreshed 2024-01-14.</a:t>
            </a:r>
          </a:p>
          <a:p>
            <a:pPr lvl="1"/>
            <a:endParaRPr lang="en-US" altLang="zh-CN" sz="2400" b="0" i="0" dirty="0">
              <a:solidFill>
                <a:srgbClr val="292B2C"/>
              </a:solidFill>
              <a:effectLst/>
              <a:latin typeface="Montserrat" panose="00000500000000000000" pitchFamily="2" charset="0"/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19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87E54BE0-6639-CF97-4B23-E4FEF55E3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>
            <a:extLst>
              <a:ext uri="{FF2B5EF4-FFF2-40B4-BE49-F238E27FC236}">
                <a16:creationId xmlns:a16="http://schemas.microsoft.com/office/drawing/2014/main" id="{2A54E31B-82FE-C942-64C0-E45886685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Start Locations - start street</a:t>
            </a:r>
          </a:p>
        </p:txBody>
      </p:sp>
      <p:sp>
        <p:nvSpPr>
          <p:cNvPr id="134" name="Google Shape;134;p24">
            <a:extLst>
              <a:ext uri="{FF2B5EF4-FFF2-40B4-BE49-F238E27FC236}">
                <a16:creationId xmlns:a16="http://schemas.microsoft.com/office/drawing/2014/main" id="{240766D7-75A6-6D1B-9231-F274760B1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Calculate the frequency of the starting street.</a:t>
            </a:r>
          </a:p>
          <a:p>
            <a:pPr marL="0" indent="0"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0BD38A-F123-88D9-2284-62AD7F7C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8" y="2174810"/>
            <a:ext cx="7859320" cy="41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54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Start Locations -</a:t>
            </a:r>
            <a:r>
              <a:rPr lang="en-US" altLang="zh-TW" dirty="0"/>
              <a:t> start street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934876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start at Yonge St (940814 trips)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Queen St W and bay St are notable popular streets for starting bike sharing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spcAft>
                <a:spcPts val="1333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Indicates the busy level and bike friendliness of the street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907" y="1356967"/>
            <a:ext cx="6875100" cy="44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6B3B0B4D-B7B8-545D-9945-06E49470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>
            <a:extLst>
              <a:ext uri="{FF2B5EF4-FFF2-40B4-BE49-F238E27FC236}">
                <a16:creationId xmlns:a16="http://schemas.microsoft.com/office/drawing/2014/main" id="{C755CBA1-35DF-2684-1A2F-E194E5E85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End Locations - End 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Station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34" name="Google Shape;134;p24">
            <a:extLst>
              <a:ext uri="{FF2B5EF4-FFF2-40B4-BE49-F238E27FC236}">
                <a16:creationId xmlns:a16="http://schemas.microsoft.com/office/drawing/2014/main" id="{17CC2F5A-2C01-FE89-9517-9D511D139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Calculate the frequency of the End Station.</a:t>
            </a:r>
          </a:p>
          <a:p>
            <a:pPr marL="0" indent="0"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4BF250-5334-BE06-3313-29D30BA9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53467"/>
            <a:ext cx="9223700" cy="41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6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End Locations - End 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Station</a:t>
            </a:r>
            <a:endParaRPr dirty="0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08919" y="1536633"/>
            <a:ext cx="4986809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end at York St / Queens Quay West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The most popular biker spots are located in Downtown, especially in Toronto </a:t>
            </a:r>
            <a:r>
              <a:rPr lang="en-US" altLang="zh-TW" sz="2400" dirty="0" err="1">
                <a:solidFill>
                  <a:schemeClr val="tx1"/>
                </a:solidFill>
              </a:rPr>
              <a:t>Harbourfront</a:t>
            </a:r>
            <a:r>
              <a:rPr lang="en-US" altLang="zh-TW" sz="2400" dirty="0">
                <a:solidFill>
                  <a:schemeClr val="tx1"/>
                </a:solidFill>
              </a:rPr>
              <a:t> (top 3 are in </a:t>
            </a:r>
            <a:r>
              <a:rPr lang="en-US" altLang="zh-TW" sz="2400" dirty="0" err="1">
                <a:solidFill>
                  <a:schemeClr val="tx1"/>
                </a:solidFill>
              </a:rPr>
              <a:t>harbourfront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6AA4F-8453-E672-308F-BC0B48F04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" r="2010"/>
          <a:stretch/>
        </p:blipFill>
        <p:spPr>
          <a:xfrm>
            <a:off x="5295728" y="1356966"/>
            <a:ext cx="6748762" cy="42818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F8EFD8EC-B56F-9B44-2871-FC3C82FF9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>
            <a:extLst>
              <a:ext uri="{FF2B5EF4-FFF2-40B4-BE49-F238E27FC236}">
                <a16:creationId xmlns:a16="http://schemas.microsoft.com/office/drawing/2014/main" id="{E366C14D-454B-6427-6D38-422EB1260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End Locations - End 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street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34" name="Google Shape;134;p24">
            <a:extLst>
              <a:ext uri="{FF2B5EF4-FFF2-40B4-BE49-F238E27FC236}">
                <a16:creationId xmlns:a16="http://schemas.microsoft.com/office/drawing/2014/main" id="{241FCE94-8C85-6922-4D81-8F2FCB621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Calculate the frequency of the End Street.</a:t>
            </a:r>
          </a:p>
          <a:p>
            <a:pPr marL="0" indent="0"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6CEBAF-4405-FAD4-A695-6AC1C47B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2416111"/>
            <a:ext cx="7212819" cy="41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0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End Locations - End 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street</a:t>
            </a:r>
            <a:endParaRPr dirty="0"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415600" y="1444800"/>
            <a:ext cx="4885449" cy="54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end at Yonge St (910337 trips)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Queen St W and Bay St are notable popular streets for starting bike sharing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Indicates the busy level and bike friendliness of the street 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Same result with starting street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333"/>
              </a:spcBef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47F337-FC87-1E5D-7B80-870D389E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48" y="1444800"/>
            <a:ext cx="6665417" cy="4130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b="1" dirty="0"/>
              <a:t>hot ride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Calculate the hot ride, a pair of stating spot and ending spot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F6827-68E5-D832-E002-9D2D11D5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04302"/>
            <a:ext cx="10613220" cy="404313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b="1" dirty="0"/>
              <a:t>hot ride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262890" y="1235675"/>
            <a:ext cx="5248225" cy="51738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start and end at Tommy Thompson Park (</a:t>
            </a:r>
            <a:r>
              <a:rPr lang="en-US" altLang="zh-TW" sz="2400" dirty="0" err="1">
                <a:solidFill>
                  <a:schemeClr val="tx1"/>
                </a:solidFill>
              </a:rPr>
              <a:t>Lesile</a:t>
            </a:r>
            <a:r>
              <a:rPr lang="en-US" altLang="zh-TW" sz="2400" dirty="0">
                <a:solidFill>
                  <a:schemeClr val="tx1"/>
                </a:solidFill>
              </a:rPr>
              <a:t> Street Split)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Other notable trips are between Ontario Place Blvd and Humber Bay Shores Park West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4" name="Google Shape;208;p33">
            <a:extLst>
              <a:ext uri="{FF2B5EF4-FFF2-40B4-BE49-F238E27FC236}">
                <a16:creationId xmlns:a16="http://schemas.microsoft.com/office/drawing/2014/main" id="{2E66A860-E299-0E0F-4C70-8AFE49F452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815" y="1235675"/>
            <a:ext cx="6680885" cy="43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14DFF882-8DE7-AB2E-B392-F29DB38D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>
            <a:extLst>
              <a:ext uri="{FF2B5EF4-FFF2-40B4-BE49-F238E27FC236}">
                <a16:creationId xmlns:a16="http://schemas.microsoft.com/office/drawing/2014/main" id="{143E973D-0461-4E5C-64BE-7A26066610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b="1" dirty="0"/>
              <a:t>Insight - hot ride</a:t>
            </a:r>
            <a:endParaRPr dirty="0"/>
          </a:p>
        </p:txBody>
      </p:sp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9A67148D-8EFA-92C9-E983-21E9C1DF6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35675"/>
            <a:ext cx="10774369" cy="51738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These places are recreational area/ parks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spcAft>
                <a:spcPts val="1333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Indicates leisure activities contributes a proportion of bike sharing in Toronto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93C271-C583-4303-C493-98990633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" t="-1245" r="-206" b="1245"/>
          <a:stretch/>
        </p:blipFill>
        <p:spPr>
          <a:xfrm>
            <a:off x="1132034" y="2984301"/>
            <a:ext cx="6114586" cy="356928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AEDF6B3-6534-29FC-9216-48C69F75B05E}"/>
              </a:ext>
            </a:extLst>
          </p:cNvPr>
          <p:cNvSpPr/>
          <p:nvPr/>
        </p:nvSpPr>
        <p:spPr>
          <a:xfrm rot="972984">
            <a:off x="5644073" y="4306569"/>
            <a:ext cx="903853" cy="1415287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7BF8BD-69F2-DFAB-744C-4D05C7B748A4}"/>
              </a:ext>
            </a:extLst>
          </p:cNvPr>
          <p:cNvSpPr/>
          <p:nvPr/>
        </p:nvSpPr>
        <p:spPr>
          <a:xfrm rot="972984">
            <a:off x="1861590" y="4570253"/>
            <a:ext cx="1635113" cy="141528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30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F71BA39C-4F10-A6E4-49DF-F050DDA3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>
            <a:extLst>
              <a:ext uri="{FF2B5EF4-FFF2-40B4-BE49-F238E27FC236}">
                <a16:creationId xmlns:a16="http://schemas.microsoft.com/office/drawing/2014/main" id="{B6FC35A7-A775-ACB9-BB6A-3A97B0864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b="1" dirty="0"/>
              <a:t>Summary</a:t>
            </a:r>
            <a:endParaRPr dirty="0"/>
          </a:p>
        </p:txBody>
      </p:sp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D0CC595C-A342-BF7D-714F-C64541D9B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35675"/>
            <a:ext cx="10774369" cy="51738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 this project, we analyzed and examined the official shared-bike dataset for Toronto. Our findings reveal that:</a:t>
            </a:r>
          </a:p>
          <a:p>
            <a:pPr lvl="1"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l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During the summer, a greater number of individuals opt for shared bikes, while in the winter, the usage decreases, and a similar trend is observed in terms of the duration of rides.</a:t>
            </a:r>
          </a:p>
          <a:p>
            <a:pPr lvl="1"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l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Throughout the day, distinct patterns emerge in people's usage of shared bikes for early hours, m</a:t>
            </a:r>
            <a:r>
              <a:rPr lang="en-US" altLang="zh-CN" sz="2200" dirty="0">
                <a:solidFill>
                  <a:schemeClr val="tx1"/>
                </a:solidFill>
                <a:latin typeface="+mj-lt"/>
              </a:rPr>
              <a:t>orning rush hours, working hours, and evening hours.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lvl="1"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l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In recreational areas with limited access to public transportation, there is a preference for shared bikes, leading to increased usage in these areas.</a:t>
            </a:r>
            <a:endParaRPr sz="2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4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2D072-9AA1-85B4-BC29-870F3BD2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1C03-F3F3-E2E1-01F1-D7DEB968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8D591-E491-6F39-ED2F-4E066574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2800" dirty="0">
                <a:solidFill>
                  <a:srgbClr val="292B2C"/>
                </a:solidFill>
                <a:latin typeface="Roboto" panose="02000000000000000000" pitchFamily="2" charset="0"/>
              </a:rPr>
              <a:t>Download and import data, 54 csv files.</a:t>
            </a:r>
          </a:p>
          <a:p>
            <a:pPr algn="l"/>
            <a:r>
              <a:rPr lang="en-US" altLang="zh-CN" sz="2800" dirty="0">
                <a:solidFill>
                  <a:srgbClr val="292B2C"/>
                </a:solidFill>
                <a:latin typeface="Roboto" panose="02000000000000000000" pitchFamily="2" charset="0"/>
              </a:rPr>
              <a:t>Data Processing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292B2C"/>
                </a:solidFill>
                <a:latin typeface="Roboto" panose="02000000000000000000" pitchFamily="2" charset="0"/>
              </a:rPr>
              <a:t>Combine all datasets into one.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292B2C"/>
                </a:solidFill>
                <a:latin typeface="Roboto" panose="02000000000000000000" pitchFamily="2" charset="0"/>
              </a:rPr>
              <a:t>Drop “NA” and “NULL” records.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292B2C"/>
                </a:solidFill>
                <a:latin typeface="Roboto" panose="02000000000000000000" pitchFamily="2" charset="0"/>
              </a:rPr>
              <a:t>Convert time dimensional data. Character -&gt; Int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292B2C"/>
                </a:solidFill>
                <a:latin typeface="Roboto" panose="02000000000000000000" pitchFamily="2" charset="0"/>
              </a:rPr>
              <a:t>Export processed data for consistency. (data.csv, 2.8G)</a:t>
            </a:r>
          </a:p>
          <a:p>
            <a:pPr lvl="1"/>
            <a:endParaRPr lang="en-US" altLang="zh-CN" sz="2600" dirty="0">
              <a:solidFill>
                <a:srgbClr val="292B2C"/>
              </a:solidFill>
              <a:latin typeface="Roboto" panose="02000000000000000000" pitchFamily="2" charset="0"/>
            </a:endParaRPr>
          </a:p>
          <a:p>
            <a:pPr lvl="1"/>
            <a:endParaRPr lang="en-US" altLang="zh-CN" sz="2600" b="0" i="0" dirty="0">
              <a:solidFill>
                <a:srgbClr val="292B2C"/>
              </a:solidFill>
              <a:effectLst/>
              <a:latin typeface="Montserrat" panose="00000500000000000000" pitchFamily="2" charset="0"/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3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b="1" dirty="0"/>
              <a:t>Source</a:t>
            </a:r>
            <a:r>
              <a:rPr lang="zh-TW" dirty="0"/>
              <a:t> </a:t>
            </a:r>
            <a:endParaRPr dirty="0"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O’Rourke, P. (2020). Toronto launches e-bike pilot program and expands bikeshare network. </a:t>
            </a:r>
            <a:r>
              <a:rPr lang="en-US" altLang="zh-TW" sz="2400" dirty="0" err="1">
                <a:solidFill>
                  <a:schemeClr val="tx1"/>
                </a:solidFill>
              </a:rPr>
              <a:t>MobileSyrup</a:t>
            </a:r>
            <a:r>
              <a:rPr lang="en-US" altLang="zh-TW" sz="2400" dirty="0">
                <a:solidFill>
                  <a:schemeClr val="tx1"/>
                </a:solidFill>
              </a:rPr>
              <a:t>. </a:t>
            </a:r>
            <a:r>
              <a:rPr lang="en-US" altLang="zh-TW" sz="24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https://mobilesyrup.com/2020/06/09/toronto-launches-e-bike-pilot-program-expands-bikeshare-network/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City of Toronto. About Bike Share Toronto Ridership Data. </a:t>
            </a:r>
            <a:r>
              <a:rPr lang="en-US" altLang="zh-TW" sz="24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https://open.toronto.ca/dataset/bike-share-toronto-ridership-data/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6B72-BF15-E6DE-7B8C-41CA7F610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248F8-D769-C997-8A63-9D2A795A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Data Processing </a:t>
            </a:r>
            <a:r>
              <a:rPr lang="en-US" altLang="zh-CN" sz="3600" b="1">
                <a:solidFill>
                  <a:schemeClr val="tx1"/>
                </a:solidFill>
              </a:rPr>
              <a:t>- Summary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7735C-B5DB-0384-CB74-D8AECF1D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342900" lvl="1" indent="-342900"/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Rows: </a:t>
            </a: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17</a:t>
            </a:r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 million</a:t>
            </a:r>
          </a:p>
          <a:p>
            <a:pPr marL="342900" lvl="1" indent="-342900"/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Columns: </a:t>
            </a: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18</a:t>
            </a:r>
          </a:p>
          <a:p>
            <a:pPr lvl="1"/>
            <a:endParaRPr lang="en-US" altLang="zh-CN" sz="2600" dirty="0">
              <a:solidFill>
                <a:srgbClr val="292B2C"/>
              </a:solidFill>
              <a:latin typeface="Roboto" panose="02000000000000000000" pitchFamily="2" charset="0"/>
            </a:endParaRPr>
          </a:p>
          <a:p>
            <a:pPr lvl="1"/>
            <a:endParaRPr lang="en-US" altLang="zh-CN" sz="2600" b="0" i="0" dirty="0">
              <a:solidFill>
                <a:srgbClr val="292B2C"/>
              </a:solidFill>
              <a:effectLst/>
              <a:latin typeface="Montserrat" panose="00000500000000000000" pitchFamily="2" charset="0"/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2DB14160-B1AB-638E-706E-BBA67B91E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02" y="1405603"/>
            <a:ext cx="8184536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06565-C648-3CAB-F238-B0B6BA4B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B708D661-21AC-26AE-E531-AD2C9A4F9E63}"/>
              </a:ext>
            </a:extLst>
          </p:cNvPr>
          <p:cNvPicPr preferRelativeResize="0"/>
          <p:nvPr/>
        </p:nvPicPr>
        <p:blipFill rotWithShape="1">
          <a:blip r:embed="rId2"/>
          <a:srcRect l="34533" r="37815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E0A382FA-2B1B-8861-5D63-9902ED46EBB9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BAD25C1-DEC7-1626-4CAF-19718719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8115300" cy="117700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Trip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E0111E8-0257-CCC7-0CA8-657D4985C8CE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8115300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Trip Yearly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Trip Monthly 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Trip Hourly Pattern</a:t>
            </a:r>
          </a:p>
        </p:txBody>
      </p:sp>
    </p:spTree>
    <p:extLst>
      <p:ext uri="{BB962C8B-B14F-4D97-AF65-F5344CB8AC3E}">
        <p14:creationId xmlns:p14="http://schemas.microsoft.com/office/powerpoint/2010/main" val="11079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F06B9-3283-8606-F8EB-D9816F9E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66298-3E78-E0CE-8A86-DD46A66C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Trip Yearly Trends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0FB94-2DE5-038F-BB0F-0F3F2068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Sum up the total trip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Line chart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83C28-DCF5-6BE0-5AFB-31D4FB107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156" y="2764173"/>
            <a:ext cx="10143603" cy="37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7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CD677-BFF0-09B7-086A-60B3CDAD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64618-3CFE-2A86-17EE-7100E7A9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Trip Yearly Trends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E8A97-23FC-ABDB-ED7C-65694A69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4331970" cy="4605867"/>
          </a:xfrm>
        </p:spPr>
        <p:txBody>
          <a:bodyPr anchor="t">
            <a:norm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From 2.4 million to 4.6 million in 5 yeas.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Doubled the number.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consistent upward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trend.</a:t>
            </a: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64A6B6-B0EE-11A2-E24F-B83DA6EF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4483" r="7653"/>
          <a:stretch/>
        </p:blipFill>
        <p:spPr>
          <a:xfrm>
            <a:off x="4937760" y="1519616"/>
            <a:ext cx="7059930" cy="47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814AC-E756-49A4-8701-4617DDC4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6C0F-DECD-642A-1545-652F14C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Monthly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D3301-3D95-18DC-0A09-03FF16E7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Sum up the total trip per month across 5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Box plot, with the </a:t>
            </a:r>
            <a:r>
              <a:rPr lang="en-US" altLang="zh-CN" sz="2400" b="1" dirty="0">
                <a:solidFill>
                  <a:schemeClr val="tx1"/>
                </a:solidFill>
              </a:rPr>
              <a:t>minimum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first quartile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median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third quartile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dirty="0">
                <a:solidFill>
                  <a:schemeClr val="tx1"/>
                </a:solidFill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</a:rPr>
              <a:t>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785A07-B1CC-A9B5-1592-F8F55DA5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" y="2846070"/>
            <a:ext cx="8165604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0857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480</TotalTime>
  <Words>1336</Words>
  <Application>Microsoft Office PowerPoint</Application>
  <PresentationFormat>宽屏</PresentationFormat>
  <Paragraphs>179</Paragraphs>
  <Slides>40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Helvetica Neue</vt:lpstr>
      <vt:lpstr>等线</vt:lpstr>
      <vt:lpstr>Arial</vt:lpstr>
      <vt:lpstr>Lucida Sans</vt:lpstr>
      <vt:lpstr>Montserrat</vt:lpstr>
      <vt:lpstr>Roboto</vt:lpstr>
      <vt:lpstr>Wingdings</vt:lpstr>
      <vt:lpstr>Wingdings 3</vt:lpstr>
      <vt:lpstr>切片</vt:lpstr>
      <vt:lpstr>Urban Pedals</vt:lpstr>
      <vt:lpstr>Overview</vt:lpstr>
      <vt:lpstr>Data Source</vt:lpstr>
      <vt:lpstr>Data Processing</vt:lpstr>
      <vt:lpstr>Data Processing - Summary</vt:lpstr>
      <vt:lpstr>Trip Analysis</vt:lpstr>
      <vt:lpstr>Trip Yearly Trends</vt:lpstr>
      <vt:lpstr>Trip Yearly Trends</vt:lpstr>
      <vt:lpstr>Trip Monthly Pattern</vt:lpstr>
      <vt:lpstr>Trip Monthly Pattern</vt:lpstr>
      <vt:lpstr>Trip Monthly Pattern</vt:lpstr>
      <vt:lpstr>Trip Hourly Pattern</vt:lpstr>
      <vt:lpstr>Trip Hourly Pattern</vt:lpstr>
      <vt:lpstr>Trip Hourly Pattern</vt:lpstr>
      <vt:lpstr>Duration Analysis</vt:lpstr>
      <vt:lpstr>Duration Yearly Trends</vt:lpstr>
      <vt:lpstr>Trip Yearly Trends</vt:lpstr>
      <vt:lpstr>Duration Monthly Pattern</vt:lpstr>
      <vt:lpstr>Duration Monthly Pattern</vt:lpstr>
      <vt:lpstr>Duration Monthly Pattern</vt:lpstr>
      <vt:lpstr>Duration Hourly Pattern</vt:lpstr>
      <vt:lpstr>Duration Hourly Pattern</vt:lpstr>
      <vt:lpstr>Duration Hourly Pattern</vt:lpstr>
      <vt:lpstr>Insight of Trip and duration - Monthly Pattern</vt:lpstr>
      <vt:lpstr>Insight of Trip and duration - Hourly Pattern</vt:lpstr>
      <vt:lpstr>Insight of Trip and duration - Hourly Pattern</vt:lpstr>
      <vt:lpstr>Location Analysis</vt:lpstr>
      <vt:lpstr>Hot Start Locations - starting station</vt:lpstr>
      <vt:lpstr>Hot Start Locations - starting station</vt:lpstr>
      <vt:lpstr>Hot Start Locations - start street</vt:lpstr>
      <vt:lpstr>Hot Start Locations - start street</vt:lpstr>
      <vt:lpstr>Hot End Locations - End Station</vt:lpstr>
      <vt:lpstr>Hot End Locations - End Station</vt:lpstr>
      <vt:lpstr>Hot End Locations - End street</vt:lpstr>
      <vt:lpstr>Hot End Locations - End street</vt:lpstr>
      <vt:lpstr>hot ride</vt:lpstr>
      <vt:lpstr>hot ride</vt:lpstr>
      <vt:lpstr>Insight - hot ride</vt:lpstr>
      <vt:lpstr>Summary</vt:lpstr>
      <vt:lpstr>Source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Pedals</dc:title>
  <dc:creator>Simon Fong</dc:creator>
  <cp:lastModifiedBy>Simon Fong</cp:lastModifiedBy>
  <cp:revision>297</cp:revision>
  <dcterms:created xsi:type="dcterms:W3CDTF">2024-02-13T05:36:59Z</dcterms:created>
  <dcterms:modified xsi:type="dcterms:W3CDTF">2024-02-19T01:25:30Z</dcterms:modified>
</cp:coreProperties>
</file>