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product tech plan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Jie Lu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479925" y="925195"/>
            <a:ext cx="2917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speech rate/pitch adjustment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4479925" y="1624965"/>
            <a:ext cx="1439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sound quality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479925" y="2456180"/>
            <a:ext cx="24028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efficient sample volume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4398010" y="4142740"/>
            <a:ext cx="21977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style/emotion control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4566920" y="5224780"/>
            <a:ext cx="11144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voiceprint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10716895" y="924560"/>
            <a:ext cx="14427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2"/>
                </a:solidFill>
              </a:rPr>
              <a:t>microsoft vae</a:t>
            </a:r>
            <a:endParaRPr lang="en-US" altLang="zh-CN">
              <a:solidFill>
                <a:schemeClr val="accent2"/>
              </a:solidFill>
            </a:endParaRPr>
          </a:p>
        </p:txBody>
      </p:sp>
      <p:cxnSp>
        <p:nvCxnSpPr>
          <p:cNvPr id="10" name="肘形连接符 9"/>
          <p:cNvCxnSpPr>
            <a:stCxn id="9" idx="1"/>
            <a:endCxn id="4" idx="3"/>
          </p:cNvCxnSpPr>
          <p:nvPr/>
        </p:nvCxnSpPr>
        <p:spPr>
          <a:xfrm rot="10800000" flipV="1">
            <a:off x="7397750" y="1108710"/>
            <a:ext cx="3319145" cy="635"/>
          </a:xfrm>
          <a:prstGeom prst="bentConnector3">
            <a:avLst>
              <a:gd name="adj1" fmla="val 49990"/>
            </a:avLst>
          </a:prstGeom>
          <a:ln>
            <a:solidFill>
              <a:schemeClr val="accent2"/>
            </a:solidFill>
            <a:prstDash val="dash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9" idx="2"/>
            <a:endCxn id="7" idx="2"/>
          </p:cNvCxnSpPr>
          <p:nvPr/>
        </p:nvCxnSpPr>
        <p:spPr>
          <a:xfrm rot="5400000">
            <a:off x="6858635" y="-68580"/>
            <a:ext cx="3218180" cy="5941060"/>
          </a:xfrm>
          <a:prstGeom prst="bentConnector3">
            <a:avLst>
              <a:gd name="adj1" fmla="val 107399"/>
            </a:avLst>
          </a:prstGeom>
          <a:ln>
            <a:prstDash val="dash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9001760" y="5408930"/>
            <a:ext cx="15494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2"/>
                </a:solidFill>
              </a:rPr>
              <a:t>speechX paper</a:t>
            </a:r>
            <a:endParaRPr lang="en-US" altLang="zh-CN">
              <a:solidFill>
                <a:schemeClr val="accent2"/>
              </a:solidFill>
            </a:endParaRPr>
          </a:p>
        </p:txBody>
      </p:sp>
      <p:cxnSp>
        <p:nvCxnSpPr>
          <p:cNvPr id="13" name="肘形连接符 12"/>
          <p:cNvCxnSpPr>
            <a:stCxn id="12" idx="1"/>
            <a:endCxn id="8" idx="2"/>
          </p:cNvCxnSpPr>
          <p:nvPr/>
        </p:nvCxnSpPr>
        <p:spPr>
          <a:xfrm rot="10800000">
            <a:off x="5124450" y="5593080"/>
            <a:ext cx="3877310" cy="3175"/>
          </a:xfrm>
          <a:prstGeom prst="bentConnector2">
            <a:avLst/>
          </a:prstGeom>
          <a:ln>
            <a:prstDash val="dash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61975" y="2011045"/>
            <a:ext cx="142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2"/>
                </a:solidFill>
              </a:rPr>
              <a:t>model design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87680" y="2439670"/>
            <a:ext cx="29775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6"/>
                </a:solidFill>
              </a:rPr>
              <a:t>word frequency corpus design</a:t>
            </a:r>
            <a:endParaRPr lang="en-US" altLang="zh-CN">
              <a:solidFill>
                <a:schemeClr val="accent6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61975" y="2876550"/>
            <a:ext cx="10915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2"/>
                </a:solidFill>
              </a:rPr>
              <a:t>speedy vc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375140" y="4856480"/>
            <a:ext cx="8026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2"/>
                </a:solidFill>
              </a:rPr>
              <a:t>autovc</a:t>
            </a:r>
            <a:endParaRPr lang="en-US" altLang="zh-CN">
              <a:solidFill>
                <a:schemeClr val="accent2"/>
              </a:solidFill>
            </a:endParaRPr>
          </a:p>
        </p:txBody>
      </p:sp>
      <p:cxnSp>
        <p:nvCxnSpPr>
          <p:cNvPr id="18" name="肘形连接符 17"/>
          <p:cNvCxnSpPr>
            <a:stCxn id="17" idx="1"/>
            <a:endCxn id="8" idx="3"/>
          </p:cNvCxnSpPr>
          <p:nvPr/>
        </p:nvCxnSpPr>
        <p:spPr>
          <a:xfrm rot="10800000" flipV="1">
            <a:off x="5681345" y="5040630"/>
            <a:ext cx="3693795" cy="368300"/>
          </a:xfrm>
          <a:prstGeom prst="bentConnector3">
            <a:avLst>
              <a:gd name="adj1" fmla="val 49991"/>
            </a:avLst>
          </a:prstGeom>
          <a:ln>
            <a:prstDash val="dash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6" idx="0"/>
            <a:endCxn id="14" idx="3"/>
          </p:cNvCxnSpPr>
          <p:nvPr/>
        </p:nvCxnSpPr>
        <p:spPr>
          <a:xfrm rot="16200000" flipV="1">
            <a:off x="3704908" y="479743"/>
            <a:ext cx="260985" cy="3691890"/>
          </a:xfrm>
          <a:prstGeom prst="bentConnector2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6" idx="1"/>
            <a:endCxn id="15" idx="3"/>
          </p:cNvCxnSpPr>
          <p:nvPr/>
        </p:nvCxnSpPr>
        <p:spPr>
          <a:xfrm rot="10800000">
            <a:off x="3465195" y="2623820"/>
            <a:ext cx="1014730" cy="16510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6" idx="2"/>
            <a:endCxn id="16" idx="3"/>
          </p:cNvCxnSpPr>
          <p:nvPr/>
        </p:nvCxnSpPr>
        <p:spPr>
          <a:xfrm rot="5400000">
            <a:off x="3549333" y="928688"/>
            <a:ext cx="236220" cy="4027805"/>
          </a:xfrm>
          <a:prstGeom prst="bentConnector2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61975" y="1541780"/>
            <a:ext cx="20262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7030A0"/>
                </a:solidFill>
              </a:rPr>
              <a:t>python equalization</a:t>
            </a:r>
            <a:endParaRPr lang="en-US" altLang="zh-CN">
              <a:solidFill>
                <a:srgbClr val="7030A0"/>
              </a:solidFill>
            </a:endParaRPr>
          </a:p>
        </p:txBody>
      </p:sp>
      <p:cxnSp>
        <p:nvCxnSpPr>
          <p:cNvPr id="25" name="肘形连接符 24"/>
          <p:cNvCxnSpPr>
            <a:stCxn id="24" idx="3"/>
            <a:endCxn id="5" idx="1"/>
          </p:cNvCxnSpPr>
          <p:nvPr/>
        </p:nvCxnSpPr>
        <p:spPr>
          <a:xfrm>
            <a:off x="2588260" y="1725930"/>
            <a:ext cx="1891665" cy="83185"/>
          </a:xfrm>
          <a:prstGeom prst="bentConnector3">
            <a:avLst>
              <a:gd name="adj1" fmla="val 50017"/>
            </a:avLst>
          </a:prstGeom>
          <a:ln w="12700" cmpd="sng">
            <a:solidFill>
              <a:srgbClr val="7030A0"/>
            </a:solidFill>
            <a:prstDash val="dash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479925" y="6121400"/>
            <a:ext cx="2033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model effectiveness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8832215" y="6121400"/>
            <a:ext cx="27374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2"/>
                </a:solidFill>
              </a:rPr>
              <a:t>FastSpeech/TransformerTTs</a:t>
            </a:r>
            <a:endParaRPr lang="en-US" altLang="zh-CN">
              <a:solidFill>
                <a:schemeClr val="accent2"/>
              </a:solidFill>
            </a:endParaRPr>
          </a:p>
        </p:txBody>
      </p:sp>
      <p:cxnSp>
        <p:nvCxnSpPr>
          <p:cNvPr id="20" name="肘形连接符 19"/>
          <p:cNvCxnSpPr>
            <a:stCxn id="3" idx="1"/>
            <a:endCxn id="2" idx="3"/>
          </p:cNvCxnSpPr>
          <p:nvPr/>
        </p:nvCxnSpPr>
        <p:spPr>
          <a:xfrm rot="10800000">
            <a:off x="6513830" y="6305550"/>
            <a:ext cx="2318385" cy="3175"/>
          </a:xfrm>
          <a:prstGeom prst="bentConnector2">
            <a:avLst/>
          </a:prstGeom>
          <a:ln>
            <a:prstDash val="dash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47980" y="3509010"/>
            <a:ext cx="3117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2"/>
                </a:solidFill>
              </a:rPr>
              <a:t>djfoote/audioStyleTransfer2016</a:t>
            </a:r>
            <a:endParaRPr lang="en-US" altLang="zh-CN">
              <a:solidFill>
                <a:schemeClr val="accent2"/>
              </a:solidFill>
            </a:endParaRPr>
          </a:p>
        </p:txBody>
      </p:sp>
      <p:cxnSp>
        <p:nvCxnSpPr>
          <p:cNvPr id="26" name="肘形连接符 25"/>
          <p:cNvCxnSpPr>
            <a:stCxn id="21" idx="3"/>
            <a:endCxn id="7" idx="0"/>
          </p:cNvCxnSpPr>
          <p:nvPr/>
        </p:nvCxnSpPr>
        <p:spPr>
          <a:xfrm>
            <a:off x="3465195" y="3693160"/>
            <a:ext cx="2032000" cy="449580"/>
          </a:xfrm>
          <a:prstGeom prst="bentConnector2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7934325" y="1440815"/>
            <a:ext cx="8978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6"/>
                </a:solidFill>
              </a:rPr>
              <a:t>quickfix</a:t>
            </a:r>
            <a:endParaRPr lang="en-US" altLang="zh-CN">
              <a:solidFill>
                <a:schemeClr val="accent6"/>
              </a:solidFill>
            </a:endParaRPr>
          </a:p>
        </p:txBody>
      </p:sp>
      <p:cxnSp>
        <p:nvCxnSpPr>
          <p:cNvPr id="28" name="肘形连接符 27"/>
          <p:cNvCxnSpPr>
            <a:stCxn id="27" idx="1"/>
            <a:endCxn id="4" idx="2"/>
          </p:cNvCxnSpPr>
          <p:nvPr/>
        </p:nvCxnSpPr>
        <p:spPr>
          <a:xfrm rot="10800000">
            <a:off x="5939155" y="1293495"/>
            <a:ext cx="1995170" cy="331470"/>
          </a:xfrm>
          <a:prstGeom prst="bentConnector2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27940" y="5332095"/>
            <a:ext cx="2496185" cy="1476375"/>
          </a:xfrm>
          <a:prstGeom prst="rect">
            <a:avLst/>
          </a:prstGeom>
          <a:noFill/>
          <a:ln w="3175">
            <a:solidFill>
              <a:schemeClr val="accent6"/>
            </a:solidFill>
            <a:prstDash val="lgDash"/>
          </a:ln>
        </p:spPr>
        <p:txBody>
          <a:bodyPr wrap="none" rtlCol="0">
            <a:spAutoFit/>
          </a:bodyPr>
          <a:p>
            <a:pPr algn="l"/>
            <a:r>
              <a:rPr lang="en-US" altLang="zh-CN" u="sng">
                <a:sym typeface="+mn-ea"/>
              </a:rPr>
              <a:t>ENGLISH VERSION TTS</a:t>
            </a:r>
            <a:endParaRPr lang="en-US" altLang="zh-CN"/>
          </a:p>
          <a:p>
            <a:pPr algn="l"/>
            <a:r>
              <a:rPr lang="en-US" altLang="zh-CN">
                <a:solidFill>
                  <a:schemeClr val="accent6"/>
                </a:solidFill>
                <a:effectLst/>
              </a:rPr>
              <a:t>blue: finished</a:t>
            </a:r>
            <a:endParaRPr lang="en-US" altLang="zh-CN">
              <a:solidFill>
                <a:schemeClr val="accent1"/>
              </a:solidFill>
              <a:effectLst/>
            </a:endParaRPr>
          </a:p>
          <a:p>
            <a:pPr algn="l"/>
            <a:r>
              <a:rPr lang="en-US" altLang="zh-CN">
                <a:solidFill>
                  <a:schemeClr val="accent2"/>
                </a:solidFill>
                <a:effectLst/>
              </a:rPr>
              <a:t>red: WIP</a:t>
            </a:r>
            <a:endParaRPr lang="en-US" altLang="zh-CN">
              <a:solidFill>
                <a:schemeClr val="accent2"/>
              </a:solidFill>
              <a:effectLst/>
            </a:endParaRPr>
          </a:p>
          <a:p>
            <a:pPr algn="l"/>
            <a:r>
              <a:rPr lang="en-US" altLang="zh-CN">
                <a:solidFill>
                  <a:srgbClr val="7030A0"/>
                </a:solidFill>
                <a:effectLst/>
              </a:rPr>
              <a:t>purple: bad effect/bruise</a:t>
            </a:r>
            <a:endParaRPr lang="en-US" altLang="zh-CN">
              <a:solidFill>
                <a:schemeClr val="accent2"/>
              </a:solidFill>
              <a:effectLst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effectLst/>
              </a:rPr>
              <a:t>black: target</a:t>
            </a:r>
            <a:endParaRPr lang="en-US" altLang="zh-CN">
              <a:solidFill>
                <a:schemeClr val="accent6"/>
              </a:solidFill>
              <a:effectLst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710170" y="2195195"/>
            <a:ext cx="21247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accent2"/>
                </a:solidFill>
                <a:sym typeface="+mn-ea"/>
              </a:rPr>
              <a:t>change GAN vocoder</a:t>
            </a:r>
            <a:endParaRPr lang="en-US" altLang="zh-CN">
              <a:solidFill>
                <a:schemeClr val="accent2"/>
              </a:solidFill>
              <a:sym typeface="+mn-ea"/>
            </a:endParaRPr>
          </a:p>
        </p:txBody>
      </p:sp>
      <p:cxnSp>
        <p:nvCxnSpPr>
          <p:cNvPr id="31" name="肘形连接符 30"/>
          <p:cNvCxnSpPr>
            <a:stCxn id="30" idx="1"/>
            <a:endCxn id="5" idx="3"/>
          </p:cNvCxnSpPr>
          <p:nvPr/>
        </p:nvCxnSpPr>
        <p:spPr>
          <a:xfrm rot="10800000">
            <a:off x="5919470" y="1809115"/>
            <a:ext cx="1790700" cy="570230"/>
          </a:xfrm>
          <a:prstGeom prst="bentConnector3">
            <a:avLst>
              <a:gd name="adj1" fmla="val 50000"/>
            </a:avLst>
          </a:prstGeom>
          <a:ln>
            <a:prstDash val="dash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646430" y="4142105"/>
            <a:ext cx="31496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accent2"/>
                </a:solidFill>
                <a:sym typeface="+mn-ea"/>
              </a:rPr>
              <a:t>daylen/audioStyleClassifier2016</a:t>
            </a:r>
            <a:endParaRPr lang="en-US" altLang="zh-CN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695565" y="3509010"/>
            <a:ext cx="34626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accent2"/>
                </a:solidFill>
                <a:sym typeface="+mn-ea"/>
              </a:rPr>
              <a:t>DmitryUlyanov/neuralStyleAudioTF</a:t>
            </a:r>
            <a:endParaRPr lang="en-US" altLang="zh-CN">
              <a:solidFill>
                <a:schemeClr val="accent2"/>
              </a:solidFill>
              <a:sym typeface="+mn-ea"/>
            </a:endParaRPr>
          </a:p>
        </p:txBody>
      </p:sp>
      <p:cxnSp>
        <p:nvCxnSpPr>
          <p:cNvPr id="34" name="肘形连接符 33"/>
          <p:cNvCxnSpPr>
            <a:stCxn id="32" idx="3"/>
            <a:endCxn id="7" idx="1"/>
          </p:cNvCxnSpPr>
          <p:nvPr/>
        </p:nvCxnSpPr>
        <p:spPr>
          <a:xfrm>
            <a:off x="3796030" y="4326255"/>
            <a:ext cx="601980" cy="635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33" idx="2"/>
            <a:endCxn id="7" idx="3"/>
          </p:cNvCxnSpPr>
          <p:nvPr/>
        </p:nvCxnSpPr>
        <p:spPr>
          <a:xfrm rot="5400000">
            <a:off x="7786688" y="2686368"/>
            <a:ext cx="449580" cy="2831465"/>
          </a:xfrm>
          <a:prstGeom prst="bentConnector2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561975" y="1173480"/>
            <a:ext cx="18770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2"/>
                </a:solidFill>
              </a:rPr>
              <a:t>other equalization</a:t>
            </a:r>
            <a:endParaRPr lang="en-US" altLang="zh-CN">
              <a:solidFill>
                <a:schemeClr val="accent2"/>
              </a:solidFill>
            </a:endParaRPr>
          </a:p>
        </p:txBody>
      </p:sp>
      <p:cxnSp>
        <p:nvCxnSpPr>
          <p:cNvPr id="38" name="肘形连接符 37"/>
          <p:cNvCxnSpPr>
            <a:stCxn id="37" idx="3"/>
            <a:endCxn id="5" idx="0"/>
          </p:cNvCxnSpPr>
          <p:nvPr/>
        </p:nvCxnSpPr>
        <p:spPr>
          <a:xfrm>
            <a:off x="2439035" y="1357630"/>
            <a:ext cx="2760980" cy="267335"/>
          </a:xfrm>
          <a:prstGeom prst="bentConnector2">
            <a:avLst/>
          </a:prstGeom>
          <a:ln>
            <a:solidFill>
              <a:schemeClr val="accent2"/>
            </a:solidFill>
            <a:prstDash val="dash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4479925" y="3140710"/>
            <a:ext cx="2171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speech enhancement</a:t>
            </a:r>
            <a:endParaRPr lang="en-US" altLang="zh-CN"/>
          </a:p>
        </p:txBody>
      </p:sp>
      <p:sp>
        <p:nvSpPr>
          <p:cNvPr id="40" name="文本框 39"/>
          <p:cNvSpPr txBox="1"/>
          <p:nvPr/>
        </p:nvSpPr>
        <p:spPr>
          <a:xfrm>
            <a:off x="7710170" y="2944495"/>
            <a:ext cx="18745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2"/>
                </a:solidFill>
              </a:rPr>
              <a:t>zhr1201/FCNN4SE</a:t>
            </a:r>
            <a:endParaRPr lang="en-US" altLang="zh-CN">
              <a:solidFill>
                <a:schemeClr val="accent2"/>
              </a:solidFill>
            </a:endParaRPr>
          </a:p>
        </p:txBody>
      </p:sp>
      <p:cxnSp>
        <p:nvCxnSpPr>
          <p:cNvPr id="41" name="肘形连接符 40"/>
          <p:cNvCxnSpPr>
            <a:stCxn id="40" idx="1"/>
            <a:endCxn id="39" idx="3"/>
          </p:cNvCxnSpPr>
          <p:nvPr/>
        </p:nvCxnSpPr>
        <p:spPr>
          <a:xfrm rot="10800000" flipV="1">
            <a:off x="6650990" y="3128010"/>
            <a:ext cx="1058545" cy="196215"/>
          </a:xfrm>
          <a:prstGeom prst="bentConnector3">
            <a:avLst>
              <a:gd name="adj1" fmla="val 49970"/>
            </a:avLst>
          </a:prstGeom>
          <a:ln w="6350" cmpd="sng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4519295" y="473075"/>
            <a:ext cx="20935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TTS main framework</a:t>
            </a:r>
            <a:endParaRPr lang="en-US" altLang="zh-CN"/>
          </a:p>
        </p:txBody>
      </p:sp>
      <p:sp>
        <p:nvSpPr>
          <p:cNvPr id="43" name="文本框 42"/>
          <p:cNvSpPr txBox="1"/>
          <p:nvPr/>
        </p:nvSpPr>
        <p:spPr>
          <a:xfrm>
            <a:off x="7779385" y="47307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6"/>
                </a:solidFill>
              </a:rPr>
              <a:t>TACOTRON+GL</a:t>
            </a:r>
            <a:endParaRPr lang="en-US" altLang="zh-CN">
              <a:solidFill>
                <a:schemeClr val="accent6"/>
              </a:solidFill>
            </a:endParaRPr>
          </a:p>
        </p:txBody>
      </p:sp>
      <p:cxnSp>
        <p:nvCxnSpPr>
          <p:cNvPr id="44" name="肘形连接符 43"/>
          <p:cNvCxnSpPr>
            <a:stCxn id="43" idx="1"/>
            <a:endCxn id="42" idx="3"/>
          </p:cNvCxnSpPr>
          <p:nvPr/>
        </p:nvCxnSpPr>
        <p:spPr>
          <a:xfrm rot="10800000">
            <a:off x="6612255" y="657225"/>
            <a:ext cx="1166495" cy="3175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392430" y="4667885"/>
            <a:ext cx="38398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2"/>
                </a:solidFill>
              </a:rPr>
              <a:t>alishdipani/Neural-Style-Transfer-Audio</a:t>
            </a:r>
            <a:endParaRPr lang="en-US" altLang="zh-CN">
              <a:solidFill>
                <a:schemeClr val="accent2"/>
              </a:solidFill>
            </a:endParaRPr>
          </a:p>
        </p:txBody>
      </p:sp>
      <p:cxnSp>
        <p:nvCxnSpPr>
          <p:cNvPr id="45" name="肘形连接符 44"/>
          <p:cNvCxnSpPr>
            <a:stCxn id="35" idx="3"/>
            <a:endCxn id="7" idx="2"/>
          </p:cNvCxnSpPr>
          <p:nvPr/>
        </p:nvCxnSpPr>
        <p:spPr>
          <a:xfrm flipV="1">
            <a:off x="4232275" y="4511040"/>
            <a:ext cx="1264920" cy="340995"/>
          </a:xfrm>
          <a:prstGeom prst="bentConnector2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101850" y="1613535"/>
            <a:ext cx="2635885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市场抢滩方向：</a:t>
            </a:r>
            <a:endParaRPr lang="en-US" altLang="zh-CN"/>
          </a:p>
          <a:p>
            <a:r>
              <a:rPr lang="en-US" altLang="zh-CN"/>
              <a:t>1 </a:t>
            </a:r>
            <a:r>
              <a:rPr lang="zh-CN" altLang="en-US"/>
              <a:t>多人声系统</a:t>
            </a:r>
            <a:endParaRPr lang="zh-CN" altLang="en-US"/>
          </a:p>
          <a:p>
            <a:r>
              <a:rPr lang="en-US" altLang="zh-CN"/>
              <a:t>2 </a:t>
            </a:r>
            <a:r>
              <a:rPr lang="zh-CN" altLang="en-US"/>
              <a:t>小数据建立系统</a:t>
            </a:r>
            <a:endParaRPr lang="zh-CN" altLang="en-US"/>
          </a:p>
          <a:p>
            <a:r>
              <a:rPr lang="en-US" altLang="zh-CN"/>
              <a:t>3 </a:t>
            </a:r>
            <a:r>
              <a:rPr lang="zh-CN" altLang="en-US"/>
              <a:t>小数据变声</a:t>
            </a:r>
            <a:endParaRPr lang="zh-CN" altLang="en-US"/>
          </a:p>
          <a:p>
            <a:r>
              <a:rPr lang="en-US" altLang="zh-CN"/>
              <a:t>4 </a:t>
            </a:r>
            <a:r>
              <a:rPr lang="zh-CN" altLang="en-US"/>
              <a:t>非监督建模韵律和风格</a:t>
            </a:r>
            <a:endParaRPr lang="zh-CN" altLang="en-US"/>
          </a:p>
          <a:p>
            <a:r>
              <a:rPr lang="en-US" altLang="zh-CN"/>
              <a:t>5 </a:t>
            </a:r>
            <a:r>
              <a:rPr lang="zh-CN" altLang="en-US"/>
              <a:t>噪声数据建立系统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055610" y="1613535"/>
            <a:ext cx="263588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产品考虑：</a:t>
            </a:r>
            <a:br>
              <a:rPr lang="zh-CN" altLang="en-US"/>
            </a:br>
            <a:r>
              <a:rPr lang="en-US" altLang="zh-CN"/>
              <a:t>1 </a:t>
            </a:r>
            <a:r>
              <a:rPr lang="zh-CN" altLang="en-US"/>
              <a:t>实时性</a:t>
            </a:r>
            <a:endParaRPr lang="zh-CN" altLang="en-US"/>
          </a:p>
          <a:p>
            <a:r>
              <a:rPr lang="en-US" altLang="zh-CN"/>
              <a:t>2 </a:t>
            </a:r>
            <a:r>
              <a:rPr lang="zh-CN" altLang="en-US"/>
              <a:t>音质好</a:t>
            </a:r>
            <a:endParaRPr lang="zh-CN" altLang="en-US"/>
          </a:p>
          <a:p>
            <a:r>
              <a:rPr lang="en-US" altLang="zh-CN"/>
              <a:t>3 </a:t>
            </a:r>
            <a:r>
              <a:rPr lang="zh-CN" altLang="en-US"/>
              <a:t>多音字发音准确率九成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nlp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spacy</a:t>
            </a:r>
            <a:endParaRPr lang="en-US" altLang="zh-CN"/>
          </a:p>
          <a:p>
            <a:r>
              <a:rPr lang="en-US" altLang="zh-CN"/>
              <a:t>nltk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671</Words>
  <Application>WPS 演示</Application>
  <PresentationFormat>宽屏</PresentationFormat>
  <Paragraphs>77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product tech plan</vt:lpstr>
      <vt:lpstr>PowerPoint 演示文稿</vt:lpstr>
      <vt:lpstr>PowerPoint 演示文稿</vt:lpstr>
      <vt:lpstr>nlp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</cp:lastModifiedBy>
  <cp:revision>50</cp:revision>
  <dcterms:created xsi:type="dcterms:W3CDTF">2019-06-10T06:44:00Z</dcterms:created>
  <dcterms:modified xsi:type="dcterms:W3CDTF">2019-06-25T08:09:23Z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2052-10.8.2.6543</vt:lpwstr>
  </property>
</Properties>
</file>