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product tech plan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Jie Lu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79925" y="925195"/>
            <a:ext cx="2917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speech rate/pitch adjustment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479925" y="1624965"/>
            <a:ext cx="1439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sound quality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79925" y="2456180"/>
            <a:ext cx="2402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efficient sample volume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98010" y="4142740"/>
            <a:ext cx="2197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style/emotion control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66920" y="5224780"/>
            <a:ext cx="1114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voiceprint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715500" y="925195"/>
            <a:ext cx="1442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microsoft vae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0" name="肘形连接符 9"/>
          <p:cNvCxnSpPr>
            <a:stCxn id="9" idx="1"/>
            <a:endCxn id="4" idx="3"/>
          </p:cNvCxnSpPr>
          <p:nvPr/>
        </p:nvCxnSpPr>
        <p:spPr>
          <a:xfrm rot="10800000">
            <a:off x="7397750" y="1109345"/>
            <a:ext cx="2317750" cy="317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2"/>
            <a:endCxn id="7" idx="2"/>
          </p:cNvCxnSpPr>
          <p:nvPr/>
        </p:nvCxnSpPr>
        <p:spPr>
          <a:xfrm rot="5400000">
            <a:off x="6358255" y="431800"/>
            <a:ext cx="3217545" cy="4939665"/>
          </a:xfrm>
          <a:prstGeom prst="bentConnector3">
            <a:avLst>
              <a:gd name="adj1" fmla="val 107401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01760" y="5408930"/>
            <a:ext cx="154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speechX paper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3" name="肘形连接符 12"/>
          <p:cNvCxnSpPr>
            <a:stCxn id="12" idx="1"/>
            <a:endCxn id="8" idx="2"/>
          </p:cNvCxnSpPr>
          <p:nvPr/>
        </p:nvCxnSpPr>
        <p:spPr>
          <a:xfrm rot="10800000">
            <a:off x="5124450" y="5593080"/>
            <a:ext cx="3877310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1975" y="201104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model design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80" y="243967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word frequency corpus design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1975" y="2876550"/>
            <a:ext cx="1091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speedy vc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75140" y="4856480"/>
            <a:ext cx="80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autovc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8" name="肘形连接符 17"/>
          <p:cNvCxnSpPr>
            <a:stCxn id="17" idx="1"/>
            <a:endCxn id="8" idx="3"/>
          </p:cNvCxnSpPr>
          <p:nvPr/>
        </p:nvCxnSpPr>
        <p:spPr>
          <a:xfrm rot="10800000" flipV="1">
            <a:off x="5681345" y="5040630"/>
            <a:ext cx="3693795" cy="368300"/>
          </a:xfrm>
          <a:prstGeom prst="bentConnector3">
            <a:avLst>
              <a:gd name="adj1" fmla="val 49991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0"/>
            <a:endCxn id="14" idx="3"/>
          </p:cNvCxnSpPr>
          <p:nvPr/>
        </p:nvCxnSpPr>
        <p:spPr>
          <a:xfrm rot="16200000" flipV="1">
            <a:off x="3704908" y="479743"/>
            <a:ext cx="260985" cy="3691890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1"/>
            <a:endCxn id="15" idx="3"/>
          </p:cNvCxnSpPr>
          <p:nvPr/>
        </p:nvCxnSpPr>
        <p:spPr>
          <a:xfrm rot="10800000">
            <a:off x="3465195" y="2623820"/>
            <a:ext cx="1014730" cy="1651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16" idx="3"/>
          </p:cNvCxnSpPr>
          <p:nvPr/>
        </p:nvCxnSpPr>
        <p:spPr>
          <a:xfrm rot="5400000">
            <a:off x="3549333" y="928688"/>
            <a:ext cx="236220" cy="4027805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1975" y="1541780"/>
            <a:ext cx="2026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7030A0"/>
                </a:solidFill>
              </a:rPr>
              <a:t>python equalization</a:t>
            </a:r>
            <a:endParaRPr lang="en-US" altLang="zh-CN">
              <a:solidFill>
                <a:srgbClr val="7030A0"/>
              </a:solidFill>
            </a:endParaRPr>
          </a:p>
        </p:txBody>
      </p:sp>
      <p:cxnSp>
        <p:nvCxnSpPr>
          <p:cNvPr id="25" name="肘形连接符 24"/>
          <p:cNvCxnSpPr>
            <a:stCxn id="24" idx="3"/>
            <a:endCxn id="5" idx="1"/>
          </p:cNvCxnSpPr>
          <p:nvPr/>
        </p:nvCxnSpPr>
        <p:spPr>
          <a:xfrm>
            <a:off x="2588260" y="1725930"/>
            <a:ext cx="1891665" cy="83185"/>
          </a:xfrm>
          <a:prstGeom prst="bentConnector3">
            <a:avLst>
              <a:gd name="adj1" fmla="val 50017"/>
            </a:avLst>
          </a:prstGeom>
          <a:ln w="12700" cmpd="sng">
            <a:solidFill>
              <a:srgbClr val="7030A0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79925" y="6121400"/>
            <a:ext cx="203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model effectiveness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832215" y="6121400"/>
            <a:ext cx="2737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FastSpeech/TransformerTTs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20" name="肘形连接符 19"/>
          <p:cNvCxnSpPr>
            <a:stCxn id="3" idx="1"/>
            <a:endCxn id="2" idx="3"/>
          </p:cNvCxnSpPr>
          <p:nvPr/>
        </p:nvCxnSpPr>
        <p:spPr>
          <a:xfrm rot="10800000">
            <a:off x="6513830" y="6305550"/>
            <a:ext cx="2318385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7980" y="3509010"/>
            <a:ext cx="3117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djfoote/audioStyleTransfer2016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26" name="肘形连接符 25"/>
          <p:cNvCxnSpPr>
            <a:stCxn id="21" idx="3"/>
            <a:endCxn id="7" idx="0"/>
          </p:cNvCxnSpPr>
          <p:nvPr/>
        </p:nvCxnSpPr>
        <p:spPr>
          <a:xfrm>
            <a:off x="3465195" y="3693160"/>
            <a:ext cx="2032000" cy="449580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34325" y="1440815"/>
            <a:ext cx="897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quickfix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肘形连接符 27"/>
          <p:cNvCxnSpPr>
            <a:stCxn id="27" idx="1"/>
            <a:endCxn id="4" idx="2"/>
          </p:cNvCxnSpPr>
          <p:nvPr/>
        </p:nvCxnSpPr>
        <p:spPr>
          <a:xfrm rot="10800000">
            <a:off x="5939155" y="1293495"/>
            <a:ext cx="1995170" cy="331470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7940" y="5332095"/>
            <a:ext cx="2496185" cy="1476375"/>
          </a:xfrm>
          <a:prstGeom prst="rect">
            <a:avLst/>
          </a:prstGeom>
          <a:noFill/>
          <a:ln w="3175">
            <a:solidFill>
              <a:schemeClr val="accent6"/>
            </a:solidFill>
            <a:prstDash val="lgDash"/>
          </a:ln>
        </p:spPr>
        <p:txBody>
          <a:bodyPr wrap="none" rtlCol="0">
            <a:spAutoFit/>
          </a:bodyPr>
          <a:p>
            <a:pPr algn="l"/>
            <a:r>
              <a:rPr lang="en-US" altLang="zh-CN" u="sng">
                <a:sym typeface="+mn-ea"/>
              </a:rPr>
              <a:t>ENGLISH VERSION TTS</a:t>
            </a:r>
            <a:endParaRPr lang="en-US" altLang="zh-CN"/>
          </a:p>
          <a:p>
            <a:pPr algn="l"/>
            <a:r>
              <a:rPr lang="en-US" altLang="zh-CN">
                <a:solidFill>
                  <a:schemeClr val="accent6"/>
                </a:solidFill>
                <a:effectLst/>
              </a:rPr>
              <a:t>blue: finished</a:t>
            </a:r>
            <a:endParaRPr lang="en-US" altLang="zh-CN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>
                <a:solidFill>
                  <a:schemeClr val="accent2"/>
                </a:solidFill>
                <a:effectLst/>
              </a:rPr>
              <a:t>red: WIP</a:t>
            </a:r>
            <a:endParaRPr lang="en-US" altLang="zh-CN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>
                <a:solidFill>
                  <a:srgbClr val="7030A0"/>
                </a:solidFill>
                <a:effectLst/>
              </a:rPr>
              <a:t>purple: bad effect/bruise</a:t>
            </a:r>
            <a:endParaRPr lang="en-US" altLang="zh-CN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effectLst/>
              </a:rPr>
              <a:t>black: target</a:t>
            </a:r>
            <a:endParaRPr lang="en-US" altLang="zh-CN">
              <a:solidFill>
                <a:schemeClr val="accent6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10170" y="2195195"/>
            <a:ext cx="2124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change GAN vocoder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31" name="肘形连接符 30"/>
          <p:cNvCxnSpPr>
            <a:stCxn id="30" idx="1"/>
            <a:endCxn id="5" idx="3"/>
          </p:cNvCxnSpPr>
          <p:nvPr/>
        </p:nvCxnSpPr>
        <p:spPr>
          <a:xfrm rot="10800000">
            <a:off x="5919470" y="1809115"/>
            <a:ext cx="1790700" cy="570230"/>
          </a:xfrm>
          <a:prstGeom prst="bent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6430" y="4142105"/>
            <a:ext cx="3149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daylen/audioStyleClassifier2016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95565" y="3509010"/>
            <a:ext cx="3462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DmitryUlyanov/neuralStyleAudioTF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34" name="肘形连接符 33"/>
          <p:cNvCxnSpPr>
            <a:stCxn id="32" idx="3"/>
            <a:endCxn id="7" idx="1"/>
          </p:cNvCxnSpPr>
          <p:nvPr/>
        </p:nvCxnSpPr>
        <p:spPr>
          <a:xfrm>
            <a:off x="3796030" y="4326255"/>
            <a:ext cx="601980" cy="63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2"/>
            <a:endCxn id="7" idx="3"/>
          </p:cNvCxnSpPr>
          <p:nvPr/>
        </p:nvCxnSpPr>
        <p:spPr>
          <a:xfrm rot="5400000">
            <a:off x="7786688" y="2686368"/>
            <a:ext cx="449580" cy="283146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1975" y="1173480"/>
            <a:ext cx="1877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other equalization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38" name="肘形连接符 37"/>
          <p:cNvCxnSpPr>
            <a:stCxn id="37" idx="3"/>
            <a:endCxn id="5" idx="0"/>
          </p:cNvCxnSpPr>
          <p:nvPr/>
        </p:nvCxnSpPr>
        <p:spPr>
          <a:xfrm>
            <a:off x="2439035" y="1357630"/>
            <a:ext cx="2760980" cy="26733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479925" y="3140710"/>
            <a:ext cx="2171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speech enhancement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7710170" y="2944495"/>
            <a:ext cx="187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zhr1201/FCNN4SE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41" name="肘形连接符 40"/>
          <p:cNvCxnSpPr>
            <a:stCxn id="40" idx="1"/>
            <a:endCxn id="39" idx="3"/>
          </p:cNvCxnSpPr>
          <p:nvPr/>
        </p:nvCxnSpPr>
        <p:spPr>
          <a:xfrm rot="10800000" flipV="1">
            <a:off x="6650990" y="3128010"/>
            <a:ext cx="1058545" cy="196215"/>
          </a:xfrm>
          <a:prstGeom prst="bentConnector3">
            <a:avLst>
              <a:gd name="adj1" fmla="val 49970"/>
            </a:avLst>
          </a:prstGeom>
          <a:ln w="635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519295" y="473075"/>
            <a:ext cx="2093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TTS main framework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7779385" y="4730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TACOTRON+GL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44" name="肘形连接符 43"/>
          <p:cNvCxnSpPr>
            <a:stCxn id="43" idx="1"/>
            <a:endCxn id="42" idx="3"/>
          </p:cNvCxnSpPr>
          <p:nvPr/>
        </p:nvCxnSpPr>
        <p:spPr>
          <a:xfrm rot="10800000">
            <a:off x="6612255" y="657225"/>
            <a:ext cx="1166495" cy="31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2430" y="4667885"/>
            <a:ext cx="3839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alishdipani/Neural-Style-Transfer-Audio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45" name="肘形连接符 44"/>
          <p:cNvCxnSpPr>
            <a:stCxn id="35" idx="3"/>
            <a:endCxn id="7" idx="2"/>
          </p:cNvCxnSpPr>
          <p:nvPr/>
        </p:nvCxnSpPr>
        <p:spPr>
          <a:xfrm flipV="1">
            <a:off x="4232275" y="4511040"/>
            <a:ext cx="1264920" cy="34099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01850" y="1613535"/>
            <a:ext cx="26358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市场抢滩方向：</a:t>
            </a:r>
            <a:endParaRPr lang="en-US" altLang="zh-CN"/>
          </a:p>
          <a:p>
            <a:r>
              <a:rPr lang="en-US" altLang="zh-CN"/>
              <a:t>1 </a:t>
            </a:r>
            <a:r>
              <a:rPr lang="zh-CN" altLang="en-US"/>
              <a:t>多人声系统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小数据建立系统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小数据变声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非监督建模韵律和风格</a:t>
            </a:r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噪声数据建立系统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spacy</a:t>
            </a:r>
            <a:endParaRPr lang="en-US" altLang="zh-CN"/>
          </a:p>
          <a:p>
            <a:r>
              <a:rPr lang="en-US" altLang="zh-CN"/>
              <a:t>nltk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WPS 演示</Application>
  <PresentationFormat>宽屏</PresentationFormat>
  <Paragraphs>73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product tech plan</vt:lpstr>
      <vt:lpstr>PowerPoint 演示文稿</vt:lpstr>
      <vt:lpstr>PowerPoint 演示文稿</vt:lpstr>
      <vt:lpstr>nlp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</cp:lastModifiedBy>
  <cp:revision>47</cp:revision>
  <dcterms:created xsi:type="dcterms:W3CDTF">2019-06-10T06:44:00Z</dcterms:created>
  <dcterms:modified xsi:type="dcterms:W3CDTF">2019-06-25T08:03:08Z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2052-10.8.2.6543</vt:lpwstr>
  </property>
</Properties>
</file>