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product blueprint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Jie Lu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479925" y="925195"/>
            <a:ext cx="2917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speech rate/pitch adjustment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479925" y="1624965"/>
            <a:ext cx="1439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sound quality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479925" y="2456180"/>
            <a:ext cx="2402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efficient sample volume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398010" y="4142740"/>
            <a:ext cx="2197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style/emotion control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566920" y="5224780"/>
            <a:ext cx="11144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voiceprint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9715500" y="925195"/>
            <a:ext cx="1442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microsoft vae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10" name="肘形连接符 9"/>
          <p:cNvCxnSpPr>
            <a:stCxn id="9" idx="1"/>
            <a:endCxn id="4" idx="3"/>
          </p:cNvCxnSpPr>
          <p:nvPr/>
        </p:nvCxnSpPr>
        <p:spPr>
          <a:xfrm rot="10800000">
            <a:off x="7397750" y="1109345"/>
            <a:ext cx="2317750" cy="3175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9" idx="2"/>
            <a:endCxn id="7" idx="2"/>
          </p:cNvCxnSpPr>
          <p:nvPr/>
        </p:nvCxnSpPr>
        <p:spPr>
          <a:xfrm rot="5400000">
            <a:off x="6358255" y="431800"/>
            <a:ext cx="3217545" cy="4939665"/>
          </a:xfrm>
          <a:prstGeom prst="bentConnector3">
            <a:avLst>
              <a:gd name="adj1" fmla="val 107401"/>
            </a:avLst>
          </a:prstGeom>
          <a:ln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001760" y="5408930"/>
            <a:ext cx="1549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speechX paper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13" name="肘形连接符 12"/>
          <p:cNvCxnSpPr>
            <a:stCxn id="12" idx="1"/>
            <a:endCxn id="8" idx="2"/>
          </p:cNvCxnSpPr>
          <p:nvPr/>
        </p:nvCxnSpPr>
        <p:spPr>
          <a:xfrm rot="10800000">
            <a:off x="5124450" y="5593080"/>
            <a:ext cx="3877310" cy="3175"/>
          </a:xfrm>
          <a:prstGeom prst="bentConnector2">
            <a:avLst/>
          </a:prstGeom>
          <a:ln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61975" y="2011045"/>
            <a:ext cx="142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model design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7680" y="2439670"/>
            <a:ext cx="2977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word frequency corpus design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1975" y="2876550"/>
            <a:ext cx="10915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speedy vc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375140" y="4856480"/>
            <a:ext cx="802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autovc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18" name="肘形连接符 17"/>
          <p:cNvCxnSpPr>
            <a:stCxn id="17" idx="1"/>
            <a:endCxn id="8" idx="3"/>
          </p:cNvCxnSpPr>
          <p:nvPr/>
        </p:nvCxnSpPr>
        <p:spPr>
          <a:xfrm rot="10800000" flipV="1">
            <a:off x="5681345" y="5040630"/>
            <a:ext cx="3693795" cy="368300"/>
          </a:xfrm>
          <a:prstGeom prst="bentConnector3">
            <a:avLst>
              <a:gd name="adj1" fmla="val 49991"/>
            </a:avLst>
          </a:prstGeom>
          <a:ln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6" idx="0"/>
            <a:endCxn id="14" idx="3"/>
          </p:cNvCxnSpPr>
          <p:nvPr/>
        </p:nvCxnSpPr>
        <p:spPr>
          <a:xfrm rot="16200000" flipV="1">
            <a:off x="3704908" y="479743"/>
            <a:ext cx="260985" cy="3691890"/>
          </a:xfrm>
          <a:prstGeom prst="bentConnector2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6" idx="1"/>
            <a:endCxn id="15" idx="3"/>
          </p:cNvCxnSpPr>
          <p:nvPr/>
        </p:nvCxnSpPr>
        <p:spPr>
          <a:xfrm rot="10800000">
            <a:off x="3465195" y="2623820"/>
            <a:ext cx="1014730" cy="16510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6" idx="2"/>
            <a:endCxn id="16" idx="3"/>
          </p:cNvCxnSpPr>
          <p:nvPr/>
        </p:nvCxnSpPr>
        <p:spPr>
          <a:xfrm rot="5400000">
            <a:off x="3549333" y="928688"/>
            <a:ext cx="236220" cy="4027805"/>
          </a:xfrm>
          <a:prstGeom prst="bentConnector2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61975" y="1541780"/>
            <a:ext cx="2026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python equalization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25" name="肘形连接符 24"/>
          <p:cNvCxnSpPr>
            <a:stCxn id="24" idx="3"/>
            <a:endCxn id="5" idx="1"/>
          </p:cNvCxnSpPr>
          <p:nvPr/>
        </p:nvCxnSpPr>
        <p:spPr>
          <a:xfrm>
            <a:off x="2588260" y="1725930"/>
            <a:ext cx="1891665" cy="83185"/>
          </a:xfrm>
          <a:prstGeom prst="bentConnector3">
            <a:avLst>
              <a:gd name="adj1" fmla="val 50017"/>
            </a:avLst>
          </a:prstGeom>
          <a:ln w="12700" cmpd="sng">
            <a:solidFill>
              <a:srgbClr val="7030A0"/>
            </a:solidFill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479925" y="6121400"/>
            <a:ext cx="2033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model effectiveness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8832215" y="6017895"/>
            <a:ext cx="27374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FastSpeech/TransformerTTs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20" name="肘形连接符 19"/>
          <p:cNvCxnSpPr>
            <a:stCxn id="3" idx="1"/>
            <a:endCxn id="2" idx="3"/>
          </p:cNvCxnSpPr>
          <p:nvPr/>
        </p:nvCxnSpPr>
        <p:spPr>
          <a:xfrm rot="10800000" flipV="1">
            <a:off x="6513830" y="6202045"/>
            <a:ext cx="2318385" cy="103505"/>
          </a:xfrm>
          <a:prstGeom prst="bentConnector3">
            <a:avLst>
              <a:gd name="adj1" fmla="val 49986"/>
            </a:avLst>
          </a:prstGeom>
          <a:ln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47980" y="3509010"/>
            <a:ext cx="3117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djfoote/audioStyleTransfer2016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26" name="肘形连接符 25"/>
          <p:cNvCxnSpPr>
            <a:stCxn id="21" idx="3"/>
            <a:endCxn id="7" idx="0"/>
          </p:cNvCxnSpPr>
          <p:nvPr/>
        </p:nvCxnSpPr>
        <p:spPr>
          <a:xfrm>
            <a:off x="3465195" y="3693160"/>
            <a:ext cx="2032000" cy="449580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483475" y="1450340"/>
            <a:ext cx="897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quickfix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28" name="肘形连接符 27"/>
          <p:cNvCxnSpPr>
            <a:stCxn id="27" idx="1"/>
            <a:endCxn id="4" idx="2"/>
          </p:cNvCxnSpPr>
          <p:nvPr/>
        </p:nvCxnSpPr>
        <p:spPr>
          <a:xfrm rot="10800000">
            <a:off x="5939155" y="1293495"/>
            <a:ext cx="1544320" cy="340995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47980" y="5129530"/>
            <a:ext cx="283527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/>
              </a:rPr>
              <a:t>blueline: finished</a:t>
            </a:r>
            <a:endParaRPr lang="en-US" altLang="zh-CN">
              <a:solidFill>
                <a:schemeClr val="accent1"/>
              </a:solidFill>
              <a:effectLst/>
            </a:endParaRPr>
          </a:p>
          <a:p>
            <a:r>
              <a:rPr lang="en-US" altLang="zh-CN">
                <a:solidFill>
                  <a:schemeClr val="accent2"/>
                </a:solidFill>
                <a:effectLst/>
              </a:rPr>
              <a:t>redline: WIP</a:t>
            </a:r>
            <a:endParaRPr lang="en-US" altLang="zh-CN">
              <a:solidFill>
                <a:schemeClr val="accent2"/>
              </a:solidFill>
              <a:effectLst/>
            </a:endParaRPr>
          </a:p>
          <a:p>
            <a:r>
              <a:rPr lang="en-US" altLang="zh-CN">
                <a:solidFill>
                  <a:srgbClr val="7030A0"/>
                </a:solidFill>
                <a:effectLst/>
              </a:rPr>
              <a:t>purpleline: bad effect/bruise</a:t>
            </a:r>
            <a:endParaRPr lang="en-US" altLang="zh-CN">
              <a:solidFill>
                <a:schemeClr val="accent2"/>
              </a:solidFill>
              <a:effectLst/>
            </a:endParaRPr>
          </a:p>
          <a:p>
            <a:r>
              <a:rPr lang="en-US" altLang="zh-CN">
                <a:solidFill>
                  <a:schemeClr val="tx1"/>
                </a:solidFill>
                <a:effectLst/>
              </a:rPr>
              <a:t>words in black: target</a:t>
            </a:r>
            <a:endParaRPr lang="en-US" altLang="zh-CN">
              <a:solidFill>
                <a:schemeClr val="tx1"/>
              </a:solidFill>
              <a:effectLst/>
            </a:endParaRPr>
          </a:p>
          <a:p>
            <a:r>
              <a:rPr lang="en-US" altLang="zh-CN">
                <a:solidFill>
                  <a:schemeClr val="accent6"/>
                </a:solidFill>
                <a:effectLst/>
              </a:rPr>
              <a:t>words in green: approach</a:t>
            </a:r>
            <a:endParaRPr lang="en-US" altLang="zh-CN">
              <a:solidFill>
                <a:schemeClr val="accent6"/>
              </a:solidFill>
              <a:effectLst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10170" y="2195195"/>
            <a:ext cx="2124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accent6"/>
                </a:solidFill>
                <a:sym typeface="+mn-ea"/>
              </a:rPr>
              <a:t>change GAN vocoder</a:t>
            </a:r>
            <a:endParaRPr lang="zh-CN" altLang="en-US"/>
          </a:p>
        </p:txBody>
      </p:sp>
      <p:cxnSp>
        <p:nvCxnSpPr>
          <p:cNvPr id="31" name="肘形连接符 30"/>
          <p:cNvCxnSpPr>
            <a:stCxn id="30" idx="1"/>
            <a:endCxn id="5" idx="3"/>
          </p:cNvCxnSpPr>
          <p:nvPr/>
        </p:nvCxnSpPr>
        <p:spPr>
          <a:xfrm rot="10800000">
            <a:off x="5919470" y="1809115"/>
            <a:ext cx="1790700" cy="570230"/>
          </a:xfrm>
          <a:prstGeom prst="bentConnector3">
            <a:avLst>
              <a:gd name="adj1" fmla="val 50000"/>
            </a:avLst>
          </a:prstGeom>
          <a:ln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46430" y="4142105"/>
            <a:ext cx="3149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accent6"/>
                </a:solidFill>
                <a:sym typeface="+mn-ea"/>
              </a:rPr>
              <a:t>daylen/audioStyleClassifier2016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595745" y="3509010"/>
            <a:ext cx="34626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accent6"/>
                </a:solidFill>
                <a:sym typeface="+mn-ea"/>
              </a:rPr>
              <a:t>DmitryUlyanov/neuralStyleAudioTF</a:t>
            </a:r>
            <a:endParaRPr lang="zh-CN" altLang="en-US"/>
          </a:p>
        </p:txBody>
      </p:sp>
      <p:cxnSp>
        <p:nvCxnSpPr>
          <p:cNvPr id="34" name="肘形连接符 33"/>
          <p:cNvCxnSpPr>
            <a:stCxn id="32" idx="3"/>
            <a:endCxn id="7" idx="1"/>
          </p:cNvCxnSpPr>
          <p:nvPr/>
        </p:nvCxnSpPr>
        <p:spPr>
          <a:xfrm>
            <a:off x="3796030" y="4326255"/>
            <a:ext cx="601980" cy="635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33" idx="2"/>
            <a:endCxn id="7" idx="3"/>
          </p:cNvCxnSpPr>
          <p:nvPr/>
        </p:nvCxnSpPr>
        <p:spPr>
          <a:xfrm rot="5400000">
            <a:off x="7236778" y="3236278"/>
            <a:ext cx="449580" cy="1731645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61975" y="1173480"/>
            <a:ext cx="18770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other equalization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38" name="肘形连接符 37"/>
          <p:cNvCxnSpPr>
            <a:stCxn id="37" idx="3"/>
            <a:endCxn id="5" idx="0"/>
          </p:cNvCxnSpPr>
          <p:nvPr/>
        </p:nvCxnSpPr>
        <p:spPr>
          <a:xfrm>
            <a:off x="2439035" y="1357630"/>
            <a:ext cx="2760980" cy="267335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46430" y="234950"/>
            <a:ext cx="22409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ENGLISH VERSION TTS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101850" y="1613535"/>
            <a:ext cx="263588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抢滩的方向：</a:t>
            </a:r>
            <a:endParaRPr lang="en-US" altLang="zh-CN"/>
          </a:p>
          <a:p>
            <a:r>
              <a:rPr lang="en-US" altLang="zh-CN"/>
              <a:t>1 </a:t>
            </a:r>
            <a:r>
              <a:rPr lang="zh-CN" altLang="en-US"/>
              <a:t>多人声系统</a:t>
            </a:r>
            <a:endParaRPr lang="zh-CN" altLang="en-US"/>
          </a:p>
          <a:p>
            <a:r>
              <a:rPr lang="en-US" altLang="zh-CN"/>
              <a:t>2 </a:t>
            </a:r>
            <a:r>
              <a:rPr lang="zh-CN" altLang="en-US"/>
              <a:t>小数据建立系统</a:t>
            </a:r>
            <a:endParaRPr lang="zh-CN" altLang="en-US"/>
          </a:p>
          <a:p>
            <a:r>
              <a:rPr lang="en-US" altLang="zh-CN"/>
              <a:t>3 </a:t>
            </a:r>
            <a:r>
              <a:rPr lang="zh-CN" altLang="en-US"/>
              <a:t>小数据变声</a:t>
            </a:r>
            <a:endParaRPr lang="zh-CN" altLang="en-US"/>
          </a:p>
          <a:p>
            <a:r>
              <a:rPr lang="en-US" altLang="zh-CN"/>
              <a:t>4 </a:t>
            </a:r>
            <a:r>
              <a:rPr lang="zh-CN" altLang="en-US"/>
              <a:t>非监督建模韵律和风格</a:t>
            </a:r>
            <a:endParaRPr lang="zh-CN" altLang="en-US"/>
          </a:p>
          <a:p>
            <a:r>
              <a:rPr lang="en-US" altLang="zh-CN"/>
              <a:t>5 </a:t>
            </a:r>
            <a:r>
              <a:rPr lang="zh-CN" altLang="en-US"/>
              <a:t>噪声数据建立系统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nlp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spacy</a:t>
            </a:r>
            <a:endParaRPr lang="en-US" altLang="zh-CN"/>
          </a:p>
          <a:p>
            <a:r>
              <a:rPr lang="en-US" altLang="zh-CN"/>
              <a:t>nltk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586</Words>
  <Application>WPS 演示</Application>
  <PresentationFormat>宽屏</PresentationFormat>
  <Paragraphs>65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product blueprint</vt:lpstr>
      <vt:lpstr>PowerPoint 演示文稿</vt:lpstr>
      <vt:lpstr>PowerPoint 演示文稿</vt:lpstr>
      <vt:lpstr>nlp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</cp:lastModifiedBy>
  <cp:revision>38</cp:revision>
  <dcterms:created xsi:type="dcterms:W3CDTF">2019-06-10T06:44:00Z</dcterms:created>
  <dcterms:modified xsi:type="dcterms:W3CDTF">2019-06-25T04:00:14Z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2052-10.8.2.6543</vt:lpwstr>
  </property>
</Properties>
</file>