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F713-6A3B-4DA2-8EFA-0BB00936F9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7CAD9-CF9F-4EAA-9157-D4BC6DB8DA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</a:t>
            </a:r>
            <a:endParaRPr lang="en-US" altLang="zh-CN" dirty="0" smtClean="0"/>
          </a:p>
          <a:p>
            <a:r>
              <a:rPr lang="en-US" altLang="zh-CN" dirty="0" smtClean="0"/>
              <a:t>RNN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递归神经网络或循环神经网络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Speech Recognition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自动语音识别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</a:t>
            </a:r>
            <a:r>
              <a:rPr lang="zh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</a:t>
            </a:r>
            <a:endParaRPr lang="zh-CN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Text-To-Speech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文字转语音，语音合成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计算机视觉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Reality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混合现实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4AE8-FF67-45EB-AF15-04A7983C71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</a:t>
            </a:r>
            <a:endParaRPr lang="en-US" altLang="zh-CN" dirty="0" smtClean="0"/>
          </a:p>
          <a:p>
            <a:r>
              <a:rPr lang="en-US" altLang="zh-CN" dirty="0" smtClean="0"/>
              <a:t>RNN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递归神经网络或循环神经网络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Speech Recognition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自动语音识别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</a:t>
            </a:r>
            <a:r>
              <a:rPr lang="zh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</a:t>
            </a:r>
            <a:endParaRPr lang="zh-CN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Text-To-Speech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文字转语音，语音合成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计算机视觉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Reality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混合现实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4AE8-FF67-45EB-AF15-04A7983C71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</a:t>
            </a:r>
            <a:endParaRPr lang="en-US" altLang="zh-CN" dirty="0" smtClean="0"/>
          </a:p>
          <a:p>
            <a:r>
              <a:rPr lang="en-US" altLang="zh-CN" dirty="0" smtClean="0"/>
              <a:t>RNN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递归神经网络或循环神经网络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Speech Recognition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自动语音识别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</a:t>
            </a:r>
            <a:r>
              <a:rPr lang="zh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</a:t>
            </a:r>
            <a:endParaRPr lang="zh-CN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Text-To-Speech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文字转语音，语音合成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计算机视觉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Reality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混合现实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4AE8-FF67-45EB-AF15-04A7983C71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深度神经网络</a:t>
            </a:r>
            <a:endParaRPr lang="en-US" altLang="zh-CN" dirty="0" smtClean="0"/>
          </a:p>
          <a:p>
            <a:r>
              <a:rPr lang="en-US" altLang="zh-CN" dirty="0" smtClean="0"/>
              <a:t>RNN</a:t>
            </a:r>
            <a:r>
              <a:rPr lang="zh-CN" altLang="en-US" dirty="0" smtClean="0"/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递归神经网络或循环神经网络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Speech Recognition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自动语音识别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</a:t>
            </a:r>
            <a:r>
              <a:rPr lang="zh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</a:t>
            </a:r>
            <a:endParaRPr lang="zh-CN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Text-To-Speech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文字转语音，语音合成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计算机视觉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Reality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混合现实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4AE8-FF67-45EB-AF15-04A7983C71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-7561" y="731563"/>
            <a:ext cx="121995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>
            <a:spLocks noChangeArrowheads="1"/>
          </p:cNvSpPr>
          <p:nvPr userDrawn="1"/>
        </p:nvSpPr>
        <p:spPr bwMode="auto">
          <a:xfrm>
            <a:off x="10693902" y="274200"/>
            <a:ext cx="1415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MV Boli" panose="02000500030200090000" pitchFamily="2" charset="0"/>
              </a:rPr>
              <a:t>木愚科技</a:t>
            </a:r>
            <a:endParaRPr lang="zh-CN" altLang="en-US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MV Boli" panose="02000500030200090000" pitchFamily="2" charset="0"/>
            </a:endParaRPr>
          </a:p>
        </p:txBody>
      </p:sp>
      <p:sp>
        <p:nvSpPr>
          <p:cNvPr id="13" name="原创设计师QQ598969553      _1"/>
          <p:cNvSpPr>
            <a:spLocks noChangeArrowheads="1"/>
          </p:cNvSpPr>
          <p:nvPr userDrawn="1"/>
        </p:nvSpPr>
        <p:spPr bwMode="auto">
          <a:xfrm>
            <a:off x="-1" y="86202"/>
            <a:ext cx="440283" cy="648653"/>
          </a:xfrm>
          <a:prstGeom prst="rect">
            <a:avLst/>
          </a:prstGeom>
          <a:solidFill>
            <a:srgbClr val="0073C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01B0F1"/>
                  </a:gs>
                  <a:gs pos="100000">
                    <a:srgbClr val="0073C3"/>
                  </a:gs>
                </a:gsLst>
                <a:lin ang="10800000" scaled="0"/>
              </a:gra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4"/>
          <p:cNvSpPr>
            <a:spLocks noChangeArrowheads="1"/>
          </p:cNvSpPr>
          <p:nvPr userDrawn="1"/>
        </p:nvSpPr>
        <p:spPr bwMode="auto">
          <a:xfrm flipV="1">
            <a:off x="-7562" y="6781798"/>
            <a:ext cx="12199562" cy="76201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rgbClr val="0073C3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9D04-8008-40EA-8340-64CE75BE6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E5EE-58CA-4DE5-BDAA-A13F1BE7F1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microsoft.com/office/2007/relationships/media" Target="file:///C:\Users\A\Desktop\fromResearch\&#25253;&#21578;\seashells.wav" TargetMode="External"/><Relationship Id="rId6" Type="http://schemas.openxmlformats.org/officeDocument/2006/relationships/audio" Target="file:///C:\Users\A\Desktop\fromResearch\&#25253;&#21578;\seashells.wav" TargetMode="External"/><Relationship Id="rId5" Type="http://schemas.openxmlformats.org/officeDocument/2006/relationships/image" Target="../media/image3.png"/><Relationship Id="rId4" Type="http://schemas.microsoft.com/office/2007/relationships/media" Target="file:///C:\Users\A\Desktop\fromResearch\&#25253;&#21578;\160william.wav" TargetMode="External"/><Relationship Id="rId3" Type="http://schemas.openxmlformats.org/officeDocument/2006/relationships/audio" Target="file:///C:\Users\A\Desktop\fromResearch\&#25253;&#21578;\160william.wav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539552" y="207328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核心技术一：个性化语音合成技术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36220" y="1567815"/>
            <a:ext cx="11216640" cy="3898265"/>
            <a:chOff x="641" y="1474"/>
            <a:chExt cx="17664" cy="6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641" y="4093"/>
              <a:ext cx="17664" cy="3520"/>
              <a:chOff x="14" y="3999"/>
              <a:chExt cx="17664" cy="352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" y="5251"/>
                <a:ext cx="3633" cy="1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36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任意</a:t>
                </a:r>
                <a:r>
                  <a:rPr lang="zh-CN" altLang="en-US" sz="36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文本</a:t>
                </a:r>
                <a:endParaRPr lang="zh-CN" altLang="en-US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十二边形 3"/>
              <p:cNvSpPr/>
              <p:nvPr/>
            </p:nvSpPr>
            <p:spPr>
              <a:xfrm>
                <a:off x="4966" y="3999"/>
                <a:ext cx="4007" cy="3520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200" b="1"/>
                  <a:t>语音合成系统</a:t>
                </a:r>
                <a:endParaRPr lang="zh-CN" altLang="en-US" sz="3200" b="1"/>
              </a:p>
            </p:txBody>
          </p:sp>
          <p:sp>
            <p:nvSpPr>
              <p:cNvPr id="8" name="燕尾形箭头 7"/>
              <p:cNvSpPr/>
              <p:nvPr/>
            </p:nvSpPr>
            <p:spPr>
              <a:xfrm>
                <a:off x="3647" y="5589"/>
                <a:ext cx="964" cy="340"/>
              </a:xfrm>
              <a:prstGeom prst="notched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燕尾形箭头 8"/>
              <p:cNvSpPr/>
              <p:nvPr/>
            </p:nvSpPr>
            <p:spPr>
              <a:xfrm>
                <a:off x="10467" y="5589"/>
                <a:ext cx="964" cy="340"/>
              </a:xfrm>
              <a:prstGeom prst="notched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350" y="5251"/>
                <a:ext cx="5328" cy="1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sz="3600" b="1">
                    <a:solidFill>
                      <a:schemeClr val="accent4"/>
                    </a:solidFill>
                    <a:effectLst/>
                  </a:rPr>
                  <a:t>目标人音色</a:t>
                </a:r>
                <a:r>
                  <a:rPr lang="zh-CN" altLang="en-US" sz="36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语音</a:t>
                </a:r>
                <a:endParaRPr lang="zh-CN" altLang="en-US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0177" y="4674"/>
              <a:ext cx="2528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22225">
                    <a:noFill/>
                    <a:prstDash val="solid"/>
                  </a:ln>
                  <a:solidFill>
                    <a:schemeClr val="accent2"/>
                  </a:solidFill>
                  <a:effectLst/>
                </a:rPr>
                <a:t>实时合成</a:t>
              </a:r>
              <a:endParaRPr lang="zh-CN" altLang="en-US" sz="2800" b="1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12" y="6361"/>
              <a:ext cx="2528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22225">
                    <a:noFill/>
                    <a:prstDash val="solid"/>
                  </a:ln>
                  <a:solidFill>
                    <a:schemeClr val="accent2"/>
                  </a:solidFill>
                  <a:effectLst/>
                </a:rPr>
                <a:t>自然流畅</a:t>
              </a:r>
              <a:endParaRPr lang="zh-CN" altLang="en-US" sz="2800" b="1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248" y="2302"/>
              <a:ext cx="2849" cy="1134"/>
              <a:chOff x="6224" y="2055"/>
              <a:chExt cx="2849" cy="1134"/>
            </a:xfrm>
          </p:grpSpPr>
          <p:pic>
            <p:nvPicPr>
              <p:cNvPr id="15" name="图片 14" descr="soun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224" y="2055"/>
                <a:ext cx="1134" cy="1134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6" descr="tex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9" y="2055"/>
                <a:ext cx="1134" cy="1134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</p:grpSp>
        <p:sp>
          <p:nvSpPr>
            <p:cNvPr id="19" name="虚尾箭头 18"/>
            <p:cNvSpPr/>
            <p:nvPr/>
          </p:nvSpPr>
          <p:spPr>
            <a:xfrm rot="5400000">
              <a:off x="7383" y="3237"/>
              <a:ext cx="658" cy="1055"/>
            </a:xfrm>
            <a:prstGeom prst="stripedRightArrow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984" y="1474"/>
              <a:ext cx="5328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pPr algn="ctr"/>
              <a:r>
                <a:rPr lang="zh-CN" altLang="en-US" sz="3600" b="1">
                  <a:solidFill>
                    <a:schemeClr val="accent4"/>
                  </a:solidFill>
                  <a:effectLst/>
                </a:rPr>
                <a:t>目标人训练语料</a:t>
              </a:r>
              <a:endParaRPr lang="zh-CN" altLang="en-US" sz="3600" b="1"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493510" y="1614805"/>
            <a:ext cx="186182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10</a:t>
            </a:r>
            <a:r>
              <a:rPr lang="zh-CN" altLang="en-US" sz="2800" b="1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-20小时</a:t>
            </a:r>
            <a:endParaRPr lang="zh-CN" altLang="en-US" sz="2800" b="1">
              <a:ln w="22225">
                <a:noFill/>
                <a:prstDash val="solid"/>
              </a:ln>
              <a:solidFill>
                <a:srgbClr val="FF0000"/>
              </a:solidFill>
              <a:effectLst/>
              <a:ea typeface="+mn-lt"/>
              <a:cs typeface="+mn-lt"/>
            </a:endParaRPr>
          </a:p>
        </p:txBody>
      </p:sp>
      <p:pic>
        <p:nvPicPr>
          <p:cNvPr id="7" name="160william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13570" y="1598295"/>
            <a:ext cx="495300" cy="49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7510" y="4781550"/>
            <a:ext cx="30619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She sells sea sh</a:t>
            </a:r>
            <a:r>
              <a:rPr lang="en-US" altLang="zh-CN"/>
              <a:t>e</a:t>
            </a:r>
            <a:r>
              <a:rPr lang="zh-CN" altLang="en-US"/>
              <a:t>lls on the </a:t>
            </a:r>
            <a:endParaRPr lang="zh-CN" altLang="en-US"/>
          </a:p>
          <a:p>
            <a:pPr algn="l"/>
            <a:r>
              <a:rPr lang="zh-CN" altLang="en-US"/>
              <a:t>seashore .The seashells she</a:t>
            </a:r>
            <a:endParaRPr lang="zh-CN" altLang="en-US"/>
          </a:p>
          <a:p>
            <a:pPr algn="l"/>
            <a:r>
              <a:rPr lang="zh-CN" altLang="en-US"/>
              <a:t>sells are seashells, she is sure.</a:t>
            </a:r>
            <a:endParaRPr lang="zh-CN" altLang="en-US"/>
          </a:p>
        </p:txBody>
      </p:sp>
      <p:pic>
        <p:nvPicPr>
          <p:cNvPr id="6" name="seashells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13570" y="497078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48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3" dur="62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4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>
                <p:cTn id="15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539552" y="207328"/>
            <a:ext cx="29690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核心技术二：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539552" y="207328"/>
            <a:ext cx="29690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核心技术三：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539552" y="207328"/>
            <a:ext cx="29690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核心技术四：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隶书</vt:lpstr>
      <vt:lpstr>MV Boli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卢庆华</dc:creator>
  <cp:lastModifiedBy>A</cp:lastModifiedBy>
  <cp:revision>21</cp:revision>
  <dcterms:created xsi:type="dcterms:W3CDTF">2019-06-18T07:11:00Z</dcterms:created>
  <dcterms:modified xsi:type="dcterms:W3CDTF">2019-06-18T09:44:21Z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