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6" r:id="rId4"/>
    <p:sldId id="268" r:id="rId5"/>
    <p:sldId id="265" r:id="rId6"/>
    <p:sldId id="274" r:id="rId7"/>
    <p:sldId id="276" r:id="rId8"/>
    <p:sldId id="267" r:id="rId9"/>
    <p:sldId id="275" r:id="rId10"/>
    <p:sldId id="273" r:id="rId11"/>
    <p:sldId id="269" r:id="rId12"/>
    <p:sldId id="271" r:id="rId13"/>
    <p:sldId id="270" r:id="rId14"/>
    <p:sldId id="261" r:id="rId15"/>
    <p:sldId id="272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5" d="100"/>
          <a:sy n="85" d="100"/>
        </p:scale>
        <p:origin x="23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B8CF33-0E87-471E-90CA-A810259D08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385F7-FB9A-4B63-9F59-AF61ADB5A8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21C295-6229-4981-BDC4-D0F4B02096AA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44B55D-4D70-4208-8F7C-E526A52B0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5C535A-6111-45CE-A4C8-2660312D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B7AA8-7428-4534-9722-00C01BBC5C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BBDA6-2B67-4F24-997B-C47D44BE6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2A3EEB-0034-475F-B83E-183DD37A0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A83B17C2-C88B-48AE-9025-B497016C59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21292EFC-8C7C-4F01-86AC-9E1643D711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CA07C7B-718D-4979-899B-15A0E347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AE1C1E-DA1E-453D-80B3-F26A041AA26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EBB1149-598E-4D15-9E59-CF1F85E2EF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56B4280-46C1-4347-ACC6-9283014E45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Nimbus is like the “name node” in a normal map reduce cluster.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Supervisors are like the task trackers on each individual node.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Zookeeper for coordination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Worker 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ADE9364-7B9C-4EB5-8E98-307D23D8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D6FF17-BCD9-4709-BB29-F129E53A569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770C0E2-A6F4-429E-9717-05A249EAA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1531DEA-B08F-4365-AB0C-696AAB7821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Setup your environment. Hadoop is very JVM based so the easiest to get started with is Eclipse (for a java topology), Maven, and Git.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Use some example code to get started. Get comfortable with the process of building and deploying.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Tick Tuples – can use to refresh something on a periodic basis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48CE098-858F-4FCF-9792-C0E3E92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E8DAB8-E579-4814-9D86-94162270BB1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49A758E-D7E1-4E2D-AD1A-DBF08AE2E2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7CE1DC3-49C9-4AB1-A88C-46BAFB89B7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Seriously depend on unit tests. Much easier to run a unit test in Eclipse than run through an entire deployment process just to find out there is a bug in your logic.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Integration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B05DED1-288A-42CA-8035-CAD651F17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B37A25-B6CC-4A88-B641-72090254E77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126766A-1BFF-40D6-A558-2A451F82EA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7ACF244-1141-40EA-A470-80B489673B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Should be based on your testing in DEV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6E58EB3-69FB-4DED-BAFF-DE90A910F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E834E1-987D-43DF-9583-A40EA2CBB94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B51847C-2136-4426-B26F-FB32B2A124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D800227-9086-4231-BDBD-19D2F53BD9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Updates to a topology which is running 24/7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Easier to reload a config periodically than make a code change, rebuild, take an outage to redeploy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Use the Storm UI to identify potential problem areas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Logging in storm is extremely important, log ERRORS to the Storm UI where they are easily visible. Log what else is necessary as INFO using SLF4J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altLang="en-US"/>
              <a:t>Configuration issues: </a:t>
            </a:r>
            <a:r>
              <a:rPr lang="en-US" altLang="en-US" sz="1600"/>
              <a:t> Ulimits for Storm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21F0B3B-F108-456A-8DD1-B839A44B6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424D31-C86E-40E7-A692-6955DF04DC9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63DD7BD3-B2E9-49AA-AA47-1E1BA80C7AB9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1169988"/>
            <a:ext cx="4814887" cy="4994275"/>
            <a:chOff x="4334933" y="1169931"/>
            <a:chExt cx="4814835" cy="499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CDF2D4-4F84-4AA0-A4D3-FFF10F8A6D60}"/>
                </a:ext>
              </a:extLst>
            </p:cNvPr>
            <p:cNvCxnSpPr/>
            <p:nvPr/>
          </p:nvCxnSpPr>
          <p:spPr>
            <a:xfrm flipH="1">
              <a:off x="6009727" y="1169931"/>
              <a:ext cx="3133691" cy="3135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1A27A4-7CE7-491D-AAC2-277C3CD84ED1}"/>
                </a:ext>
              </a:extLst>
            </p:cNvPr>
            <p:cNvCxnSpPr/>
            <p:nvPr/>
          </p:nvCxnSpPr>
          <p:spPr>
            <a:xfrm flipH="1">
              <a:off x="4334933" y="1349301"/>
              <a:ext cx="4814835" cy="481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B3655A-F64E-4CD5-ABD8-F2F87BE9B1F4}"/>
                </a:ext>
              </a:extLst>
            </p:cNvPr>
            <p:cNvCxnSpPr/>
            <p:nvPr/>
          </p:nvCxnSpPr>
          <p:spPr>
            <a:xfrm flipH="1">
              <a:off x="5225510" y="1469940"/>
              <a:ext cx="3911558" cy="3911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A4C9A2-ACBA-48A0-B5CB-D004CBF78DB1}"/>
                </a:ext>
              </a:extLst>
            </p:cNvPr>
            <p:cNvCxnSpPr/>
            <p:nvPr/>
          </p:nvCxnSpPr>
          <p:spPr>
            <a:xfrm flipH="1">
              <a:off x="5304885" y="1308030"/>
              <a:ext cx="3838534" cy="38397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445CB8-345A-4E83-838D-2D801AA56F85}"/>
                </a:ext>
              </a:extLst>
            </p:cNvPr>
            <p:cNvCxnSpPr/>
            <p:nvPr/>
          </p:nvCxnSpPr>
          <p:spPr>
            <a:xfrm flipH="1">
              <a:off x="5706518" y="1769949"/>
              <a:ext cx="3430550" cy="34302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/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3363D3-CB63-433F-AD5E-7323EB74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FA75F-A419-463C-8601-5BE9E6BEAC3C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59E85A-22A8-4010-93DE-BB02DCA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0E845-7A57-48B4-8D72-B021DEA5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819E0-7C62-46BC-9C46-07580C885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DE3747-A2AD-469E-8950-F41AD35983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D6B0C-CA6B-4DC2-8F39-DD80C2467E84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B78CF6-BF7D-4071-8DA9-0D6F1AC269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1F3CEC-39EA-491A-A57B-41AC90D758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CB8B6-9D26-4D90-9D76-286F4AA6E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3D7B-20CD-4FAE-A67C-F5C7BA16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79E7-8C52-4D72-A3C7-1A419E41404D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EC88-7B59-496E-B2B3-AE939705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DDBE-A215-4D50-94DF-D880EA1A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4C178-2453-4C42-90A3-C1576AE0C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3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CE1955-5B62-4AAA-AECB-5F7C236A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9490A-B14D-424B-BEE5-3A7DE360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B19FF4-3FC4-43BC-BE63-DEAFABDA6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21-621E-4C15-A212-2BF47FDA8A92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6D661A-ED74-4320-B31B-170A1A05FD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858BA0-A72B-495C-A15C-497574169A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D0CA3-0F1E-43C2-9D6B-6F570508D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09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F5CF-966C-4FE3-92AA-CD21107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8FB4A-E7DD-44AA-B8A5-8463F57CD207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31CA-870C-46FB-A628-128D2A91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3E1A-280D-49DE-B892-037124F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07AF4-2DED-406C-A0E9-1D3690FAC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1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51B4-1A20-43BD-9152-E469C00A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8D4F-D6C1-43B6-BB18-9AC3A976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BA4C69-5CAA-42C9-B229-EC833D4815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1F60F-B488-428A-AD60-942E0426B029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F1BEC8-1A15-40EE-945D-A4C952424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748D73-3DAB-442B-AE4C-1BE4B6BF4A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F0F2-8081-464D-BAD4-EF8691189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3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450BC1-393A-4444-91E8-6BEA28A86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6EBC5-280B-4AB4-83C0-8164FCE43840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27B970-7C6C-443E-BA42-FFA8F045DF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DA929E-1761-4B32-B3D3-775F93451D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1B731-546D-4020-89FE-E51D902FE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2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67B3-FD20-437D-9241-BB0026E9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A67EF-1D25-4812-A38E-5FBFE13298A9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459E-04FC-4018-80D0-D5DC35F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B8BD-8342-477A-8615-1EC2976C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6450-0743-42E7-A158-2FF19E1866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76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83C1-652C-4744-B330-CC17E07C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415C-997E-4675-8C14-F6F7B171247F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8D9E-7E5D-4FE5-A6D9-A3ADA55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D9A9-D743-49D9-A3CE-6832F41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10E8B-3E91-41EA-98A0-3DCF2CE5F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91E9-D3A0-47C5-96C3-4239DE8B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14478-50A2-43CC-8B04-701CB187A61F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C9C-696C-439F-A6E8-3C2E239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F6A9-638A-47AA-AD02-F97E4D6A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AAEC-429A-4534-8DE1-4E0469F6B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E254-4CB6-4B11-A447-FE0C1A8B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556AD-050D-4973-B9BE-30FC4421BE89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7BA-EFC2-46D6-ADB1-75D6D471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6A65-1F0E-4DE2-BAA8-78217B63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8283-4630-4E8C-AC9B-E080FFD97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85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13E24E-5690-4643-AFEC-D297C2665D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69D87-56D5-4276-BD49-D0A119998756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50ABA-83D8-46A5-BAF2-71005859D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634A45-F4D7-41A3-B76A-649EB920C2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70DF5-94D7-4CF1-B40E-6FE4B8EF8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7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8B380C-5EF2-4200-B444-C2821B8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72D12-6D85-4951-BC36-0B6263E2431E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F8D388-1668-45CB-BB08-D00F65BF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5D5646-443E-4AEF-A465-2D5CC64C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9AB76-B60E-4250-950E-0DB55CAEA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BCFDE1-F446-470A-84C7-C8111A97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F3BC-035F-4799-8047-C0898CA13DB1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8B7D89-2D67-4E3A-8BBF-D9B2BF33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D71E98-5013-4C55-9FC6-1DC30D57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A0AB6-0028-453E-9347-BD06F069F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2AE222-1D41-4CB6-88F5-6C14E0BB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32F1-6E90-49E1-96AF-FAF75828F617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7AABD4-BCFA-434B-B245-0F8B8E3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8F6EC4-418A-458F-891D-E3AE9E1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8B1D-CDEC-49CC-AB17-7FFB3A259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571FDD-F449-469D-BDC6-7033914F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B5E4C-E69C-46F7-8847-22B59683FA7F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60722A-25E0-4897-98A9-13BDD31D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99B770-5359-4BDC-83B0-DDB5B9C3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2C807-D3E3-4B02-B2A7-CC47D9CC86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2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919B50-039B-41CB-BFB6-7E153BFFA7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CE50B-C14F-4363-9232-A869E2CA0DB4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40C286-1A64-4055-B93D-0BE95519C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16B961-0902-4369-B27A-8E6714FDC3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FA4B-3B0E-4A69-89FC-94007B758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4D4EF"/>
            </a:gs>
            <a:gs pos="10001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853D3FC0-308F-4D0E-B43D-988DFDF43694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3894138"/>
            <a:ext cx="2470150" cy="2659062"/>
            <a:chOff x="6687077" y="3259666"/>
            <a:chExt cx="2981857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B87C96-0F37-4080-9C3F-80F50B9F8FEE}"/>
                </a:ext>
              </a:extLst>
            </p:cNvPr>
            <p:cNvCxnSpPr/>
            <p:nvPr/>
          </p:nvCxnSpPr>
          <p:spPr>
            <a:xfrm flipH="1">
              <a:off x="8756746" y="3259666"/>
              <a:ext cx="912188" cy="9118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86D4C6-AB84-4806-83BA-092844EC525F}"/>
                </a:ext>
              </a:extLst>
            </p:cNvPr>
            <p:cNvCxnSpPr/>
            <p:nvPr/>
          </p:nvCxnSpPr>
          <p:spPr>
            <a:xfrm flipH="1">
              <a:off x="6687077" y="3485724"/>
              <a:ext cx="2981857" cy="2982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4805E6-0B9D-46EB-A50A-02A2A2883505}"/>
                </a:ext>
              </a:extLst>
            </p:cNvPr>
            <p:cNvCxnSpPr/>
            <p:nvPr/>
          </p:nvCxnSpPr>
          <p:spPr>
            <a:xfrm flipH="1">
              <a:off x="7771737" y="3581511"/>
              <a:ext cx="1897197" cy="189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07A4D0-C153-4EB8-BB98-5615FE527CD1}"/>
                </a:ext>
              </a:extLst>
            </p:cNvPr>
            <p:cNvCxnSpPr/>
            <p:nvPr/>
          </p:nvCxnSpPr>
          <p:spPr>
            <a:xfrm flipH="1">
              <a:off x="7923130" y="3433998"/>
              <a:ext cx="1740055" cy="1739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31B23-48B9-4379-9ECA-B25A2E642661}"/>
                </a:ext>
              </a:extLst>
            </p:cNvPr>
            <p:cNvCxnSpPr/>
            <p:nvPr/>
          </p:nvCxnSpPr>
          <p:spPr>
            <a:xfrm flipH="1">
              <a:off x="8398388" y="3985732"/>
              <a:ext cx="1264798" cy="1264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715E7-FDAB-4BD6-9141-4C55AC6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7C301D7-6B2F-4FAC-A3B3-99B8E22BB0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BF2E-83D9-4484-A17C-0F6DF0674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9500" y="6172200"/>
            <a:ext cx="12017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hangingPunct="1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B229EC5-1A55-479E-92A9-48B58D589FC6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4A51-7531-4B14-91F4-234F3FC7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D1F0-43EA-4CA9-9FD8-19B0C853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3988" y="5578475"/>
            <a:ext cx="85725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6D20D1F-5321-4794-909F-D3E895AE4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6" r:id="rId12"/>
    <p:sldLayoutId id="2147483711" r:id="rId13"/>
    <p:sldLayoutId id="2147483717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kitmenke.com/blog/2014/08/04/tick-tuples-within-storm/" TargetMode="External"/><Relationship Id="rId3" Type="http://schemas.openxmlformats.org/officeDocument/2006/relationships/hyperlink" Target="https://github.com/kitmenke/storm-stlhug-demo" TargetMode="External"/><Relationship Id="rId7" Type="http://schemas.openxmlformats.org/officeDocument/2006/relationships/hyperlink" Target="http://kitmenke.com/blog/2015/06/22/getting-started-with-storm-logging/" TargetMode="External"/><Relationship Id="rId2" Type="http://schemas.openxmlformats.org/officeDocument/2006/relationships/hyperlink" Target="http://storm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kitmenke" TargetMode="External"/><Relationship Id="rId5" Type="http://schemas.openxmlformats.org/officeDocument/2006/relationships/hyperlink" Target="http://kitmenke.com/blog" TargetMode="External"/><Relationship Id="rId4" Type="http://schemas.openxmlformats.org/officeDocument/2006/relationships/hyperlink" Target="http://hortonworks.com/hadoop/storm/" TargetMode="External"/><Relationship Id="rId9" Type="http://schemas.openxmlformats.org/officeDocument/2006/relationships/hyperlink" Target="https://twitter.com/mypetroc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torm/tree/master/examples/storm-star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kitmenke/storm-stlhug-dem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9475C42-5BF1-4247-9F56-12A6002B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38" cy="3124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How To Not Fail with Apache Storm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45193A72-7E32-480B-AA8E-778AF2B7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43338"/>
            <a:ext cx="4954588" cy="191452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altLang="en-US" dirty="0">
                <a:solidFill>
                  <a:srgbClr val="0F496F"/>
                </a:solidFill>
              </a:rPr>
              <a:t>Kit Menke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 dirty="0">
                <a:solidFill>
                  <a:srgbClr val="0F496F"/>
                </a:solidFill>
              </a:rPr>
              <a:t>Adam Doyle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 dirty="0">
                <a:solidFill>
                  <a:srgbClr val="0F496F"/>
                </a:solidFill>
              </a:rPr>
              <a:t>10/12/2017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 sz="1100" dirty="0">
                <a:solidFill>
                  <a:srgbClr val="0F496F"/>
                </a:solidFill>
              </a:rPr>
              <a:t>Created 9/2015</a:t>
            </a:r>
          </a:p>
          <a:p>
            <a:pPr eaLnBrk="1" hangingPunct="1">
              <a:spcAft>
                <a:spcPct val="0"/>
              </a:spcAft>
            </a:pPr>
            <a:endParaRPr lang="en-US" altLang="en-US" dirty="0">
              <a:solidFill>
                <a:srgbClr val="0F496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1E05-4150-4D7B-BE69-AA01E2BA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Demo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D44B11A0-2B5C-4D7D-A209-22F1FEA6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685800"/>
            <a:ext cx="7161212" cy="1989138"/>
          </a:xfrm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9F2A6D4-9377-4BDF-93EB-2D00AE35D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551815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FF54A6E-276E-43A5-9231-33F0EB4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TestinG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E26DEFE-CBCA-4566-A471-9EEF697F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  <a:p>
            <a:pPr lvl="1" eaLnBrk="1" hangingPunct="1"/>
            <a:r>
              <a:rPr lang="en-US" altLang="en-US"/>
              <a:t>Depend on unit tests from the start, Mockito is your friend</a:t>
            </a:r>
          </a:p>
          <a:p>
            <a:pPr lvl="1" eaLnBrk="1" hangingPunct="1"/>
            <a:r>
              <a:rPr lang="en-US" altLang="en-US"/>
              <a:t>Identify logic problems as early as possible</a:t>
            </a:r>
          </a:p>
          <a:p>
            <a:pPr lvl="1" eaLnBrk="1" hangingPunct="1"/>
            <a:r>
              <a:rPr lang="en-US" altLang="en-US"/>
              <a:t>Find a bug? Create a unit test!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31432DC9-1821-467B-9791-645CBC0D7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58293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F4A6-36D9-47C4-8975-CC329DC1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Testing part 2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F25AAC0-D747-4FA0-B936-396B50B2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Integration Testing</a:t>
            </a:r>
          </a:p>
          <a:p>
            <a:pPr lvl="1" eaLnBrk="1" hangingPunct="1"/>
            <a:r>
              <a:rPr lang="en-US" altLang="en-US"/>
              <a:t>Connections to HDFS, Hbase, Solr, Relational DB…</a:t>
            </a:r>
          </a:p>
          <a:p>
            <a:pPr lvl="1" eaLnBrk="1" hangingPunct="1"/>
            <a:r>
              <a:rPr lang="en-US" altLang="en-US"/>
              <a:t>Find: configuration and environment problems</a:t>
            </a:r>
          </a:p>
          <a:p>
            <a:pPr eaLnBrk="1" hangingPunct="1"/>
            <a:r>
              <a:rPr lang="en-US" altLang="en-US"/>
              <a:t>Load Testing</a:t>
            </a:r>
          </a:p>
          <a:p>
            <a:pPr lvl="1" eaLnBrk="1" hangingPunct="1"/>
            <a:r>
              <a:rPr lang="en-US" altLang="en-US"/>
              <a:t>Complete end to end test with load comparable to PROD</a:t>
            </a:r>
          </a:p>
          <a:p>
            <a:pPr lvl="1" eaLnBrk="1" hangingPunct="1"/>
            <a:r>
              <a:rPr lang="en-US" altLang="en-US"/>
              <a:t>Find: bolts which need optimization, environment settings to optimize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673D628-0CD9-4787-ADEE-FC627AD6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/>
              <a:t>PRODUCTION </a:t>
            </a:r>
            <a:r>
              <a:rPr lang="en-US" altLang="en-US" dirty="0" err="1"/>
              <a:t>DeploymenT</a:t>
            </a:r>
            <a:endParaRPr lang="en-US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6E60136-9973-47A8-89E1-A0B26B5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Uber-jar packaged up and deployed to cluster</a:t>
            </a:r>
          </a:p>
          <a:p>
            <a:pPr eaLnBrk="1" hangingPunct="1"/>
            <a:r>
              <a:rPr lang="en-US" altLang="en-US"/>
              <a:t>Numbers of Storm nodes/workers/executors/tasks</a:t>
            </a:r>
          </a:p>
          <a:p>
            <a:pPr lvl="1" eaLnBrk="1" hangingPunct="1"/>
            <a:r>
              <a:rPr lang="en-US" altLang="en-US"/>
              <a:t>Make this configurable</a:t>
            </a:r>
          </a:p>
          <a:p>
            <a:pPr lvl="1" eaLnBrk="1" hangingPunct="1"/>
            <a:r>
              <a:rPr lang="en-US" altLang="en-US"/>
              <a:t>Based on results from testing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F3BEF4D1-7710-410C-A081-BCC11B28D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/>
          <a:stretch>
            <a:fillRect/>
          </a:stretch>
        </p:blipFill>
        <p:spPr bwMode="auto">
          <a:xfrm>
            <a:off x="533400" y="2209800"/>
            <a:ext cx="7767638" cy="2960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2F35FA6-49D7-4A85-A967-FD7CEB39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Production Deployment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E32173A-28D4-452C-BA4F-2784FBCE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Tolerate errors and outages</a:t>
            </a:r>
          </a:p>
          <a:p>
            <a:pPr eaLnBrk="1" hangingPunct="1"/>
            <a:r>
              <a:rPr lang="en-US" altLang="en-US"/>
              <a:t>Updating a topology</a:t>
            </a:r>
          </a:p>
          <a:p>
            <a:pPr lvl="1" eaLnBrk="1" hangingPunct="1"/>
            <a:r>
              <a:rPr lang="en-US" altLang="en-US"/>
              <a:t>Configuration over code</a:t>
            </a:r>
          </a:p>
          <a:p>
            <a:pPr eaLnBrk="1" hangingPunct="1"/>
            <a:r>
              <a:rPr lang="en-US" altLang="en-US"/>
              <a:t>Increasing load over time</a:t>
            </a:r>
          </a:p>
          <a:p>
            <a:pPr eaLnBrk="1" hangingPunct="1"/>
            <a:r>
              <a:rPr lang="en-US" altLang="en-US"/>
              <a:t>Logging and debugging a running topology</a:t>
            </a:r>
          </a:p>
          <a:p>
            <a:pPr lvl="1" eaLnBrk="1" hangingPunct="1"/>
            <a:r>
              <a:rPr lang="en-US" altLang="en-US" sz="1400"/>
              <a:t>When Nimbus / supervisor / worker dies…</a:t>
            </a:r>
          </a:p>
          <a:p>
            <a:pPr eaLnBrk="1" hangingPunct="1"/>
            <a:r>
              <a:rPr lang="en-US" altLang="en-US"/>
              <a:t>Common problems:</a:t>
            </a:r>
          </a:p>
          <a:p>
            <a:pPr lvl="1" eaLnBrk="1" hangingPunct="1"/>
            <a:r>
              <a:rPr lang="en-US" altLang="en-US" sz="1600"/>
              <a:t>Conflicting workloads</a:t>
            </a:r>
          </a:p>
          <a:p>
            <a:pPr lvl="1" eaLnBrk="1" hangingPunct="1"/>
            <a:r>
              <a:rPr lang="en-US" altLang="en-US" sz="1600"/>
              <a:t>Configuration issues (ex: ULIMIT for storm user)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1E4D-547D-425F-8A3F-86E0C1E5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Resources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018E7B8-31E0-4326-9A6D-0627AA1F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Storm: </a:t>
            </a:r>
            <a:r>
              <a:rPr lang="en-US" altLang="en-US">
                <a:hlinkClick r:id="rId2"/>
              </a:rPr>
              <a:t>http://storm.apache.org/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hlinkClick r:id="rId3"/>
              </a:rPr>
              <a:t>https://github.com/kitmenke/storm-stlhug-demo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hlinkClick r:id="rId4"/>
              </a:rPr>
              <a:t>http://hortonworks.com/hadoop/storm/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hlinkClick r:id="rId5"/>
              </a:rPr>
              <a:t>Kit Menke’s Blog</a:t>
            </a:r>
            <a:r>
              <a:rPr lang="en-US" altLang="en-US"/>
              <a:t> (</a:t>
            </a:r>
            <a:r>
              <a:rPr lang="en-US" altLang="en-US">
                <a:hlinkClick r:id="rId6"/>
              </a:rPr>
              <a:t>@kitmenke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>
                <a:hlinkClick r:id="rId7"/>
              </a:rPr>
              <a:t>Getting started with Storm: Logging</a:t>
            </a:r>
            <a:endParaRPr lang="en-US" altLang="en-US"/>
          </a:p>
          <a:p>
            <a:pPr lvl="1" eaLnBrk="1" hangingPunct="1"/>
            <a:r>
              <a:rPr lang="en-US" altLang="en-US">
                <a:hlinkClick r:id="rId8"/>
              </a:rPr>
              <a:t>Tick tuples within Storm</a:t>
            </a:r>
            <a:endParaRPr lang="en-US" altLang="en-US"/>
          </a:p>
          <a:p>
            <a:pPr eaLnBrk="1" hangingPunct="1"/>
            <a:r>
              <a:rPr lang="en-US" altLang="en-US"/>
              <a:t>Adam Doyle (</a:t>
            </a:r>
            <a:r>
              <a:rPr lang="en-US" altLang="en-US">
                <a:hlinkClick r:id="rId9"/>
              </a:rPr>
              <a:t>@mypetrock</a:t>
            </a:r>
            <a:r>
              <a:rPr lang="en-US" altLang="en-US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7ACA173-0AD5-41D0-AAA3-1D66EC00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Questions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6B2FFD5-F5B3-48CC-ABF2-3DC40567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A47B7F6-1FD1-4163-A5D9-32D9C51A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Agenda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EDA834A-2657-47CF-8C83-68BAA519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Storm 101</a:t>
            </a:r>
          </a:p>
          <a:p>
            <a:pPr eaLnBrk="1" hangingPunct="1"/>
            <a:r>
              <a:rPr lang="en-US" altLang="en-US"/>
              <a:t>Development</a:t>
            </a:r>
          </a:p>
          <a:p>
            <a:pPr eaLnBrk="1" hangingPunct="1"/>
            <a:r>
              <a:rPr lang="en-US" altLang="en-US"/>
              <a:t>Demo</a:t>
            </a:r>
          </a:p>
          <a:p>
            <a:pPr eaLnBrk="1" hangingPunct="1"/>
            <a:r>
              <a:rPr lang="en-US" altLang="en-US"/>
              <a:t>Testing</a:t>
            </a:r>
          </a:p>
          <a:p>
            <a:pPr eaLnBrk="1" hangingPunct="1"/>
            <a:r>
              <a:rPr lang="en-US" altLang="en-US"/>
              <a:t>Deployment</a:t>
            </a:r>
          </a:p>
          <a:p>
            <a:pPr eaLnBrk="1" hangingPunct="1"/>
            <a:r>
              <a:rPr lang="en-US" altLang="en-US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122B-FC9A-485A-A36F-8CC0E467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Apache storm</a:t>
            </a:r>
            <a:br>
              <a:rPr lang="en-US" dirty="0"/>
            </a:br>
            <a:r>
              <a:rPr lang="en-US" sz="1050" dirty="0"/>
              <a:t>http://storm.apache.org/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ACBE6E5-91D5-4A9B-94F1-FC410BBC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System for processing streaming data in real time</a:t>
            </a:r>
          </a:p>
          <a:p>
            <a:pPr eaLnBrk="1" hangingPunct="1"/>
            <a:r>
              <a:rPr lang="en-US" altLang="en-US" dirty="0"/>
              <a:t>Why would you use it?</a:t>
            </a:r>
          </a:p>
          <a:p>
            <a:pPr lvl="1" eaLnBrk="1" hangingPunct="1"/>
            <a:r>
              <a:rPr lang="en-US" altLang="en-US" dirty="0"/>
              <a:t>Highly scalable – Amount of data to be processed will increase in the future</a:t>
            </a:r>
          </a:p>
          <a:p>
            <a:pPr lvl="1" eaLnBrk="1" hangingPunct="1"/>
            <a:r>
              <a:rPr lang="en-US" altLang="en-US" dirty="0"/>
              <a:t>Fault tolerant – Must run 24/7, recover automatically from faults</a:t>
            </a:r>
          </a:p>
          <a:p>
            <a:pPr lvl="1" eaLnBrk="1" hangingPunct="1"/>
            <a:r>
              <a:rPr lang="en-US" altLang="en-US" dirty="0"/>
              <a:t>Guaranteed processing – Need to process every tuple at least once or exactly once</a:t>
            </a:r>
          </a:p>
          <a:p>
            <a:pPr lvl="1" eaLnBrk="1" hangingPunct="1"/>
            <a:r>
              <a:rPr lang="en-US" altLang="en-US" dirty="0"/>
              <a:t>“One message at a time” processing paradigm</a:t>
            </a:r>
          </a:p>
          <a:p>
            <a:pPr lvl="2" eaLnBrk="1" hangingPunct="1"/>
            <a:r>
              <a:rPr lang="en-US" altLang="en-US" dirty="0"/>
              <a:t>Compare this with Apache Spark’s micro-batch processing</a:t>
            </a:r>
          </a:p>
        </p:txBody>
      </p:sp>
      <p:pic>
        <p:nvPicPr>
          <p:cNvPr id="8196" name="Picture 2" descr="http://hortonworks.com/wp-content/uploads/2013/11/storm_logo.png">
            <a:extLst>
              <a:ext uri="{FF2B5EF4-FFF2-40B4-BE49-F238E27FC236}">
                <a16:creationId xmlns:a16="http://schemas.microsoft.com/office/drawing/2014/main" id="{FBC2C4DD-CDC6-4582-B7CD-6C83A3E4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033588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2384-8CD8-427B-9F23-683B70EE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use cases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B304A3B-F039-4371-AE1F-4F8BDF84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Sentiment</a:t>
            </a:r>
          </a:p>
          <a:p>
            <a:pPr eaLnBrk="1" hangingPunct="1"/>
            <a:r>
              <a:rPr lang="en-US" altLang="en-US"/>
              <a:t>Clickstream</a:t>
            </a:r>
          </a:p>
          <a:p>
            <a:pPr eaLnBrk="1" hangingPunct="1"/>
            <a:r>
              <a:rPr lang="en-US" altLang="en-US"/>
              <a:t>Machine/sensors</a:t>
            </a:r>
          </a:p>
          <a:p>
            <a:pPr eaLnBrk="1" hangingPunct="1"/>
            <a:r>
              <a:rPr lang="en-US" altLang="en-US"/>
              <a:t>Logs</a:t>
            </a:r>
          </a:p>
          <a:p>
            <a:pPr eaLnBrk="1" hangingPunct="1"/>
            <a:r>
              <a:rPr lang="en-US" altLang="en-US"/>
              <a:t>Geo-location</a:t>
            </a:r>
          </a:p>
          <a:p>
            <a:pPr eaLnBrk="1" hangingPunct="1"/>
            <a:r>
              <a:rPr lang="en-US" altLang="en-US"/>
              <a:t>Stock trading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ABB5-229C-40F2-A653-EEBAB9E2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Components of a Topology</a:t>
            </a:r>
            <a:br>
              <a:rPr lang="en-US" dirty="0"/>
            </a:br>
            <a:r>
              <a:rPr lang="en-US" sz="1100" dirty="0"/>
              <a:t>http://hortonworks.com/hadoop/storm/#section_2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5A6D18F-184E-4A17-9C76-4FAD0E86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Tuples </a:t>
            </a:r>
            <a:r>
              <a:rPr lang="en-US" altLang="en-US"/>
              <a:t>– an ordered list of elements</a:t>
            </a:r>
          </a:p>
          <a:p>
            <a:pPr eaLnBrk="1" hangingPunct="1"/>
            <a:r>
              <a:rPr lang="en-US" altLang="en-US" b="1"/>
              <a:t>Streams</a:t>
            </a:r>
            <a:r>
              <a:rPr lang="en-US" altLang="en-US"/>
              <a:t> – an unbounded sequence of tuples</a:t>
            </a:r>
          </a:p>
          <a:p>
            <a:pPr eaLnBrk="1" hangingPunct="1"/>
            <a:r>
              <a:rPr lang="en-US" altLang="en-US" b="1"/>
              <a:t>Spouts</a:t>
            </a:r>
            <a:r>
              <a:rPr lang="en-US" altLang="en-US"/>
              <a:t> – bring data in, create tuples</a:t>
            </a:r>
          </a:p>
          <a:p>
            <a:pPr eaLnBrk="1" hangingPunct="1"/>
            <a:r>
              <a:rPr lang="en-US" altLang="en-US" b="1"/>
              <a:t>Bolts</a:t>
            </a:r>
            <a:r>
              <a:rPr lang="en-US" altLang="en-US"/>
              <a:t> – process streams of data</a:t>
            </a:r>
          </a:p>
          <a:p>
            <a:pPr eaLnBrk="1" hangingPunct="1"/>
            <a:r>
              <a:rPr lang="en-US" altLang="en-US" b="1"/>
              <a:t>Topologies</a:t>
            </a:r>
            <a:r>
              <a:rPr lang="en-US" altLang="en-US"/>
              <a:t> – network of spouts and bolts</a:t>
            </a:r>
          </a:p>
        </p:txBody>
      </p:sp>
      <p:pic>
        <p:nvPicPr>
          <p:cNvPr id="11268" name="Picture 2" descr="Storm_concepts">
            <a:extLst>
              <a:ext uri="{FF2B5EF4-FFF2-40B4-BE49-F238E27FC236}">
                <a16:creationId xmlns:a16="http://schemas.microsoft.com/office/drawing/2014/main" id="{AFA8A489-5817-4837-AF1C-8955FA8E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"/>
            <a:ext cx="28575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3215-9B13-4905-89B6-6C758F5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Storm cluster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0739026-A979-4ED3-BA53-C5648915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781800" cy="3767138"/>
          </a:xfrm>
        </p:spPr>
        <p:txBody>
          <a:bodyPr/>
          <a:lstStyle/>
          <a:p>
            <a:pPr eaLnBrk="1" hangingPunct="1"/>
            <a:r>
              <a:rPr lang="en-US" altLang="en-US" b="1"/>
              <a:t>Nimbus</a:t>
            </a:r>
            <a:r>
              <a:rPr lang="en-US" altLang="en-US"/>
              <a:t> – master node, coordinates storm workers</a:t>
            </a:r>
          </a:p>
          <a:p>
            <a:pPr eaLnBrk="1" hangingPunct="1"/>
            <a:r>
              <a:rPr lang="en-US" altLang="en-US" b="1"/>
              <a:t>Supervisors</a:t>
            </a:r>
            <a:r>
              <a:rPr lang="en-US" altLang="en-US"/>
              <a:t> – talks to Nimbus, start/stop workers</a:t>
            </a:r>
          </a:p>
          <a:p>
            <a:pPr eaLnBrk="1" hangingPunct="1"/>
            <a:r>
              <a:rPr lang="en-US" altLang="en-US" b="1"/>
              <a:t>Workers</a:t>
            </a:r>
            <a:r>
              <a:rPr lang="en-US" altLang="en-US"/>
              <a:t> – running spouts/bolts</a:t>
            </a:r>
          </a:p>
          <a:p>
            <a:pPr eaLnBrk="1" hangingPunct="1"/>
            <a:r>
              <a:rPr lang="en-US" altLang="en-US" b="1"/>
              <a:t>Executors</a:t>
            </a:r>
            <a:r>
              <a:rPr lang="en-US" altLang="en-US"/>
              <a:t> – an instance of a spout/bolt</a:t>
            </a:r>
          </a:p>
          <a:p>
            <a:pPr eaLnBrk="1" hangingPunct="1"/>
            <a:endParaRPr lang="en-US" altLang="en-US"/>
          </a:p>
        </p:txBody>
      </p:sp>
      <p:pic>
        <p:nvPicPr>
          <p:cNvPr id="12292" name="Picture 2" descr="storm_architecture">
            <a:extLst>
              <a:ext uri="{FF2B5EF4-FFF2-40B4-BE49-F238E27FC236}">
                <a16:creationId xmlns:a16="http://schemas.microsoft.com/office/drawing/2014/main" id="{D6717276-1013-410E-B85C-592D241B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00425"/>
            <a:ext cx="33702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E704-033E-4512-BD85-21A45A6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cluster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C87-2B17-44D4-8B85-9296E624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A server in your cluster, runs workers</a:t>
            </a:r>
          </a:p>
          <a:p>
            <a:r>
              <a:rPr lang="en-US" dirty="0"/>
              <a:t>Workers</a:t>
            </a:r>
          </a:p>
          <a:p>
            <a:pPr lvl="1"/>
            <a:r>
              <a:rPr lang="en-US" dirty="0"/>
              <a:t>Each worker has its own JVM, runs executors</a:t>
            </a:r>
          </a:p>
          <a:p>
            <a:r>
              <a:rPr lang="en-US" dirty="0"/>
              <a:t>Executors</a:t>
            </a:r>
          </a:p>
          <a:p>
            <a:pPr lvl="1"/>
            <a:r>
              <a:rPr lang="en-US" dirty="0"/>
              <a:t>Each executor is assigned to a worker in the cluster, runs tasks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/>
              <a:t>Instances </a:t>
            </a:r>
            <a:r>
              <a:rPr lang="en-US" dirty="0"/>
              <a:t>running your spout/bolt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7D8-9EBE-44B1-BD7B-00FB61F5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Development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A592DF3-9FB4-4E3B-AD41-49A7A3B4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 dirty="0"/>
              <a:t>Set up your DEV Environment: Eclipse/IntelliJ, Maven, Git</a:t>
            </a:r>
          </a:p>
          <a:p>
            <a:pPr eaLnBrk="1" hangingPunct="1"/>
            <a:r>
              <a:rPr lang="en-US" altLang="en-US" dirty="0"/>
              <a:t>Use an example to get started: </a:t>
            </a:r>
            <a:r>
              <a:rPr lang="en-US" altLang="en-US" dirty="0">
                <a:hlinkClick r:id="rId3"/>
              </a:rPr>
              <a:t>storm-starter</a:t>
            </a:r>
            <a:r>
              <a:rPr lang="en-US" altLang="en-US" dirty="0"/>
              <a:t> or </a:t>
            </a:r>
            <a:r>
              <a:rPr lang="en-US" altLang="en-US" dirty="0">
                <a:hlinkClick r:id="rId4"/>
              </a:rPr>
              <a:t>storm-</a:t>
            </a:r>
            <a:r>
              <a:rPr lang="en-US" altLang="en-US" dirty="0" err="1">
                <a:hlinkClick r:id="rId4"/>
              </a:rPr>
              <a:t>stlhug</a:t>
            </a:r>
            <a:r>
              <a:rPr lang="en-US" altLang="en-US" dirty="0">
                <a:hlinkClick r:id="rId4"/>
              </a:rPr>
              <a:t>-demo</a:t>
            </a:r>
            <a:endParaRPr lang="en-US" altLang="en-US" dirty="0"/>
          </a:p>
          <a:p>
            <a:pPr eaLnBrk="1" hangingPunct="1"/>
            <a:r>
              <a:rPr lang="en-US" altLang="en-US" dirty="0"/>
              <a:t>Plan the topology</a:t>
            </a:r>
          </a:p>
          <a:p>
            <a:pPr lvl="1" eaLnBrk="1" hangingPunct="1"/>
            <a:r>
              <a:rPr lang="en-US" altLang="en-US" dirty="0"/>
              <a:t>One spout per input</a:t>
            </a:r>
          </a:p>
          <a:p>
            <a:pPr lvl="1" eaLnBrk="1" hangingPunct="1"/>
            <a:r>
              <a:rPr lang="en-US" altLang="en-US" dirty="0"/>
              <a:t>Split bolts in logical units of work</a:t>
            </a:r>
          </a:p>
          <a:p>
            <a:pPr eaLnBrk="1" hangingPunct="1"/>
            <a:r>
              <a:rPr lang="en-US" altLang="en-US" dirty="0"/>
              <a:t>Common problems:</a:t>
            </a:r>
          </a:p>
          <a:p>
            <a:pPr lvl="1" eaLnBrk="1" hangingPunct="1"/>
            <a:r>
              <a:rPr lang="en-US" altLang="en-US" dirty="0"/>
              <a:t>Managing connections, errors in flow, </a:t>
            </a:r>
            <a:r>
              <a:rPr lang="en-US" altLang="en-US" dirty="0" err="1"/>
              <a:t>TickTuples</a:t>
            </a:r>
            <a:r>
              <a:rPr lang="en-US" altLang="en-US" dirty="0"/>
              <a:t>, serialization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65ADFBE8-4CC9-4A22-BA6E-2BE211DE4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21175"/>
            <a:ext cx="49530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B69B-EF98-4FDF-9B74-69AE3F05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A1A6-FED4-4D9F-8EBC-BBD86F87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495800"/>
          </a:xfrm>
        </p:spPr>
        <p:txBody>
          <a:bodyPr/>
          <a:lstStyle/>
          <a:p>
            <a:r>
              <a:rPr lang="en-US" dirty="0"/>
              <a:t>First, when your topology is started...</a:t>
            </a:r>
          </a:p>
          <a:p>
            <a:pPr lvl="1"/>
            <a:r>
              <a:rPr lang="en-US" dirty="0"/>
              <a:t>Create Spouts and Bolts</a:t>
            </a:r>
          </a:p>
          <a:p>
            <a:pPr lvl="1"/>
            <a:r>
              <a:rPr lang="en-US" dirty="0" err="1"/>
              <a:t>declareOutputFields</a:t>
            </a:r>
            <a:endParaRPr lang="en-US" dirty="0"/>
          </a:p>
          <a:p>
            <a:pPr lvl="1"/>
            <a:r>
              <a:rPr lang="en-US" dirty="0"/>
              <a:t>Spouts/Bolts serialized and assigned to workers</a:t>
            </a:r>
          </a:p>
          <a:p>
            <a:r>
              <a:rPr lang="en-US" dirty="0"/>
              <a:t>Second, in each worker somewhere on the cluster... </a:t>
            </a:r>
          </a:p>
          <a:p>
            <a:pPr lvl="1"/>
            <a:r>
              <a:rPr lang="en-US" dirty="0"/>
              <a:t>Spouts open and Bolts prepare (happens once)</a:t>
            </a:r>
          </a:p>
          <a:p>
            <a:pPr lvl="1"/>
            <a:r>
              <a:rPr lang="en-US" dirty="0"/>
              <a:t>In a loop...</a:t>
            </a:r>
          </a:p>
          <a:p>
            <a:pPr lvl="2"/>
            <a:r>
              <a:rPr lang="en-US" dirty="0"/>
              <a:t>Spouts call ack, fail, and </a:t>
            </a:r>
            <a:r>
              <a:rPr lang="en-US" dirty="0" err="1"/>
              <a:t>nextTuple</a:t>
            </a:r>
            <a:endParaRPr lang="en-US" dirty="0"/>
          </a:p>
          <a:p>
            <a:pPr lvl="2"/>
            <a:r>
              <a:rPr lang="en-US" dirty="0"/>
              <a:t>Bolts call execute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5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2091</TotalTime>
  <Words>740</Words>
  <Application>Microsoft Office PowerPoint</Application>
  <PresentationFormat>On-screen Show (4:3)</PresentationFormat>
  <Paragraphs>133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Slice</vt:lpstr>
      <vt:lpstr>How To Not Fail with Apache Storm</vt:lpstr>
      <vt:lpstr>Agenda</vt:lpstr>
      <vt:lpstr>Apache storm http://storm.apache.org/</vt:lpstr>
      <vt:lpstr>Example use cases</vt:lpstr>
      <vt:lpstr>Components of a Topology http://hortonworks.com/hadoop/storm/#section_2</vt:lpstr>
      <vt:lpstr>Storm cluster</vt:lpstr>
      <vt:lpstr>Storm cluster (cont.)</vt:lpstr>
      <vt:lpstr>Development</vt:lpstr>
      <vt:lpstr>Execution flow</vt:lpstr>
      <vt:lpstr>Demo</vt:lpstr>
      <vt:lpstr>TestinG</vt:lpstr>
      <vt:lpstr>Testing part 2</vt:lpstr>
      <vt:lpstr> PRODUCTION DeploymenT</vt:lpstr>
      <vt:lpstr>Production Deployment</vt:lpstr>
      <vt:lpstr>Resources</vt:lpstr>
      <vt:lpstr>Questions</vt:lpstr>
    </vt:vector>
  </TitlesOfParts>
  <Company>Sissters of Mercy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Not Fail At Storm</dc:title>
  <dc:creator>Adam Doyle</dc:creator>
  <cp:lastModifiedBy>Kit Menke</cp:lastModifiedBy>
  <cp:revision>76</cp:revision>
  <dcterms:created xsi:type="dcterms:W3CDTF">2015-08-03T18:44:24Z</dcterms:created>
  <dcterms:modified xsi:type="dcterms:W3CDTF">2017-10-12T19:35:37Z</dcterms:modified>
</cp:coreProperties>
</file>