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5" r:id="rId6"/>
    <p:sldId id="278" r:id="rId7"/>
    <p:sldId id="283" r:id="rId8"/>
    <p:sldId id="264" r:id="rId9"/>
    <p:sldId id="277" r:id="rId10"/>
    <p:sldId id="276" r:id="rId11"/>
    <p:sldId id="290" r:id="rId12"/>
    <p:sldId id="287" r:id="rId13"/>
    <p:sldId id="288" r:id="rId14"/>
    <p:sldId id="279" r:id="rId15"/>
    <p:sldId id="281" r:id="rId16"/>
    <p:sldId id="292" r:id="rId17"/>
    <p:sldId id="285" r:id="rId18"/>
    <p:sldId id="289" r:id="rId19"/>
    <p:sldId id="272" r:id="rId20"/>
    <p:sldId id="286" r:id="rId21"/>
    <p:sldId id="273" r:id="rId22"/>
  </p:sldIdLst>
  <p:sldSz cx="18288000" cy="10287000"/>
  <p:notesSz cx="6858000" cy="9144000"/>
  <p:embeddedFontLst>
    <p:embeddedFont>
      <p:font typeface="Klein" panose="020B0604020202020204" charset="0"/>
      <p:regular r:id="rId24"/>
    </p:embeddedFont>
    <p:embeddedFont>
      <p:font typeface="Klein Bold" panose="020B0604020202020204" charset="0"/>
      <p:regular r:id="rId25"/>
    </p:embeddedFont>
    <p:embeddedFont>
      <p:font typeface="Klein Heavy" panose="020B0604020202020204" charset="0"/>
      <p:regular r:id="rId26"/>
    </p:embeddedFont>
    <p:embeddedFont>
      <p:font typeface="Open Sauce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7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DE64C-72C2-47A8-B029-1AEB5517D390}" type="datetimeFigureOut">
              <a:rPr lang="es-MX" smtClean="0"/>
              <a:t>18/09/2024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D62B6-31A8-4228-B94C-DFE84518E6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41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D62B6-31A8-4228-B94C-DFE84518E62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880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D62B6-31A8-4228-B94C-DFE84518E62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758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D62B6-31A8-4228-B94C-DFE84518E62D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031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5.svg"/><Relationship Id="rId7" Type="http://schemas.openxmlformats.org/officeDocument/2006/relationships/image" Target="../media/image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Relationship Id="rId9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13.svg"/><Relationship Id="rId7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5.svg"/><Relationship Id="rId7" Type="http://schemas.openxmlformats.org/officeDocument/2006/relationships/image" Target="../media/image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Relationship Id="rId9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13.svg"/><Relationship Id="rId7" Type="http://schemas.openxmlformats.org/officeDocument/2006/relationships/image" Target="../media/image3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5.sv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png"/><Relationship Id="rId9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svg"/><Relationship Id="rId7" Type="http://schemas.openxmlformats.org/officeDocument/2006/relationships/image" Target="../media/image2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-85336" y="-459315"/>
            <a:ext cx="12232178" cy="14872844"/>
          </a:xfrm>
          <a:custGeom>
            <a:avLst/>
            <a:gdLst/>
            <a:ahLst/>
            <a:cxnLst/>
            <a:rect l="l" t="t" r="r" b="b"/>
            <a:pathLst>
              <a:path w="12232178" h="14872844">
                <a:moveTo>
                  <a:pt x="0" y="14872845"/>
                </a:moveTo>
                <a:lnTo>
                  <a:pt x="12232178" y="14872845"/>
                </a:lnTo>
                <a:lnTo>
                  <a:pt x="12232178" y="0"/>
                </a:lnTo>
                <a:lnTo>
                  <a:pt x="0" y="0"/>
                </a:lnTo>
                <a:lnTo>
                  <a:pt x="0" y="148728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173" b="-43652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8287628" y="1306315"/>
            <a:ext cx="11113567" cy="10197587"/>
          </a:xfrm>
          <a:custGeom>
            <a:avLst/>
            <a:gdLst/>
            <a:ahLst/>
            <a:cxnLst/>
            <a:rect l="l" t="t" r="r" b="b"/>
            <a:pathLst>
              <a:path w="11113567" h="10197587">
                <a:moveTo>
                  <a:pt x="0" y="0"/>
                </a:moveTo>
                <a:lnTo>
                  <a:pt x="11113567" y="0"/>
                </a:lnTo>
                <a:lnTo>
                  <a:pt x="11113567" y="10197587"/>
                </a:lnTo>
                <a:lnTo>
                  <a:pt x="0" y="10197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98" t="-10179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8070903" y="1144390"/>
            <a:ext cx="9126813" cy="8113910"/>
            <a:chOff x="0" y="0"/>
            <a:chExt cx="2473308" cy="21988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73308" cy="2198818"/>
            </a:xfrm>
            <a:custGeom>
              <a:avLst/>
              <a:gdLst/>
              <a:ahLst/>
              <a:cxnLst/>
              <a:rect l="l" t="t" r="r" b="b"/>
              <a:pathLst>
                <a:path w="2473308" h="2198818">
                  <a:moveTo>
                    <a:pt x="0" y="0"/>
                  </a:moveTo>
                  <a:lnTo>
                    <a:pt x="2473308" y="0"/>
                  </a:lnTo>
                  <a:lnTo>
                    <a:pt x="2473308" y="2198818"/>
                  </a:lnTo>
                  <a:lnTo>
                    <a:pt x="0" y="219881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2473308" cy="22083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065018" y="1028700"/>
            <a:ext cx="13008059" cy="8113910"/>
            <a:chOff x="0" y="0"/>
            <a:chExt cx="3525101" cy="219881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25101" cy="2198818"/>
            </a:xfrm>
            <a:custGeom>
              <a:avLst/>
              <a:gdLst/>
              <a:ahLst/>
              <a:cxnLst/>
              <a:rect l="l" t="t" r="r" b="b"/>
              <a:pathLst>
                <a:path w="3525101" h="2198818">
                  <a:moveTo>
                    <a:pt x="0" y="0"/>
                  </a:moveTo>
                  <a:lnTo>
                    <a:pt x="3525101" y="0"/>
                  </a:lnTo>
                  <a:lnTo>
                    <a:pt x="3525101" y="2198818"/>
                  </a:lnTo>
                  <a:lnTo>
                    <a:pt x="0" y="2198818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3525101" cy="22083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52990" y="3921060"/>
            <a:ext cx="11240599" cy="4071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395"/>
              </a:lnSpc>
            </a:pPr>
            <a:r>
              <a:rPr lang="en-US" sz="10500" b="1" dirty="0">
                <a:solidFill>
                  <a:srgbClr val="FFFFFF"/>
                </a:solidFill>
                <a:latin typeface="Klein Heavy"/>
                <a:ea typeface="Klein Heavy"/>
                <a:cs typeface="Klein Heavy"/>
                <a:sym typeface="Klein Heavy"/>
              </a:rPr>
              <a:t>PATRONES </a:t>
            </a:r>
          </a:p>
          <a:p>
            <a:pPr algn="r">
              <a:lnSpc>
                <a:spcPts val="10395"/>
              </a:lnSpc>
            </a:pPr>
            <a:r>
              <a:rPr lang="en-US" sz="10500" b="1" dirty="0">
                <a:solidFill>
                  <a:srgbClr val="FFFFFF"/>
                </a:solidFill>
                <a:latin typeface="Klein Heavy"/>
                <a:ea typeface="Klein Heavy"/>
                <a:cs typeface="Klein Heavy"/>
                <a:sym typeface="Klein Heavy"/>
              </a:rPr>
              <a:t>DE </a:t>
            </a:r>
          </a:p>
          <a:p>
            <a:pPr algn="r">
              <a:lnSpc>
                <a:spcPts val="10395"/>
              </a:lnSpc>
            </a:pPr>
            <a:r>
              <a:rPr lang="en-US" sz="10500" b="1" dirty="0">
                <a:solidFill>
                  <a:srgbClr val="FFFFFF"/>
                </a:solidFill>
                <a:latin typeface="Klein Heavy"/>
                <a:ea typeface="Klein Heavy"/>
                <a:cs typeface="Klein Heavy"/>
                <a:sym typeface="Klein Heavy"/>
              </a:rPr>
              <a:t>DISEÑO</a:t>
            </a:r>
          </a:p>
        </p:txBody>
      </p:sp>
      <p:sp>
        <p:nvSpPr>
          <p:cNvPr id="11" name="Freeform 11"/>
          <p:cNvSpPr/>
          <p:nvPr/>
        </p:nvSpPr>
        <p:spPr>
          <a:xfrm>
            <a:off x="16304088" y="1363465"/>
            <a:ext cx="356176" cy="354881"/>
          </a:xfrm>
          <a:custGeom>
            <a:avLst/>
            <a:gdLst/>
            <a:ahLst/>
            <a:cxnLst/>
            <a:rect l="l" t="t" r="r" b="b"/>
            <a:pathLst>
              <a:path w="356176" h="354881">
                <a:moveTo>
                  <a:pt x="0" y="0"/>
                </a:moveTo>
                <a:lnTo>
                  <a:pt x="356176" y="0"/>
                </a:lnTo>
                <a:lnTo>
                  <a:pt x="356176" y="354881"/>
                </a:lnTo>
                <a:lnTo>
                  <a:pt x="0" y="3548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TextBox 12"/>
          <p:cNvSpPr txBox="1"/>
          <p:nvPr/>
        </p:nvSpPr>
        <p:spPr>
          <a:xfrm>
            <a:off x="8404626" y="7769614"/>
            <a:ext cx="8188963" cy="505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60"/>
              </a:lnSpc>
            </a:pPr>
            <a:r>
              <a:rPr lang="en-US" sz="2900" dirty="0" err="1">
                <a:solidFill>
                  <a:srgbClr val="40FFC9"/>
                </a:solidFill>
                <a:latin typeface="Klein"/>
                <a:ea typeface="Klein"/>
                <a:cs typeface="Klein"/>
                <a:sym typeface="Klein"/>
              </a:rPr>
              <a:t>Investigación</a:t>
            </a:r>
            <a:r>
              <a:rPr lang="en-US" sz="2900" dirty="0">
                <a:solidFill>
                  <a:srgbClr val="40FFC9"/>
                </a:solidFill>
                <a:latin typeface="Klein"/>
                <a:ea typeface="Klein"/>
                <a:cs typeface="Klein"/>
                <a:sym typeface="Klein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626993" y="1534878"/>
            <a:ext cx="1053375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Universidad Tecnológica Metropolitana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4000" y="1220760"/>
            <a:ext cx="5122651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000"/>
              </a:lnSpc>
            </a:pPr>
            <a:r>
              <a:rPr lang="en-US" sz="7500" b="1" dirty="0" err="1">
                <a:solidFill>
                  <a:srgbClr val="000000"/>
                </a:solidFill>
                <a:latin typeface="Klein Heavy"/>
                <a:ea typeface="Klein Heavy"/>
                <a:cs typeface="Klein Heavy"/>
                <a:sym typeface="Klein Heavy"/>
              </a:rPr>
              <a:t>Definición</a:t>
            </a:r>
            <a:endParaRPr lang="en-US" sz="7500" b="1" dirty="0">
              <a:solidFill>
                <a:srgbClr val="000000"/>
              </a:solidFill>
              <a:latin typeface="Klein Heavy"/>
              <a:ea typeface="Klein Heavy"/>
              <a:cs typeface="Klein Heavy"/>
              <a:sym typeface="Klein Heavy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9399964" y="2466349"/>
            <a:ext cx="10106006" cy="9037553"/>
          </a:xfrm>
          <a:custGeom>
            <a:avLst/>
            <a:gdLst/>
            <a:ahLst/>
            <a:cxnLst/>
            <a:rect l="l" t="t" r="r" b="b"/>
            <a:pathLst>
              <a:path w="10106006" h="9037553">
                <a:moveTo>
                  <a:pt x="0" y="0"/>
                </a:moveTo>
                <a:lnTo>
                  <a:pt x="10106006" y="0"/>
                </a:lnTo>
                <a:lnTo>
                  <a:pt x="10106006" y="9037553"/>
                </a:lnTo>
                <a:lnTo>
                  <a:pt x="0" y="9037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177" t="-24321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0566958" y="1490397"/>
            <a:ext cx="6710841" cy="7767903"/>
            <a:chOff x="0" y="0"/>
            <a:chExt cx="1764425" cy="20423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64425" cy="2042350"/>
            </a:xfrm>
            <a:custGeom>
              <a:avLst/>
              <a:gdLst/>
              <a:ahLst/>
              <a:cxnLst/>
              <a:rect l="l" t="t" r="r" b="b"/>
              <a:pathLst>
                <a:path w="1764425" h="2042350">
                  <a:moveTo>
                    <a:pt x="0" y="0"/>
                  </a:moveTo>
                  <a:lnTo>
                    <a:pt x="1764425" y="0"/>
                  </a:lnTo>
                  <a:lnTo>
                    <a:pt x="1764425" y="2042350"/>
                  </a:lnTo>
                  <a:lnTo>
                    <a:pt x="0" y="204235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764425" cy="2051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25951" y="9686668"/>
            <a:ext cx="18262049" cy="0"/>
          </a:xfrm>
          <a:prstGeom prst="line">
            <a:avLst/>
          </a:prstGeom>
          <a:ln w="38100" cap="flat">
            <a:solidFill>
              <a:srgbClr val="40FFC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pic>
        <p:nvPicPr>
          <p:cNvPr id="5124" name="Picture 4" descr="MVVM vs MVP. ¿Qué patrón de diseño debo utilizar en… | by Alain Nicolás  Tello | Medium">
            <a:extLst>
              <a:ext uri="{FF2B5EF4-FFF2-40B4-BE49-F238E27FC236}">
                <a16:creationId xmlns:a16="http://schemas.microsoft.com/office/drawing/2014/main" id="{934079D1-BA71-8BC2-DD23-BEBC6231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428" y="1395358"/>
            <a:ext cx="6490371" cy="36474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omina el Patrón de Diseño: Modelo, Vista, Presentador (MVP) — Android | by  Juan Ricardo | Medium">
            <a:extLst>
              <a:ext uri="{FF2B5EF4-FFF2-40B4-BE49-F238E27FC236}">
                <a16:creationId xmlns:a16="http://schemas.microsoft.com/office/drawing/2014/main" id="{0A3011F2-DD54-739F-A90D-A066DF9D0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5646289"/>
            <a:ext cx="6442465" cy="35358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2"/>
          <p:cNvSpPr/>
          <p:nvPr/>
        </p:nvSpPr>
        <p:spPr>
          <a:xfrm>
            <a:off x="16663710" y="1643684"/>
            <a:ext cx="309440" cy="308315"/>
          </a:xfrm>
          <a:custGeom>
            <a:avLst/>
            <a:gdLst/>
            <a:ahLst/>
            <a:cxnLst/>
            <a:rect l="l" t="t" r="r" b="b"/>
            <a:pathLst>
              <a:path w="309440" h="308315">
                <a:moveTo>
                  <a:pt x="0" y="0"/>
                </a:moveTo>
                <a:lnTo>
                  <a:pt x="309440" y="0"/>
                </a:lnTo>
                <a:lnTo>
                  <a:pt x="309440" y="308315"/>
                </a:lnTo>
                <a:lnTo>
                  <a:pt x="0" y="308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3" name="Freeform 13"/>
          <p:cNvSpPr/>
          <p:nvPr/>
        </p:nvSpPr>
        <p:spPr>
          <a:xfrm>
            <a:off x="16663710" y="5922351"/>
            <a:ext cx="309440" cy="308315"/>
          </a:xfrm>
          <a:custGeom>
            <a:avLst/>
            <a:gdLst/>
            <a:ahLst/>
            <a:cxnLst/>
            <a:rect l="l" t="t" r="r" b="b"/>
            <a:pathLst>
              <a:path w="309440" h="308315">
                <a:moveTo>
                  <a:pt x="0" y="0"/>
                </a:moveTo>
                <a:lnTo>
                  <a:pt x="309440" y="0"/>
                </a:lnTo>
                <a:lnTo>
                  <a:pt x="309440" y="308315"/>
                </a:lnTo>
                <a:lnTo>
                  <a:pt x="0" y="308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  <p:sp>
        <p:nvSpPr>
          <p:cNvPr id="14" name="TextBox 14"/>
          <p:cNvSpPr txBox="1"/>
          <p:nvPr/>
        </p:nvSpPr>
        <p:spPr>
          <a:xfrm>
            <a:off x="685801" y="3768857"/>
            <a:ext cx="8590822" cy="2791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096"/>
              </a:lnSpc>
            </a:pPr>
            <a:r>
              <a:rPr lang="es-MX" sz="2800" dirty="0">
                <a:solidFill>
                  <a:srgbClr val="000000"/>
                </a:solidFill>
                <a:latin typeface="Klein"/>
              </a:rPr>
              <a:t>Es una variación del MVC donde el Presentador reemplaza al Controlador. El Presentador maneja la lógica de la interfaz de usuario y actúa como intermediario entre la Vista y el Modelo. A diferencia del controlador en MVC, el Presentador tiene un conocimiento más cercano de la Vista.</a:t>
            </a:r>
            <a:endParaRPr lang="en-US" sz="2800" dirty="0">
              <a:solidFill>
                <a:srgbClr val="000000"/>
              </a:solidFill>
              <a:latin typeface="Klein"/>
              <a:sym typeface="Open Sauce"/>
            </a:endParaRPr>
          </a:p>
        </p:txBody>
      </p:sp>
      <p:sp>
        <p:nvSpPr>
          <p:cNvPr id="16" name="Freeform 16"/>
          <p:cNvSpPr/>
          <p:nvPr/>
        </p:nvSpPr>
        <p:spPr>
          <a:xfrm rot="6930633" flipV="1">
            <a:off x="-5349217" y="-309915"/>
            <a:ext cx="8950336" cy="4934066"/>
          </a:xfrm>
          <a:custGeom>
            <a:avLst/>
            <a:gdLst/>
            <a:ahLst/>
            <a:cxnLst/>
            <a:rect l="l" t="t" r="r" b="b"/>
            <a:pathLst>
              <a:path w="8950336" h="4934066">
                <a:moveTo>
                  <a:pt x="0" y="4934066"/>
                </a:moveTo>
                <a:lnTo>
                  <a:pt x="8950335" y="4934066"/>
                </a:lnTo>
                <a:lnTo>
                  <a:pt x="8950335" y="0"/>
                </a:lnTo>
                <a:lnTo>
                  <a:pt x="0" y="0"/>
                </a:lnTo>
                <a:lnTo>
                  <a:pt x="0" y="493406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0631" t="-6839" r="-27021" b="-341970"/>
            </a:stretch>
          </a:blipFill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140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9450109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 b="1" dirty="0" err="1">
                <a:solidFill>
                  <a:srgbClr val="000000"/>
                </a:solidFill>
                <a:latin typeface="Klein Heavy"/>
                <a:ea typeface="Klein Heavy"/>
                <a:cs typeface="Klein Heavy"/>
                <a:sym typeface="Klein Heavy"/>
              </a:rPr>
              <a:t>Caracteristicas</a:t>
            </a:r>
            <a:endParaRPr lang="en-US" sz="9999" b="1" dirty="0">
              <a:solidFill>
                <a:srgbClr val="000000"/>
              </a:solidFill>
              <a:latin typeface="Klein Heavy"/>
              <a:ea typeface="Klein Heavy"/>
              <a:cs typeface="Klein Heavy"/>
              <a:sym typeface="Klein Heavy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8746502" y="2971141"/>
            <a:ext cx="10654693" cy="8532761"/>
          </a:xfrm>
          <a:custGeom>
            <a:avLst/>
            <a:gdLst/>
            <a:ahLst/>
            <a:cxnLst/>
            <a:rect l="l" t="t" r="r" b="b"/>
            <a:pathLst>
              <a:path w="10654693" h="8532761">
                <a:moveTo>
                  <a:pt x="0" y="0"/>
                </a:moveTo>
                <a:lnTo>
                  <a:pt x="10654693" y="0"/>
                </a:lnTo>
                <a:lnTo>
                  <a:pt x="10654693" y="8532761"/>
                </a:lnTo>
                <a:lnTo>
                  <a:pt x="0" y="8532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452" t="-31676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5" name="Group 5"/>
          <p:cNvGrpSpPr/>
          <p:nvPr/>
        </p:nvGrpSpPr>
        <p:grpSpPr>
          <a:xfrm>
            <a:off x="8220953" y="2666674"/>
            <a:ext cx="8981197" cy="6591626"/>
            <a:chOff x="0" y="0"/>
            <a:chExt cx="2433847" cy="17862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3847" cy="1786289"/>
            </a:xfrm>
            <a:custGeom>
              <a:avLst/>
              <a:gdLst/>
              <a:ahLst/>
              <a:cxnLst/>
              <a:rect l="l" t="t" r="r" b="b"/>
              <a:pathLst>
                <a:path w="2433847" h="1786289">
                  <a:moveTo>
                    <a:pt x="0" y="0"/>
                  </a:moveTo>
                  <a:lnTo>
                    <a:pt x="2433847" y="0"/>
                  </a:lnTo>
                  <a:lnTo>
                    <a:pt x="2433847" y="1786289"/>
                  </a:lnTo>
                  <a:lnTo>
                    <a:pt x="0" y="1786289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2433847" cy="17958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849078" y="2666674"/>
            <a:ext cx="9224000" cy="6665094"/>
            <a:chOff x="0" y="0"/>
            <a:chExt cx="2499645" cy="85157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99645" cy="851571"/>
            </a:xfrm>
            <a:custGeom>
              <a:avLst/>
              <a:gdLst/>
              <a:ahLst/>
              <a:cxnLst/>
              <a:rect l="l" t="t" r="r" b="b"/>
              <a:pathLst>
                <a:path w="2499645" h="851571">
                  <a:moveTo>
                    <a:pt x="0" y="0"/>
                  </a:moveTo>
                  <a:lnTo>
                    <a:pt x="2499645" y="0"/>
                  </a:lnTo>
                  <a:lnTo>
                    <a:pt x="2499645" y="851571"/>
                  </a:lnTo>
                  <a:lnTo>
                    <a:pt x="0" y="851571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2499645" cy="861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rot="5400000">
            <a:off x="78260" y="2586295"/>
            <a:ext cx="8756597" cy="11300751"/>
          </a:xfrm>
          <a:custGeom>
            <a:avLst/>
            <a:gdLst/>
            <a:ahLst/>
            <a:cxnLst/>
            <a:rect l="l" t="t" r="r" b="b"/>
            <a:pathLst>
              <a:path w="8756597" h="11300751">
                <a:moveTo>
                  <a:pt x="0" y="0"/>
                </a:moveTo>
                <a:lnTo>
                  <a:pt x="8756597" y="0"/>
                </a:lnTo>
                <a:lnTo>
                  <a:pt x="8756597" y="11300750"/>
                </a:lnTo>
                <a:lnTo>
                  <a:pt x="0" y="11300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39273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9" name="Freeform 19"/>
          <p:cNvSpPr/>
          <p:nvPr/>
        </p:nvSpPr>
        <p:spPr>
          <a:xfrm>
            <a:off x="16590756" y="2931389"/>
            <a:ext cx="278386" cy="277374"/>
          </a:xfrm>
          <a:custGeom>
            <a:avLst/>
            <a:gdLst/>
            <a:ahLst/>
            <a:cxnLst/>
            <a:rect l="l" t="t" r="r" b="b"/>
            <a:pathLst>
              <a:path w="278386" h="277374">
                <a:moveTo>
                  <a:pt x="0" y="0"/>
                </a:moveTo>
                <a:lnTo>
                  <a:pt x="278387" y="0"/>
                </a:lnTo>
                <a:lnTo>
                  <a:pt x="278387" y="277374"/>
                </a:lnTo>
                <a:lnTo>
                  <a:pt x="0" y="2773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F734855-488B-D8F8-3672-12D9816A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953" y="3070076"/>
            <a:ext cx="8369802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 Presentador contiene toda la lógica de la interfaz de usuario.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Facilita pruebas unitarias en la lógica de la vista.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 usa comúnmente en aplicaciones de escritorio</a:t>
            </a:r>
            <a:r>
              <a:rPr kumimoji="0" lang="es-MX" altLang="es-MX" sz="6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 móviles.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93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83031" y="498719"/>
            <a:ext cx="3149558" cy="1162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000"/>
              </a:lnSpc>
            </a:pPr>
            <a:r>
              <a:rPr lang="en-US" sz="7500" b="1" dirty="0">
                <a:solidFill>
                  <a:srgbClr val="000000"/>
                </a:solidFill>
                <a:latin typeface="Klein Heavy"/>
                <a:ea typeface="Klein Heavy"/>
                <a:cs typeface="Klein Heavy"/>
                <a:sym typeface="Klein Heavy"/>
              </a:rPr>
              <a:t>MPV</a:t>
            </a:r>
          </a:p>
        </p:txBody>
      </p:sp>
      <p:sp>
        <p:nvSpPr>
          <p:cNvPr id="3" name="Freeform 3"/>
          <p:cNvSpPr/>
          <p:nvPr/>
        </p:nvSpPr>
        <p:spPr>
          <a:xfrm>
            <a:off x="8181994" y="1917554"/>
            <a:ext cx="10106006" cy="9037553"/>
          </a:xfrm>
          <a:custGeom>
            <a:avLst/>
            <a:gdLst/>
            <a:ahLst/>
            <a:cxnLst/>
            <a:rect l="l" t="t" r="r" b="b"/>
            <a:pathLst>
              <a:path w="10106006" h="9037553">
                <a:moveTo>
                  <a:pt x="0" y="0"/>
                </a:moveTo>
                <a:lnTo>
                  <a:pt x="10106006" y="0"/>
                </a:lnTo>
                <a:lnTo>
                  <a:pt x="10106006" y="9037553"/>
                </a:lnTo>
                <a:lnTo>
                  <a:pt x="0" y="90375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177" t="-24321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0192532" y="1604798"/>
            <a:ext cx="7042961" cy="7767903"/>
            <a:chOff x="0" y="0"/>
            <a:chExt cx="1764425" cy="20423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64425" cy="2042350"/>
            </a:xfrm>
            <a:custGeom>
              <a:avLst/>
              <a:gdLst/>
              <a:ahLst/>
              <a:cxnLst/>
              <a:rect l="l" t="t" r="r" b="b"/>
              <a:pathLst>
                <a:path w="1764425" h="2042350">
                  <a:moveTo>
                    <a:pt x="0" y="0"/>
                  </a:moveTo>
                  <a:lnTo>
                    <a:pt x="1764425" y="0"/>
                  </a:lnTo>
                  <a:lnTo>
                    <a:pt x="1764425" y="2042350"/>
                  </a:lnTo>
                  <a:lnTo>
                    <a:pt x="0" y="204235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764425" cy="2051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25951" y="9686668"/>
            <a:ext cx="18262049" cy="0"/>
          </a:xfrm>
          <a:prstGeom prst="line">
            <a:avLst/>
          </a:prstGeom>
          <a:ln w="38100" cap="flat">
            <a:solidFill>
              <a:srgbClr val="40FFC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15150204" y="272987"/>
            <a:ext cx="309440" cy="308315"/>
          </a:xfrm>
          <a:custGeom>
            <a:avLst/>
            <a:gdLst/>
            <a:ahLst/>
            <a:cxnLst/>
            <a:rect l="l" t="t" r="r" b="b"/>
            <a:pathLst>
              <a:path w="309440" h="308315">
                <a:moveTo>
                  <a:pt x="0" y="0"/>
                </a:moveTo>
                <a:lnTo>
                  <a:pt x="309440" y="0"/>
                </a:lnTo>
                <a:lnTo>
                  <a:pt x="309440" y="308315"/>
                </a:lnTo>
                <a:lnTo>
                  <a:pt x="0" y="3083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6663710" y="5530832"/>
            <a:ext cx="309440" cy="308315"/>
          </a:xfrm>
          <a:custGeom>
            <a:avLst/>
            <a:gdLst/>
            <a:ahLst/>
            <a:cxnLst/>
            <a:rect l="l" t="t" r="r" b="b"/>
            <a:pathLst>
              <a:path w="309440" h="308315">
                <a:moveTo>
                  <a:pt x="0" y="0"/>
                </a:moveTo>
                <a:lnTo>
                  <a:pt x="309440" y="0"/>
                </a:lnTo>
                <a:lnTo>
                  <a:pt x="309440" y="308315"/>
                </a:lnTo>
                <a:lnTo>
                  <a:pt x="0" y="3083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TextBox 10"/>
          <p:cNvSpPr txBox="1"/>
          <p:nvPr/>
        </p:nvSpPr>
        <p:spPr>
          <a:xfrm>
            <a:off x="1336131" y="2860431"/>
            <a:ext cx="6399318" cy="1458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07"/>
              </a:lnSpc>
            </a:pPr>
            <a:endParaRPr dirty="0"/>
          </a:p>
          <a:p>
            <a:pPr algn="just">
              <a:lnSpc>
                <a:spcPts val="5907"/>
              </a:lnSpc>
            </a:pPr>
            <a:endParaRPr lang="en-US" sz="4544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1" name="Freeform 11"/>
          <p:cNvSpPr/>
          <p:nvPr/>
        </p:nvSpPr>
        <p:spPr>
          <a:xfrm rot="6930633" flipV="1">
            <a:off x="-5349217" y="-309915"/>
            <a:ext cx="8950336" cy="4934066"/>
          </a:xfrm>
          <a:custGeom>
            <a:avLst/>
            <a:gdLst/>
            <a:ahLst/>
            <a:cxnLst/>
            <a:rect l="l" t="t" r="r" b="b"/>
            <a:pathLst>
              <a:path w="8950336" h="4934066">
                <a:moveTo>
                  <a:pt x="0" y="4934066"/>
                </a:moveTo>
                <a:lnTo>
                  <a:pt x="8950335" y="4934066"/>
                </a:lnTo>
                <a:lnTo>
                  <a:pt x="8950335" y="0"/>
                </a:lnTo>
                <a:lnTo>
                  <a:pt x="0" y="0"/>
                </a:lnTo>
                <a:lnTo>
                  <a:pt x="0" y="4934066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0631" t="-6839" r="-27021" b="-341970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TextBox 12"/>
          <p:cNvSpPr txBox="1"/>
          <p:nvPr/>
        </p:nvSpPr>
        <p:spPr>
          <a:xfrm>
            <a:off x="10835384" y="3659850"/>
            <a:ext cx="6528221" cy="618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  <a:spcBef>
                <a:spcPct val="0"/>
              </a:spcBef>
            </a:pPr>
            <a:endParaRPr lang="es-MX" dirty="0"/>
          </a:p>
        </p:txBody>
      </p:sp>
      <p:sp>
        <p:nvSpPr>
          <p:cNvPr id="13" name="TextBox 13"/>
          <p:cNvSpPr txBox="1"/>
          <p:nvPr/>
        </p:nvSpPr>
        <p:spPr>
          <a:xfrm>
            <a:off x="1877426" y="2441625"/>
            <a:ext cx="3805179" cy="875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14"/>
              </a:lnSpc>
            </a:pPr>
            <a:r>
              <a:rPr lang="en-US" sz="5472" dirty="0" err="1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Ventajas</a:t>
            </a:r>
            <a:r>
              <a:rPr lang="en-US" sz="5472" dirty="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978867" y="2441625"/>
            <a:ext cx="5431707" cy="893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114"/>
              </a:lnSpc>
            </a:pPr>
            <a:r>
              <a:rPr lang="en-US" sz="5472" dirty="0" err="1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Desventajas</a:t>
            </a:r>
            <a:r>
              <a:rPr lang="en-US" sz="5472" dirty="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C6051AA-CB3F-4AB1-4C0D-42F617B58E6F}"/>
              </a:ext>
            </a:extLst>
          </p:cNvPr>
          <p:cNvSpPr txBox="1"/>
          <p:nvPr/>
        </p:nvSpPr>
        <p:spPr>
          <a:xfrm>
            <a:off x="10515600" y="4052649"/>
            <a:ext cx="70429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MX" sz="2400" b="1" i="0" dirty="0">
              <a:effectLst/>
              <a:latin typeface="Klein" panose="020B0604020202020204" charset="0"/>
              <a:cs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Recopilación continua de valoraciones de los clientes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Perder el foco y el compromiso con el desarrollo del producto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La competencia puede robar ideas de los productos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La competencia puede mejorar y lanzar tu producto más rápidamente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Posibilidad de retrasos inesperados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59AF31D-041B-01FF-5824-053FC38B1DCD}"/>
              </a:ext>
            </a:extLst>
          </p:cNvPr>
          <p:cNvSpPr txBox="1"/>
          <p:nvPr/>
        </p:nvSpPr>
        <p:spPr>
          <a:xfrm>
            <a:off x="924395" y="4257420"/>
            <a:ext cx="74334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Entrada más rápida en el mercado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Validación del mercado de forma fácil y rápida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Nuevos productos basados en las valoraciones del consumidor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Ahorro de tiempo y dinero a las empresas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Cambios rápidos y eficientes en el producto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Conocimiento en etapas tempranas de la aceptación pública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Conseguir posibles compradores desde la introducción de prototipos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Desarrollo rápido de productos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016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4114800" y="468646"/>
            <a:ext cx="12989538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7200" b="1" dirty="0">
                <a:solidFill>
                  <a:srgbClr val="FFFFFF"/>
                </a:solidFill>
                <a:latin typeface="Klein Heavy"/>
                <a:ea typeface="Klein Heavy"/>
                <a:cs typeface="Klein Heavy"/>
                <a:sym typeface="Klein Heavy"/>
              </a:rPr>
              <a:t>Apps </a:t>
            </a:r>
            <a:r>
              <a:rPr lang="en-US" sz="7200" b="1" dirty="0" err="1">
                <a:solidFill>
                  <a:srgbClr val="FFFFFF"/>
                </a:solidFill>
                <a:latin typeface="Klein Heavy"/>
                <a:ea typeface="Klein Heavy"/>
                <a:cs typeface="Klein Heavy"/>
                <a:sym typeface="Klein Heavy"/>
              </a:rPr>
              <a:t>desarrolladas</a:t>
            </a:r>
            <a:endParaRPr lang="en-US" sz="7200" b="1" dirty="0">
              <a:solidFill>
                <a:srgbClr val="FFFFFF"/>
              </a:solidFill>
              <a:latin typeface="Klein Heavy"/>
              <a:ea typeface="Klein Heavy"/>
              <a:cs typeface="Klein Heavy"/>
              <a:sym typeface="Klein Heavy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7077367" y="4351062"/>
            <a:ext cx="309440" cy="308315"/>
          </a:xfrm>
          <a:custGeom>
            <a:avLst/>
            <a:gdLst/>
            <a:ahLst/>
            <a:cxnLst/>
            <a:rect l="l" t="t" r="r" b="b"/>
            <a:pathLst>
              <a:path w="309440" h="308315">
                <a:moveTo>
                  <a:pt x="0" y="0"/>
                </a:moveTo>
                <a:lnTo>
                  <a:pt x="309440" y="0"/>
                </a:lnTo>
                <a:lnTo>
                  <a:pt x="309440" y="308315"/>
                </a:lnTo>
                <a:lnTo>
                  <a:pt x="0" y="308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AutoShape 12"/>
          <p:cNvSpPr/>
          <p:nvPr/>
        </p:nvSpPr>
        <p:spPr>
          <a:xfrm>
            <a:off x="397164" y="9818353"/>
            <a:ext cx="18262049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13" name="Freeform 13"/>
          <p:cNvSpPr/>
          <p:nvPr/>
        </p:nvSpPr>
        <p:spPr>
          <a:xfrm rot="3097893">
            <a:off x="12809883" y="-1438333"/>
            <a:ext cx="8950336" cy="4934066"/>
          </a:xfrm>
          <a:custGeom>
            <a:avLst/>
            <a:gdLst/>
            <a:ahLst/>
            <a:cxnLst/>
            <a:rect l="l" t="t" r="r" b="b"/>
            <a:pathLst>
              <a:path w="8950336" h="4934066">
                <a:moveTo>
                  <a:pt x="0" y="0"/>
                </a:moveTo>
                <a:lnTo>
                  <a:pt x="8950336" y="0"/>
                </a:lnTo>
                <a:lnTo>
                  <a:pt x="8950336" y="4934066"/>
                </a:lnTo>
                <a:lnTo>
                  <a:pt x="0" y="4934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631" t="-6839" r="-27021" b="-341970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F6A502C7-68AF-72C5-1108-D8B22B4B772D}"/>
              </a:ext>
            </a:extLst>
          </p:cNvPr>
          <p:cNvSpPr txBox="1"/>
          <p:nvPr/>
        </p:nvSpPr>
        <p:spPr>
          <a:xfrm>
            <a:off x="0" y="2613610"/>
            <a:ext cx="6507949" cy="37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60"/>
              </a:lnSpc>
            </a:pPr>
            <a:endParaRPr lang="en-US" sz="2400" dirty="0">
              <a:solidFill>
                <a:schemeClr val="bg1"/>
              </a:solidFill>
              <a:latin typeface="Klein"/>
              <a:ea typeface="Klein"/>
              <a:cs typeface="Klein"/>
              <a:sym typeface="Klein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158DC611-FEFD-9FDD-1CCD-339CC20C3CDC}"/>
              </a:ext>
            </a:extLst>
          </p:cNvPr>
          <p:cNvSpPr txBox="1"/>
          <p:nvPr/>
        </p:nvSpPr>
        <p:spPr>
          <a:xfrm>
            <a:off x="12420599" y="9411548"/>
            <a:ext cx="7929077" cy="352171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371"/>
              </a:lnSpc>
            </a:pPr>
            <a:endParaRPr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9B5A37B5-41F7-ED8A-AFEC-3028B83D7825}"/>
              </a:ext>
            </a:extLst>
          </p:cNvPr>
          <p:cNvSpPr txBox="1"/>
          <p:nvPr/>
        </p:nvSpPr>
        <p:spPr>
          <a:xfrm>
            <a:off x="9144000" y="5620898"/>
            <a:ext cx="7929078" cy="352171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371"/>
              </a:lnSpc>
            </a:pPr>
            <a:endParaRPr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AB2576-8694-961F-4521-AC4DFCA72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513" y="4589502"/>
            <a:ext cx="553743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Aplicaciones de escritorio construidas con </a:t>
            </a: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WinForms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4" descr="Microsoft presenta Visual Studio 2017 para facilitar el trabajo de los  desarrolladores - MVP Cluster">
            <a:extLst>
              <a:ext uri="{FF2B5EF4-FFF2-40B4-BE49-F238E27FC236}">
                <a16:creationId xmlns:a16="http://schemas.microsoft.com/office/drawing/2014/main" id="{F8343412-AAC3-4129-27AC-81D9245FCC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150" name="Picture 6" descr="Microsoft presenta Visual Studio 2017 para facilitar el trabajo de los  desarrolladores - MVP Cluster">
            <a:extLst>
              <a:ext uri="{FF2B5EF4-FFF2-40B4-BE49-F238E27FC236}">
                <a16:creationId xmlns:a16="http://schemas.microsoft.com/office/drawing/2014/main" id="{5F964B20-0F33-B437-E9F7-97E6BBCDB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959" y="2356263"/>
            <a:ext cx="6019800" cy="2341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ow to Install Microsoft SQL Server 2019 &amp; SSMS on Windows (On-Prem) | by  Rahul Sounder | Medium">
            <a:extLst>
              <a:ext uri="{FF2B5EF4-FFF2-40B4-BE49-F238E27FC236}">
                <a16:creationId xmlns:a16="http://schemas.microsoft.com/office/drawing/2014/main" id="{D2882C2F-5AA8-EA56-6F81-746A84D6F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64" y="5923869"/>
            <a:ext cx="3505591" cy="31058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Cleaner Professional Plus Review | PCMag">
            <a:extLst>
              <a:ext uri="{FF2B5EF4-FFF2-40B4-BE49-F238E27FC236}">
                <a16:creationId xmlns:a16="http://schemas.microsoft.com/office/drawing/2014/main" id="{C9F77C21-DE42-5F12-886A-8F94C2776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834" y="5995001"/>
            <a:ext cx="4985905" cy="2806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03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64498" y="5034205"/>
            <a:ext cx="11113567" cy="6580952"/>
          </a:xfrm>
          <a:custGeom>
            <a:avLst/>
            <a:gdLst/>
            <a:ahLst/>
            <a:cxnLst/>
            <a:rect l="l" t="t" r="r" b="b"/>
            <a:pathLst>
              <a:path w="11113567" h="6580952">
                <a:moveTo>
                  <a:pt x="0" y="0"/>
                </a:moveTo>
                <a:lnTo>
                  <a:pt x="11113567" y="0"/>
                </a:lnTo>
                <a:lnTo>
                  <a:pt x="11113567" y="6580951"/>
                </a:lnTo>
                <a:lnTo>
                  <a:pt x="0" y="6580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98" t="-70729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9642273" y="1921590"/>
            <a:ext cx="1264205" cy="5383670"/>
            <a:chOff x="0" y="0"/>
            <a:chExt cx="342591" cy="14589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2591" cy="1458940"/>
            </a:xfrm>
            <a:custGeom>
              <a:avLst/>
              <a:gdLst/>
              <a:ahLst/>
              <a:cxnLst/>
              <a:rect l="l" t="t" r="r" b="b"/>
              <a:pathLst>
                <a:path w="342591" h="1458940">
                  <a:moveTo>
                    <a:pt x="0" y="0"/>
                  </a:moveTo>
                  <a:lnTo>
                    <a:pt x="342591" y="0"/>
                  </a:lnTo>
                  <a:lnTo>
                    <a:pt x="342591" y="1458940"/>
                  </a:lnTo>
                  <a:lnTo>
                    <a:pt x="0" y="1458940"/>
                  </a:lnTo>
                  <a:close/>
                </a:path>
              </a:pathLst>
            </a:custGeom>
            <a:solidFill>
              <a:srgbClr val="40FFC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342591" cy="1468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320404" y="3769838"/>
            <a:ext cx="7200547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6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FFFFFF"/>
                </a:solidFill>
                <a:latin typeface="Klein Heavy"/>
                <a:ea typeface="Klein Heavy"/>
                <a:cs typeface="Klein Heavy"/>
                <a:sym typeface="Klein Heavy"/>
              </a:rPr>
              <a:t>MVVC</a:t>
            </a:r>
          </a:p>
        </p:txBody>
      </p:sp>
      <p:sp>
        <p:nvSpPr>
          <p:cNvPr id="8" name="Freeform 8"/>
          <p:cNvSpPr/>
          <p:nvPr/>
        </p:nvSpPr>
        <p:spPr>
          <a:xfrm rot="5400000" flipV="1">
            <a:off x="-2709974" y="2375934"/>
            <a:ext cx="10092758" cy="8061837"/>
          </a:xfrm>
          <a:custGeom>
            <a:avLst/>
            <a:gdLst/>
            <a:ahLst/>
            <a:cxnLst/>
            <a:rect l="l" t="t" r="r" b="b"/>
            <a:pathLst>
              <a:path w="10092758" h="8061837">
                <a:moveTo>
                  <a:pt x="0" y="8061837"/>
                </a:moveTo>
                <a:lnTo>
                  <a:pt x="10092758" y="8061837"/>
                </a:lnTo>
                <a:lnTo>
                  <a:pt x="10092758" y="0"/>
                </a:lnTo>
                <a:lnTo>
                  <a:pt x="0" y="0"/>
                </a:lnTo>
                <a:lnTo>
                  <a:pt x="0" y="806183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2072" b="-174684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7049531" y="819694"/>
            <a:ext cx="419537" cy="418012"/>
          </a:xfrm>
          <a:custGeom>
            <a:avLst/>
            <a:gdLst/>
            <a:ahLst/>
            <a:cxnLst/>
            <a:rect l="l" t="t" r="r" b="b"/>
            <a:pathLst>
              <a:path w="419537" h="418012">
                <a:moveTo>
                  <a:pt x="0" y="0"/>
                </a:moveTo>
                <a:lnTo>
                  <a:pt x="419538" y="0"/>
                </a:lnTo>
                <a:lnTo>
                  <a:pt x="419538" y="418012"/>
                </a:lnTo>
                <a:lnTo>
                  <a:pt x="0" y="4180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798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4000" y="1220760"/>
            <a:ext cx="5122651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000"/>
              </a:lnSpc>
            </a:pPr>
            <a:r>
              <a:rPr lang="en-US" sz="7500" b="1" dirty="0" err="1">
                <a:solidFill>
                  <a:srgbClr val="000000"/>
                </a:solidFill>
                <a:latin typeface="Klein Heavy"/>
                <a:ea typeface="Klein Heavy"/>
                <a:cs typeface="Klein Heavy"/>
                <a:sym typeface="Klein Heavy"/>
              </a:rPr>
              <a:t>Definición</a:t>
            </a:r>
            <a:endParaRPr lang="en-US" sz="7500" b="1" dirty="0">
              <a:solidFill>
                <a:srgbClr val="000000"/>
              </a:solidFill>
              <a:latin typeface="Klein Heavy"/>
              <a:ea typeface="Klein Heavy"/>
              <a:cs typeface="Klein Heavy"/>
              <a:sym typeface="Klein Heavy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9399964" y="2466349"/>
            <a:ext cx="10106006" cy="9037553"/>
          </a:xfrm>
          <a:custGeom>
            <a:avLst/>
            <a:gdLst/>
            <a:ahLst/>
            <a:cxnLst/>
            <a:rect l="l" t="t" r="r" b="b"/>
            <a:pathLst>
              <a:path w="10106006" h="9037553">
                <a:moveTo>
                  <a:pt x="0" y="0"/>
                </a:moveTo>
                <a:lnTo>
                  <a:pt x="10106006" y="0"/>
                </a:lnTo>
                <a:lnTo>
                  <a:pt x="10106006" y="9037553"/>
                </a:lnTo>
                <a:lnTo>
                  <a:pt x="0" y="9037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177" t="-24321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0566958" y="1490397"/>
            <a:ext cx="6710841" cy="7767903"/>
            <a:chOff x="0" y="0"/>
            <a:chExt cx="1764425" cy="20423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64425" cy="2042350"/>
            </a:xfrm>
            <a:custGeom>
              <a:avLst/>
              <a:gdLst/>
              <a:ahLst/>
              <a:cxnLst/>
              <a:rect l="l" t="t" r="r" b="b"/>
              <a:pathLst>
                <a:path w="1764425" h="2042350">
                  <a:moveTo>
                    <a:pt x="0" y="0"/>
                  </a:moveTo>
                  <a:lnTo>
                    <a:pt x="1764425" y="0"/>
                  </a:lnTo>
                  <a:lnTo>
                    <a:pt x="1764425" y="2042350"/>
                  </a:lnTo>
                  <a:lnTo>
                    <a:pt x="0" y="204235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764425" cy="2051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25951" y="9686668"/>
            <a:ext cx="18262049" cy="0"/>
          </a:xfrm>
          <a:prstGeom prst="line">
            <a:avLst/>
          </a:prstGeom>
          <a:ln w="38100" cap="flat">
            <a:solidFill>
              <a:srgbClr val="40FFC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pic>
        <p:nvPicPr>
          <p:cNvPr id="11266" name="Picture 2" descr="MVVM Design Pattern | How To Use MVVM Design Pattern?">
            <a:extLst>
              <a:ext uri="{FF2B5EF4-FFF2-40B4-BE49-F238E27FC236}">
                <a16:creationId xmlns:a16="http://schemas.microsoft.com/office/drawing/2014/main" id="{72225770-CCF5-4869-3405-DEF8A97B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958" y="1181100"/>
            <a:ext cx="6652934" cy="36960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0F9EF04-C052-92AA-2478-7F10C4DDF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7536" y="5309979"/>
            <a:ext cx="6580263" cy="35954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2" name="Freeform 12"/>
          <p:cNvSpPr/>
          <p:nvPr/>
        </p:nvSpPr>
        <p:spPr>
          <a:xfrm>
            <a:off x="16663710" y="1643684"/>
            <a:ext cx="309440" cy="308315"/>
          </a:xfrm>
          <a:custGeom>
            <a:avLst/>
            <a:gdLst/>
            <a:ahLst/>
            <a:cxnLst/>
            <a:rect l="l" t="t" r="r" b="b"/>
            <a:pathLst>
              <a:path w="309440" h="308315">
                <a:moveTo>
                  <a:pt x="0" y="0"/>
                </a:moveTo>
                <a:lnTo>
                  <a:pt x="309440" y="0"/>
                </a:lnTo>
                <a:lnTo>
                  <a:pt x="309440" y="308315"/>
                </a:lnTo>
                <a:lnTo>
                  <a:pt x="0" y="308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3" name="Freeform 13"/>
          <p:cNvSpPr/>
          <p:nvPr/>
        </p:nvSpPr>
        <p:spPr>
          <a:xfrm>
            <a:off x="16663710" y="5530832"/>
            <a:ext cx="309440" cy="308315"/>
          </a:xfrm>
          <a:custGeom>
            <a:avLst/>
            <a:gdLst/>
            <a:ahLst/>
            <a:cxnLst/>
            <a:rect l="l" t="t" r="r" b="b"/>
            <a:pathLst>
              <a:path w="309440" h="308315">
                <a:moveTo>
                  <a:pt x="0" y="0"/>
                </a:moveTo>
                <a:lnTo>
                  <a:pt x="309440" y="0"/>
                </a:lnTo>
                <a:lnTo>
                  <a:pt x="309440" y="308315"/>
                </a:lnTo>
                <a:lnTo>
                  <a:pt x="0" y="308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4" name="TextBox 14"/>
          <p:cNvSpPr txBox="1"/>
          <p:nvPr/>
        </p:nvSpPr>
        <p:spPr>
          <a:xfrm>
            <a:off x="978971" y="3768857"/>
            <a:ext cx="8776424" cy="3696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96"/>
              </a:lnSpc>
            </a:pPr>
            <a:r>
              <a:rPr lang="es-MX" sz="3200" dirty="0"/>
              <a:t>E</a:t>
            </a:r>
            <a:r>
              <a:rPr lang="es-MX" sz="2800" dirty="0">
                <a:solidFill>
                  <a:srgbClr val="000000"/>
                </a:solidFill>
                <a:latin typeface="Klein"/>
              </a:rPr>
              <a:t>s un patrón que añade un nuevo componente llamado </a:t>
            </a:r>
            <a:r>
              <a:rPr lang="es-MX" sz="2800" dirty="0" err="1">
                <a:solidFill>
                  <a:srgbClr val="000000"/>
                </a:solidFill>
                <a:latin typeface="Klein"/>
              </a:rPr>
              <a:t>ViewModel</a:t>
            </a:r>
            <a:r>
              <a:rPr lang="es-MX" sz="2800" dirty="0">
                <a:solidFill>
                  <a:srgbClr val="000000"/>
                </a:solidFill>
                <a:latin typeface="Klein"/>
              </a:rPr>
              <a:t>, que maneja la lógica de presentación y sirve como puente entre la Vista y el Modelo. El </a:t>
            </a:r>
            <a:r>
              <a:rPr lang="es-MX" sz="2800" dirty="0" err="1">
                <a:solidFill>
                  <a:srgbClr val="000000"/>
                </a:solidFill>
                <a:latin typeface="Klein"/>
              </a:rPr>
              <a:t>ViewModel</a:t>
            </a:r>
            <a:r>
              <a:rPr lang="es-MX" sz="2800" dirty="0">
                <a:solidFill>
                  <a:srgbClr val="000000"/>
                </a:solidFill>
                <a:latin typeface="Klein"/>
              </a:rPr>
              <a:t> es responsable de la comunicación bidireccional entre la Vista y el Modelo, lo que permite una separación más clara de responsabilidades, especialmente en aplicaciones con data </a:t>
            </a:r>
            <a:r>
              <a:rPr lang="es-MX" sz="2800" dirty="0" err="1">
                <a:solidFill>
                  <a:srgbClr val="000000"/>
                </a:solidFill>
                <a:latin typeface="Klein"/>
              </a:rPr>
              <a:t>binding</a:t>
            </a:r>
            <a:r>
              <a:rPr lang="es-MX" sz="2800" dirty="0">
                <a:solidFill>
                  <a:srgbClr val="000000"/>
                </a:solidFill>
                <a:latin typeface="Klein"/>
              </a:rPr>
              <a:t>, como en </a:t>
            </a:r>
            <a:r>
              <a:rPr lang="es-MX" sz="2800" dirty="0" err="1">
                <a:solidFill>
                  <a:srgbClr val="000000"/>
                </a:solidFill>
                <a:latin typeface="Klein"/>
              </a:rPr>
              <a:t>frameworks</a:t>
            </a:r>
            <a:r>
              <a:rPr lang="es-MX" sz="2800" dirty="0">
                <a:solidFill>
                  <a:srgbClr val="000000"/>
                </a:solidFill>
                <a:latin typeface="Klein"/>
              </a:rPr>
              <a:t> como WPF y </a:t>
            </a:r>
            <a:r>
              <a:rPr lang="es-MX" sz="2800" dirty="0" err="1">
                <a:solidFill>
                  <a:srgbClr val="000000"/>
                </a:solidFill>
                <a:latin typeface="Klein"/>
              </a:rPr>
              <a:t>Xamarin</a:t>
            </a:r>
            <a:r>
              <a:rPr lang="es-MX" sz="2800" dirty="0">
                <a:solidFill>
                  <a:srgbClr val="000000"/>
                </a:solidFill>
                <a:latin typeface="Klein"/>
              </a:rPr>
              <a:t>.</a:t>
            </a:r>
            <a:endParaRPr lang="en-US" sz="2800" dirty="0">
              <a:solidFill>
                <a:srgbClr val="000000"/>
              </a:solidFill>
              <a:latin typeface="Klein"/>
              <a:sym typeface="Open Sauce"/>
            </a:endParaRPr>
          </a:p>
        </p:txBody>
      </p:sp>
      <p:sp>
        <p:nvSpPr>
          <p:cNvPr id="16" name="Freeform 16"/>
          <p:cNvSpPr/>
          <p:nvPr/>
        </p:nvSpPr>
        <p:spPr>
          <a:xfrm rot="6930633" flipV="1">
            <a:off x="-5349217" y="-309915"/>
            <a:ext cx="8950336" cy="4934066"/>
          </a:xfrm>
          <a:custGeom>
            <a:avLst/>
            <a:gdLst/>
            <a:ahLst/>
            <a:cxnLst/>
            <a:rect l="l" t="t" r="r" b="b"/>
            <a:pathLst>
              <a:path w="8950336" h="4934066">
                <a:moveTo>
                  <a:pt x="0" y="4934066"/>
                </a:moveTo>
                <a:lnTo>
                  <a:pt x="8950335" y="4934066"/>
                </a:lnTo>
                <a:lnTo>
                  <a:pt x="8950335" y="0"/>
                </a:lnTo>
                <a:lnTo>
                  <a:pt x="0" y="0"/>
                </a:lnTo>
                <a:lnTo>
                  <a:pt x="0" y="493406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0631" t="-6839" r="-27021" b="-341970"/>
            </a:stretch>
          </a:blipFill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185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9450109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 b="1" dirty="0" err="1">
                <a:solidFill>
                  <a:srgbClr val="000000"/>
                </a:solidFill>
                <a:latin typeface="Klein Heavy"/>
                <a:ea typeface="Klein Heavy"/>
                <a:cs typeface="Klein Heavy"/>
                <a:sym typeface="Klein Heavy"/>
              </a:rPr>
              <a:t>Caracteristicas</a:t>
            </a:r>
            <a:endParaRPr lang="en-US" sz="9999" b="1" dirty="0">
              <a:solidFill>
                <a:srgbClr val="000000"/>
              </a:solidFill>
              <a:latin typeface="Klein Heavy"/>
              <a:ea typeface="Klein Heavy"/>
              <a:cs typeface="Klein Heavy"/>
              <a:sym typeface="Klein Heavy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8746502" y="2971141"/>
            <a:ext cx="10654693" cy="8532761"/>
          </a:xfrm>
          <a:custGeom>
            <a:avLst/>
            <a:gdLst/>
            <a:ahLst/>
            <a:cxnLst/>
            <a:rect l="l" t="t" r="r" b="b"/>
            <a:pathLst>
              <a:path w="10654693" h="8532761">
                <a:moveTo>
                  <a:pt x="0" y="0"/>
                </a:moveTo>
                <a:lnTo>
                  <a:pt x="10654693" y="0"/>
                </a:lnTo>
                <a:lnTo>
                  <a:pt x="10654693" y="8532761"/>
                </a:lnTo>
                <a:lnTo>
                  <a:pt x="0" y="8532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452" t="-31676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5" name="Group 5"/>
          <p:cNvGrpSpPr/>
          <p:nvPr/>
        </p:nvGrpSpPr>
        <p:grpSpPr>
          <a:xfrm>
            <a:off x="8220953" y="2666674"/>
            <a:ext cx="8981197" cy="6591626"/>
            <a:chOff x="0" y="0"/>
            <a:chExt cx="2433847" cy="17862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3847" cy="1786289"/>
            </a:xfrm>
            <a:custGeom>
              <a:avLst/>
              <a:gdLst/>
              <a:ahLst/>
              <a:cxnLst/>
              <a:rect l="l" t="t" r="r" b="b"/>
              <a:pathLst>
                <a:path w="2433847" h="1786289">
                  <a:moveTo>
                    <a:pt x="0" y="0"/>
                  </a:moveTo>
                  <a:lnTo>
                    <a:pt x="2433847" y="0"/>
                  </a:lnTo>
                  <a:lnTo>
                    <a:pt x="2433847" y="1786289"/>
                  </a:lnTo>
                  <a:lnTo>
                    <a:pt x="0" y="1786289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2433847" cy="17958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849078" y="2666674"/>
            <a:ext cx="9224000" cy="6665094"/>
            <a:chOff x="0" y="0"/>
            <a:chExt cx="2499645" cy="85157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99645" cy="851571"/>
            </a:xfrm>
            <a:custGeom>
              <a:avLst/>
              <a:gdLst/>
              <a:ahLst/>
              <a:cxnLst/>
              <a:rect l="l" t="t" r="r" b="b"/>
              <a:pathLst>
                <a:path w="2499645" h="851571">
                  <a:moveTo>
                    <a:pt x="0" y="0"/>
                  </a:moveTo>
                  <a:lnTo>
                    <a:pt x="2499645" y="0"/>
                  </a:lnTo>
                  <a:lnTo>
                    <a:pt x="2499645" y="851571"/>
                  </a:lnTo>
                  <a:lnTo>
                    <a:pt x="0" y="851571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2499645" cy="861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rot="5400000">
            <a:off x="78260" y="2586295"/>
            <a:ext cx="8756597" cy="11300751"/>
          </a:xfrm>
          <a:custGeom>
            <a:avLst/>
            <a:gdLst/>
            <a:ahLst/>
            <a:cxnLst/>
            <a:rect l="l" t="t" r="r" b="b"/>
            <a:pathLst>
              <a:path w="8756597" h="11300751">
                <a:moveTo>
                  <a:pt x="0" y="0"/>
                </a:moveTo>
                <a:lnTo>
                  <a:pt x="8756597" y="0"/>
                </a:lnTo>
                <a:lnTo>
                  <a:pt x="8756597" y="11300750"/>
                </a:lnTo>
                <a:lnTo>
                  <a:pt x="0" y="11300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39273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9" name="Freeform 19"/>
          <p:cNvSpPr/>
          <p:nvPr/>
        </p:nvSpPr>
        <p:spPr>
          <a:xfrm>
            <a:off x="16590756" y="2931389"/>
            <a:ext cx="278386" cy="277374"/>
          </a:xfrm>
          <a:custGeom>
            <a:avLst/>
            <a:gdLst/>
            <a:ahLst/>
            <a:cxnLst/>
            <a:rect l="l" t="t" r="r" b="b"/>
            <a:pathLst>
              <a:path w="278386" h="277374">
                <a:moveTo>
                  <a:pt x="0" y="0"/>
                </a:moveTo>
                <a:lnTo>
                  <a:pt x="278387" y="0"/>
                </a:lnTo>
                <a:lnTo>
                  <a:pt x="278387" y="277374"/>
                </a:lnTo>
                <a:lnTo>
                  <a:pt x="0" y="2773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4F3FE15-FF28-5752-1EC6-5756A3462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698" y="2619183"/>
            <a:ext cx="835275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Fomenta el uso de </a:t>
            </a:r>
            <a:r>
              <a:rPr kumimoji="0" lang="es-MX" altLang="es-MX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binding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para sincronizar datos entre la Vista y el </a:t>
            </a:r>
            <a:r>
              <a:rPr kumimoji="0" lang="es-MX" altLang="es-MX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ViewModel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Muy usado en aplicaciones con </a:t>
            </a:r>
            <a:r>
              <a:rPr kumimoji="0" lang="es-MX" altLang="es-MX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frameworks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s-MX" altLang="es-MX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binding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datos como WPF, </a:t>
            </a:r>
            <a:r>
              <a:rPr kumimoji="0" lang="es-MX" altLang="es-MX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Xamarin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 Angular.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Soporta la comunicación bidireccional. </a:t>
            </a:r>
          </a:p>
        </p:txBody>
      </p:sp>
    </p:spTree>
    <p:extLst>
      <p:ext uri="{BB962C8B-B14F-4D97-AF65-F5344CB8AC3E}">
        <p14:creationId xmlns:p14="http://schemas.microsoft.com/office/powerpoint/2010/main" val="4088335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83031" y="498719"/>
            <a:ext cx="3149558" cy="1162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000"/>
              </a:lnSpc>
            </a:pPr>
            <a:r>
              <a:rPr lang="en-US" sz="7500" b="1" dirty="0">
                <a:solidFill>
                  <a:srgbClr val="000000"/>
                </a:solidFill>
                <a:latin typeface="Klein Heavy"/>
                <a:ea typeface="Klein Heavy"/>
                <a:cs typeface="Klein Heavy"/>
                <a:sym typeface="Klein Heavy"/>
              </a:rPr>
              <a:t>MVVC</a:t>
            </a:r>
          </a:p>
        </p:txBody>
      </p:sp>
      <p:sp>
        <p:nvSpPr>
          <p:cNvPr id="3" name="Freeform 3"/>
          <p:cNvSpPr/>
          <p:nvPr/>
        </p:nvSpPr>
        <p:spPr>
          <a:xfrm>
            <a:off x="8181994" y="1917554"/>
            <a:ext cx="10106006" cy="9037553"/>
          </a:xfrm>
          <a:custGeom>
            <a:avLst/>
            <a:gdLst/>
            <a:ahLst/>
            <a:cxnLst/>
            <a:rect l="l" t="t" r="r" b="b"/>
            <a:pathLst>
              <a:path w="10106006" h="9037553">
                <a:moveTo>
                  <a:pt x="0" y="0"/>
                </a:moveTo>
                <a:lnTo>
                  <a:pt x="10106006" y="0"/>
                </a:lnTo>
                <a:lnTo>
                  <a:pt x="10106006" y="9037553"/>
                </a:lnTo>
                <a:lnTo>
                  <a:pt x="0" y="90375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177" t="-24321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0234838" y="1490397"/>
            <a:ext cx="7042961" cy="7767903"/>
            <a:chOff x="0" y="0"/>
            <a:chExt cx="1764425" cy="20423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64425" cy="2042350"/>
            </a:xfrm>
            <a:custGeom>
              <a:avLst/>
              <a:gdLst/>
              <a:ahLst/>
              <a:cxnLst/>
              <a:rect l="l" t="t" r="r" b="b"/>
              <a:pathLst>
                <a:path w="1764425" h="2042350">
                  <a:moveTo>
                    <a:pt x="0" y="0"/>
                  </a:moveTo>
                  <a:lnTo>
                    <a:pt x="1764425" y="0"/>
                  </a:lnTo>
                  <a:lnTo>
                    <a:pt x="1764425" y="2042350"/>
                  </a:lnTo>
                  <a:lnTo>
                    <a:pt x="0" y="204235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764425" cy="2051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25951" y="9686668"/>
            <a:ext cx="18262049" cy="0"/>
          </a:xfrm>
          <a:prstGeom prst="line">
            <a:avLst/>
          </a:prstGeom>
          <a:ln w="38100" cap="flat">
            <a:solidFill>
              <a:srgbClr val="40FFC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15150204" y="272987"/>
            <a:ext cx="309440" cy="308315"/>
          </a:xfrm>
          <a:custGeom>
            <a:avLst/>
            <a:gdLst/>
            <a:ahLst/>
            <a:cxnLst/>
            <a:rect l="l" t="t" r="r" b="b"/>
            <a:pathLst>
              <a:path w="309440" h="308315">
                <a:moveTo>
                  <a:pt x="0" y="0"/>
                </a:moveTo>
                <a:lnTo>
                  <a:pt x="309440" y="0"/>
                </a:lnTo>
                <a:lnTo>
                  <a:pt x="309440" y="308315"/>
                </a:lnTo>
                <a:lnTo>
                  <a:pt x="0" y="3083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6663710" y="5530832"/>
            <a:ext cx="309440" cy="308315"/>
          </a:xfrm>
          <a:custGeom>
            <a:avLst/>
            <a:gdLst/>
            <a:ahLst/>
            <a:cxnLst/>
            <a:rect l="l" t="t" r="r" b="b"/>
            <a:pathLst>
              <a:path w="309440" h="308315">
                <a:moveTo>
                  <a:pt x="0" y="0"/>
                </a:moveTo>
                <a:lnTo>
                  <a:pt x="309440" y="0"/>
                </a:lnTo>
                <a:lnTo>
                  <a:pt x="309440" y="308315"/>
                </a:lnTo>
                <a:lnTo>
                  <a:pt x="0" y="3083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TextBox 10"/>
          <p:cNvSpPr txBox="1"/>
          <p:nvPr/>
        </p:nvSpPr>
        <p:spPr>
          <a:xfrm>
            <a:off x="1336131" y="2860431"/>
            <a:ext cx="6399318" cy="1458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07"/>
              </a:lnSpc>
            </a:pPr>
            <a:endParaRPr dirty="0"/>
          </a:p>
          <a:p>
            <a:pPr algn="just">
              <a:lnSpc>
                <a:spcPts val="5907"/>
              </a:lnSpc>
            </a:pPr>
            <a:endParaRPr lang="en-US" sz="4544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1" name="Freeform 11"/>
          <p:cNvSpPr/>
          <p:nvPr/>
        </p:nvSpPr>
        <p:spPr>
          <a:xfrm rot="6930633" flipV="1">
            <a:off x="-5349217" y="-309915"/>
            <a:ext cx="8950336" cy="4934066"/>
          </a:xfrm>
          <a:custGeom>
            <a:avLst/>
            <a:gdLst/>
            <a:ahLst/>
            <a:cxnLst/>
            <a:rect l="l" t="t" r="r" b="b"/>
            <a:pathLst>
              <a:path w="8950336" h="4934066">
                <a:moveTo>
                  <a:pt x="0" y="4934066"/>
                </a:moveTo>
                <a:lnTo>
                  <a:pt x="8950335" y="4934066"/>
                </a:lnTo>
                <a:lnTo>
                  <a:pt x="8950335" y="0"/>
                </a:lnTo>
                <a:lnTo>
                  <a:pt x="0" y="0"/>
                </a:lnTo>
                <a:lnTo>
                  <a:pt x="0" y="4934066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0631" t="-6839" r="-27021" b="-341970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TextBox 12"/>
          <p:cNvSpPr txBox="1"/>
          <p:nvPr/>
        </p:nvSpPr>
        <p:spPr>
          <a:xfrm>
            <a:off x="10835384" y="3659850"/>
            <a:ext cx="6528221" cy="618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  <a:spcBef>
                <a:spcPct val="0"/>
              </a:spcBef>
            </a:pPr>
            <a:endParaRPr lang="es-MX" dirty="0"/>
          </a:p>
        </p:txBody>
      </p:sp>
      <p:sp>
        <p:nvSpPr>
          <p:cNvPr id="13" name="TextBox 13"/>
          <p:cNvSpPr txBox="1"/>
          <p:nvPr/>
        </p:nvSpPr>
        <p:spPr>
          <a:xfrm>
            <a:off x="1877426" y="2441625"/>
            <a:ext cx="3805179" cy="875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14"/>
              </a:lnSpc>
            </a:pPr>
            <a:r>
              <a:rPr lang="en-US" sz="5472" dirty="0" err="1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Ventajas</a:t>
            </a:r>
            <a:r>
              <a:rPr lang="en-US" sz="5472" dirty="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978867" y="2441625"/>
            <a:ext cx="5431707" cy="893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114"/>
              </a:lnSpc>
            </a:pPr>
            <a:r>
              <a:rPr lang="en-US" sz="5472" dirty="0" err="1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Desventajas</a:t>
            </a:r>
            <a:r>
              <a:rPr lang="en-US" sz="5472" dirty="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C6051AA-CB3F-4AB1-4C0D-42F617B58E6F}"/>
              </a:ext>
            </a:extLst>
          </p:cNvPr>
          <p:cNvSpPr txBox="1"/>
          <p:nvPr/>
        </p:nvSpPr>
        <p:spPr>
          <a:xfrm>
            <a:off x="10500591" y="4066381"/>
            <a:ext cx="7042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La curva de aprendizaje para nuevos desarrolladores es un poco superior a los otros modelos que son más simples.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La distribución de componentes nos obliga a la creación y mantenimiento de un mayor número de ficheros.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Debes de adaptarte a una estructura predefinida y eso incrementa la complejidad del sistema.</a:t>
            </a:r>
          </a:p>
          <a:p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59AF31D-041B-01FF-5824-053FC38B1DCD}"/>
              </a:ext>
            </a:extLst>
          </p:cNvPr>
          <p:cNvSpPr txBox="1"/>
          <p:nvPr/>
        </p:nvSpPr>
        <p:spPr>
          <a:xfrm>
            <a:off x="656518" y="3675544"/>
            <a:ext cx="743341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b="1" dirty="0">
              <a:latin typeface="Klein" panose="020B0604020202020204" charset="0"/>
              <a:cs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La lógica de negocio está desacoplada de la interfaz de usuario.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Es más fácil de mantener y probar. Puedes hacer pruebas unitarias para el modelo y para vista-modelo, sin necesidad de hacer referencia a la vista.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Los componentes pueden ser reutilizados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El mantenimiento de los sistemas es simplificado.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7774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4114800" y="468646"/>
            <a:ext cx="12989538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7200" b="1" dirty="0">
                <a:solidFill>
                  <a:srgbClr val="FFFFFF"/>
                </a:solidFill>
                <a:latin typeface="Klein Heavy"/>
                <a:ea typeface="Klein Heavy"/>
                <a:cs typeface="Klein Heavy"/>
                <a:sym typeface="Klein Heavy"/>
              </a:rPr>
              <a:t>Apps </a:t>
            </a:r>
            <a:r>
              <a:rPr lang="en-US" sz="7200" b="1" dirty="0" err="1">
                <a:solidFill>
                  <a:srgbClr val="FFFFFF"/>
                </a:solidFill>
                <a:latin typeface="Klein Heavy"/>
                <a:ea typeface="Klein Heavy"/>
                <a:cs typeface="Klein Heavy"/>
                <a:sym typeface="Klein Heavy"/>
              </a:rPr>
              <a:t>desarrolladas</a:t>
            </a:r>
            <a:endParaRPr lang="en-US" sz="7200" b="1" dirty="0">
              <a:solidFill>
                <a:srgbClr val="FFFFFF"/>
              </a:solidFill>
              <a:latin typeface="Klein Heavy"/>
              <a:ea typeface="Klein Heavy"/>
              <a:cs typeface="Klein Heavy"/>
              <a:sym typeface="Klein Heavy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7077367" y="4351062"/>
            <a:ext cx="309440" cy="308315"/>
          </a:xfrm>
          <a:custGeom>
            <a:avLst/>
            <a:gdLst/>
            <a:ahLst/>
            <a:cxnLst/>
            <a:rect l="l" t="t" r="r" b="b"/>
            <a:pathLst>
              <a:path w="309440" h="308315">
                <a:moveTo>
                  <a:pt x="0" y="0"/>
                </a:moveTo>
                <a:lnTo>
                  <a:pt x="309440" y="0"/>
                </a:lnTo>
                <a:lnTo>
                  <a:pt x="309440" y="308315"/>
                </a:lnTo>
                <a:lnTo>
                  <a:pt x="0" y="308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AutoShape 12"/>
          <p:cNvSpPr/>
          <p:nvPr/>
        </p:nvSpPr>
        <p:spPr>
          <a:xfrm>
            <a:off x="397164" y="9818353"/>
            <a:ext cx="18262049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13" name="Freeform 13"/>
          <p:cNvSpPr/>
          <p:nvPr/>
        </p:nvSpPr>
        <p:spPr>
          <a:xfrm rot="3097893">
            <a:off x="14184045" y="-1438333"/>
            <a:ext cx="8950336" cy="4934066"/>
          </a:xfrm>
          <a:custGeom>
            <a:avLst/>
            <a:gdLst/>
            <a:ahLst/>
            <a:cxnLst/>
            <a:rect l="l" t="t" r="r" b="b"/>
            <a:pathLst>
              <a:path w="8950336" h="4934066">
                <a:moveTo>
                  <a:pt x="0" y="0"/>
                </a:moveTo>
                <a:lnTo>
                  <a:pt x="8950336" y="0"/>
                </a:lnTo>
                <a:lnTo>
                  <a:pt x="8950336" y="4934066"/>
                </a:lnTo>
                <a:lnTo>
                  <a:pt x="0" y="4934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631" t="-6839" r="-27021" b="-341970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158DC611-FEFD-9FDD-1CCD-339CC20C3CDC}"/>
              </a:ext>
            </a:extLst>
          </p:cNvPr>
          <p:cNvSpPr txBox="1"/>
          <p:nvPr/>
        </p:nvSpPr>
        <p:spPr>
          <a:xfrm>
            <a:off x="12420599" y="9411548"/>
            <a:ext cx="7929077" cy="352171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371"/>
              </a:lnSpc>
            </a:pPr>
            <a:endParaRPr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9B5A37B5-41F7-ED8A-AFEC-3028B83D7825}"/>
              </a:ext>
            </a:extLst>
          </p:cNvPr>
          <p:cNvSpPr txBox="1"/>
          <p:nvPr/>
        </p:nvSpPr>
        <p:spPr>
          <a:xfrm>
            <a:off x="9144000" y="5620898"/>
            <a:ext cx="7929078" cy="352171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371"/>
              </a:lnSpc>
            </a:pPr>
            <a:endParaRPr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77" name="TextBox 9">
            <a:extLst>
              <a:ext uri="{FF2B5EF4-FFF2-40B4-BE49-F238E27FC236}">
                <a16:creationId xmlns:a16="http://schemas.microsoft.com/office/drawing/2014/main" id="{56C55249-20B7-A37E-BC61-FFE60A26D87B}"/>
              </a:ext>
            </a:extLst>
          </p:cNvPr>
          <p:cNvSpPr txBox="1"/>
          <p:nvPr/>
        </p:nvSpPr>
        <p:spPr>
          <a:xfrm>
            <a:off x="9854564" y="2050102"/>
            <a:ext cx="6507949" cy="1663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s-MX" sz="2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1"/>
                </a:solidFill>
              </a:rPr>
              <a:t>Aplicaciones móviles desarrolladas con </a:t>
            </a:r>
            <a:r>
              <a:rPr lang="es-MX" sz="2800" b="1" dirty="0" err="1">
                <a:solidFill>
                  <a:schemeClr val="bg1"/>
                </a:solidFill>
              </a:rPr>
              <a:t>Xamarin</a:t>
            </a:r>
            <a:r>
              <a:rPr lang="es-MX" sz="2800" dirty="0">
                <a:solidFill>
                  <a:schemeClr val="bg1"/>
                </a:solidFill>
              </a:rPr>
              <a:t> y </a:t>
            </a:r>
            <a:r>
              <a:rPr lang="es-MX" sz="2800" b="1" dirty="0" err="1">
                <a:solidFill>
                  <a:schemeClr val="bg1"/>
                </a:solidFill>
              </a:rPr>
              <a:t>Flutter</a:t>
            </a:r>
            <a:r>
              <a:rPr lang="es-MX" sz="2800" dirty="0">
                <a:solidFill>
                  <a:schemeClr val="bg1"/>
                </a:solidFill>
              </a:rPr>
              <a:t>.</a:t>
            </a:r>
          </a:p>
          <a:p>
            <a:pPr algn="l">
              <a:lnSpc>
                <a:spcPts val="2860"/>
              </a:lnSpc>
            </a:pPr>
            <a:endParaRPr lang="en-US" sz="2400" dirty="0">
              <a:solidFill>
                <a:schemeClr val="bg1"/>
              </a:solidFill>
              <a:latin typeface="Klein"/>
              <a:ea typeface="Klein"/>
              <a:cs typeface="Klein"/>
              <a:sym typeface="Klei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A7A620-C167-3EB9-EE71-050AE4C4F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58" y="2205155"/>
            <a:ext cx="650794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Aplicaciones de escritorio construidas con </a:t>
            </a: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Windows </a:t>
            </a:r>
            <a:r>
              <a:rPr kumimoji="0" lang="es-MX" altLang="es-MX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Presentation</a:t>
            </a: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Foundation</a:t>
            </a: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(WPF)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CA6B27A-94EB-7464-E23B-3B4CD373D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081" y="3849785"/>
            <a:ext cx="3810000" cy="25336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177" name="Picture 9" descr="VLC Media Player Banned In India: VLC Apps Still Working Fine But This  Could Be The Reason For Ban">
            <a:extLst>
              <a:ext uri="{FF2B5EF4-FFF2-40B4-BE49-F238E27FC236}">
                <a16:creationId xmlns:a16="http://schemas.microsoft.com/office/drawing/2014/main" id="{7729C9D6-1D66-9250-BB5B-7471A3CCC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77" y="6410549"/>
            <a:ext cx="4648200" cy="26146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9" name="Picture 11" descr="Google AdWords pasará a llamarse Google Ads | Damos Soluciones">
            <a:extLst>
              <a:ext uri="{FF2B5EF4-FFF2-40B4-BE49-F238E27FC236}">
                <a16:creationId xmlns:a16="http://schemas.microsoft.com/office/drawing/2014/main" id="{DF2D1749-5241-1D10-ADE8-10FE4A4F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69" y="3772997"/>
            <a:ext cx="4274789" cy="2393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Reflectly - Can This AI Diary Help You Feel Better About Yourself?">
            <a:extLst>
              <a:ext uri="{FF2B5EF4-FFF2-40B4-BE49-F238E27FC236}">
                <a16:creationId xmlns:a16="http://schemas.microsoft.com/office/drawing/2014/main" id="{9DBB28F7-808F-52E4-55D8-17DB7E528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845" y="6703447"/>
            <a:ext cx="4255789" cy="23938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231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844691" y="-2908507"/>
            <a:ext cx="10406217" cy="21280462"/>
          </a:xfrm>
          <a:custGeom>
            <a:avLst/>
            <a:gdLst/>
            <a:ahLst/>
            <a:cxnLst/>
            <a:rect l="l" t="t" r="r" b="b"/>
            <a:pathLst>
              <a:path w="10406217" h="21280462">
                <a:moveTo>
                  <a:pt x="0" y="0"/>
                </a:moveTo>
                <a:lnTo>
                  <a:pt x="10406217" y="0"/>
                </a:lnTo>
                <a:lnTo>
                  <a:pt x="10406217" y="21280461"/>
                </a:lnTo>
                <a:lnTo>
                  <a:pt x="0" y="21280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2072" b="-7292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16460288" y="1363465"/>
            <a:ext cx="380951" cy="379566"/>
          </a:xfrm>
          <a:custGeom>
            <a:avLst/>
            <a:gdLst/>
            <a:ahLst/>
            <a:cxnLst/>
            <a:rect l="l" t="t" r="r" b="b"/>
            <a:pathLst>
              <a:path w="380951" h="379566">
                <a:moveTo>
                  <a:pt x="0" y="0"/>
                </a:moveTo>
                <a:lnTo>
                  <a:pt x="380951" y="0"/>
                </a:lnTo>
                <a:lnTo>
                  <a:pt x="380951" y="379566"/>
                </a:lnTo>
                <a:lnTo>
                  <a:pt x="0" y="379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0482A39-CBEA-A2B5-F508-932A8A10450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053" r="3601" b="2124"/>
          <a:stretch/>
        </p:blipFill>
        <p:spPr>
          <a:xfrm>
            <a:off x="1346086" y="2324100"/>
            <a:ext cx="15595827" cy="7247852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316235E6-B192-6322-208F-93030DECC73C}"/>
              </a:ext>
            </a:extLst>
          </p:cNvPr>
          <p:cNvSpPr txBox="1"/>
          <p:nvPr/>
        </p:nvSpPr>
        <p:spPr>
          <a:xfrm>
            <a:off x="304800" y="670967"/>
            <a:ext cx="12584636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9000" b="1" dirty="0" err="1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Cuadro</a:t>
            </a:r>
            <a:r>
              <a:rPr lang="en-US" sz="9000" b="1" dirty="0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 </a:t>
            </a:r>
            <a:r>
              <a:rPr lang="en-US" sz="9000" b="1" dirty="0" err="1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Comparativo</a:t>
            </a:r>
            <a:r>
              <a:rPr lang="en-US" sz="9000" b="1" dirty="0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V="1">
            <a:off x="-2600965" y="-1469781"/>
            <a:ext cx="7358778" cy="13226561"/>
          </a:xfrm>
          <a:custGeom>
            <a:avLst/>
            <a:gdLst/>
            <a:ahLst/>
            <a:cxnLst/>
            <a:rect l="l" t="t" r="r" b="b"/>
            <a:pathLst>
              <a:path w="7358778" h="13226561">
                <a:moveTo>
                  <a:pt x="0" y="13226562"/>
                </a:moveTo>
                <a:lnTo>
                  <a:pt x="7358778" y="13226562"/>
                </a:lnTo>
                <a:lnTo>
                  <a:pt x="7358778" y="0"/>
                </a:lnTo>
                <a:lnTo>
                  <a:pt x="0" y="0"/>
                </a:lnTo>
                <a:lnTo>
                  <a:pt x="0" y="1322656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8287628" y="6000207"/>
            <a:ext cx="11113567" cy="5503695"/>
          </a:xfrm>
          <a:custGeom>
            <a:avLst/>
            <a:gdLst/>
            <a:ahLst/>
            <a:cxnLst/>
            <a:rect l="l" t="t" r="r" b="b"/>
            <a:pathLst>
              <a:path w="11113567" h="5503695">
                <a:moveTo>
                  <a:pt x="0" y="0"/>
                </a:moveTo>
                <a:lnTo>
                  <a:pt x="11113567" y="0"/>
                </a:lnTo>
                <a:lnTo>
                  <a:pt x="11113567" y="5503695"/>
                </a:lnTo>
                <a:lnTo>
                  <a:pt x="0" y="55036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98" t="-104147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8220953" y="5856525"/>
            <a:ext cx="8981197" cy="3401775"/>
            <a:chOff x="0" y="0"/>
            <a:chExt cx="2433847" cy="92185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3847" cy="921859"/>
            </a:xfrm>
            <a:custGeom>
              <a:avLst/>
              <a:gdLst/>
              <a:ahLst/>
              <a:cxnLst/>
              <a:rect l="l" t="t" r="r" b="b"/>
              <a:pathLst>
                <a:path w="2433847" h="921859">
                  <a:moveTo>
                    <a:pt x="0" y="0"/>
                  </a:moveTo>
                  <a:lnTo>
                    <a:pt x="2433847" y="0"/>
                  </a:lnTo>
                  <a:lnTo>
                    <a:pt x="2433847" y="921859"/>
                  </a:lnTo>
                  <a:lnTo>
                    <a:pt x="0" y="921859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2433847" cy="9313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144000" y="5656046"/>
            <a:ext cx="7929078" cy="3486564"/>
            <a:chOff x="0" y="0"/>
            <a:chExt cx="2148730" cy="94483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48730" cy="944837"/>
            </a:xfrm>
            <a:custGeom>
              <a:avLst/>
              <a:gdLst/>
              <a:ahLst/>
              <a:cxnLst/>
              <a:rect l="l" t="t" r="r" b="b"/>
              <a:pathLst>
                <a:path w="2148730" h="944837">
                  <a:moveTo>
                    <a:pt x="0" y="0"/>
                  </a:moveTo>
                  <a:lnTo>
                    <a:pt x="2148730" y="0"/>
                  </a:lnTo>
                  <a:lnTo>
                    <a:pt x="2148730" y="944837"/>
                  </a:lnTo>
                  <a:lnTo>
                    <a:pt x="0" y="944837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2148730" cy="9543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584654" y="4320636"/>
            <a:ext cx="3093291" cy="3558167"/>
            <a:chOff x="0" y="0"/>
            <a:chExt cx="791387" cy="9103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91387" cy="910320"/>
            </a:xfrm>
            <a:custGeom>
              <a:avLst/>
              <a:gdLst/>
              <a:ahLst/>
              <a:cxnLst/>
              <a:rect l="l" t="t" r="r" b="b"/>
              <a:pathLst>
                <a:path w="791387" h="910320">
                  <a:moveTo>
                    <a:pt x="0" y="0"/>
                  </a:moveTo>
                  <a:lnTo>
                    <a:pt x="791387" y="0"/>
                  </a:lnTo>
                  <a:lnTo>
                    <a:pt x="791387" y="910320"/>
                  </a:lnTo>
                  <a:lnTo>
                    <a:pt x="0" y="9103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791387" cy="9198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540776" y="4320636"/>
            <a:ext cx="3093291" cy="3558167"/>
            <a:chOff x="0" y="0"/>
            <a:chExt cx="791387" cy="9103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91387" cy="910320"/>
            </a:xfrm>
            <a:custGeom>
              <a:avLst/>
              <a:gdLst/>
              <a:ahLst/>
              <a:cxnLst/>
              <a:rect l="l" t="t" r="r" b="b"/>
              <a:pathLst>
                <a:path w="791387" h="910320">
                  <a:moveTo>
                    <a:pt x="0" y="0"/>
                  </a:moveTo>
                  <a:lnTo>
                    <a:pt x="791387" y="0"/>
                  </a:lnTo>
                  <a:lnTo>
                    <a:pt x="791387" y="910320"/>
                  </a:lnTo>
                  <a:lnTo>
                    <a:pt x="0" y="9103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791387" cy="9198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789975" y="4556814"/>
            <a:ext cx="2682649" cy="3085811"/>
            <a:chOff x="0" y="0"/>
            <a:chExt cx="3576866" cy="4114415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6"/>
            <a:srcRect l="7217" r="7217"/>
            <a:stretch>
              <a:fillRect/>
            </a:stretch>
          </p:blipFill>
          <p:spPr>
            <a:xfrm>
              <a:off x="0" y="0"/>
              <a:ext cx="3576866" cy="4114415"/>
            </a:xfrm>
            <a:prstGeom prst="rect">
              <a:avLst/>
            </a:prstGeom>
          </p:spPr>
        </p:pic>
      </p:grpSp>
      <p:grpSp>
        <p:nvGrpSpPr>
          <p:cNvPr id="18" name="Group 18"/>
          <p:cNvGrpSpPr/>
          <p:nvPr/>
        </p:nvGrpSpPr>
        <p:grpSpPr>
          <a:xfrm>
            <a:off x="13746097" y="4556814"/>
            <a:ext cx="2682649" cy="3085811"/>
            <a:chOff x="0" y="0"/>
            <a:chExt cx="3576866" cy="4114415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7"/>
            <a:srcRect l="6532" r="6532"/>
            <a:stretch>
              <a:fillRect/>
            </a:stretch>
          </p:blipFill>
          <p:spPr>
            <a:xfrm>
              <a:off x="0" y="0"/>
              <a:ext cx="3576866" cy="4114415"/>
            </a:xfrm>
            <a:prstGeom prst="rect">
              <a:avLst/>
            </a:prstGeom>
          </p:spPr>
        </p:pic>
      </p:grpSp>
      <p:sp>
        <p:nvSpPr>
          <p:cNvPr id="20" name="AutoShape 20"/>
          <p:cNvSpPr/>
          <p:nvPr/>
        </p:nvSpPr>
        <p:spPr>
          <a:xfrm rot="-5400000">
            <a:off x="14581065" y="3000103"/>
            <a:ext cx="6028782" cy="0"/>
          </a:xfrm>
          <a:prstGeom prst="line">
            <a:avLst/>
          </a:prstGeom>
          <a:ln w="28575" cap="flat">
            <a:solidFill>
              <a:srgbClr val="40FFC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21" name="Freeform 21"/>
          <p:cNvSpPr/>
          <p:nvPr/>
        </p:nvSpPr>
        <p:spPr>
          <a:xfrm>
            <a:off x="12013251" y="4737812"/>
            <a:ext cx="278386" cy="277374"/>
          </a:xfrm>
          <a:custGeom>
            <a:avLst/>
            <a:gdLst/>
            <a:ahLst/>
            <a:cxnLst/>
            <a:rect l="l" t="t" r="r" b="b"/>
            <a:pathLst>
              <a:path w="278386" h="277374">
                <a:moveTo>
                  <a:pt x="0" y="0"/>
                </a:moveTo>
                <a:lnTo>
                  <a:pt x="278386" y="0"/>
                </a:lnTo>
                <a:lnTo>
                  <a:pt x="278386" y="277374"/>
                </a:lnTo>
                <a:lnTo>
                  <a:pt x="0" y="2773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22" name="Freeform 22"/>
          <p:cNvSpPr/>
          <p:nvPr/>
        </p:nvSpPr>
        <p:spPr>
          <a:xfrm>
            <a:off x="12013529" y="4737812"/>
            <a:ext cx="278386" cy="277374"/>
          </a:xfrm>
          <a:custGeom>
            <a:avLst/>
            <a:gdLst/>
            <a:ahLst/>
            <a:cxnLst/>
            <a:rect l="l" t="t" r="r" b="b"/>
            <a:pathLst>
              <a:path w="278386" h="277374">
                <a:moveTo>
                  <a:pt x="0" y="0"/>
                </a:moveTo>
                <a:lnTo>
                  <a:pt x="278386" y="0"/>
                </a:lnTo>
                <a:lnTo>
                  <a:pt x="278386" y="277374"/>
                </a:lnTo>
                <a:lnTo>
                  <a:pt x="0" y="2773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23" name="Freeform 23"/>
          <p:cNvSpPr/>
          <p:nvPr/>
        </p:nvSpPr>
        <p:spPr>
          <a:xfrm>
            <a:off x="15969651" y="4737812"/>
            <a:ext cx="278386" cy="277374"/>
          </a:xfrm>
          <a:custGeom>
            <a:avLst/>
            <a:gdLst/>
            <a:ahLst/>
            <a:cxnLst/>
            <a:rect l="l" t="t" r="r" b="b"/>
            <a:pathLst>
              <a:path w="278386" h="277374">
                <a:moveTo>
                  <a:pt x="0" y="0"/>
                </a:moveTo>
                <a:lnTo>
                  <a:pt x="278386" y="0"/>
                </a:lnTo>
                <a:lnTo>
                  <a:pt x="278386" y="277374"/>
                </a:lnTo>
                <a:lnTo>
                  <a:pt x="0" y="2773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24" name="TextBox 24"/>
          <p:cNvSpPr txBox="1"/>
          <p:nvPr/>
        </p:nvSpPr>
        <p:spPr>
          <a:xfrm>
            <a:off x="1028700" y="806209"/>
            <a:ext cx="11382689" cy="3514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800"/>
              </a:lnSpc>
            </a:pPr>
            <a:r>
              <a:rPr lang="en-US" sz="11500" b="1">
                <a:solidFill>
                  <a:srgbClr val="000000"/>
                </a:solidFill>
                <a:latin typeface="Klein Heavy"/>
                <a:ea typeface="Klein Heavy"/>
                <a:cs typeface="Klein Heavy"/>
                <a:sym typeface="Klein Heavy"/>
              </a:rPr>
              <a:t>Equipo de trabajo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496640" y="8409132"/>
            <a:ext cx="3269320" cy="521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0"/>
              </a:lnSpc>
            </a:pPr>
            <a:r>
              <a:rPr lang="en-US" sz="3192" dirty="0">
                <a:solidFill>
                  <a:srgbClr val="40FFC9"/>
                </a:solidFill>
                <a:latin typeface="Open Sauce"/>
                <a:ea typeface="Open Sauce"/>
                <a:cs typeface="Open Sauce"/>
                <a:sym typeface="Open Sauce"/>
              </a:rPr>
              <a:t>Jesus Rodriguez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669363" y="8409132"/>
            <a:ext cx="2836116" cy="521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0"/>
              </a:lnSpc>
            </a:pPr>
            <a:r>
              <a:rPr lang="en-US" sz="3192">
                <a:solidFill>
                  <a:srgbClr val="40FFC9"/>
                </a:solidFill>
                <a:latin typeface="Open Sauce"/>
                <a:ea typeface="Open Sauce"/>
                <a:cs typeface="Open Sauce"/>
                <a:sym typeface="Open Sauce"/>
              </a:rPr>
              <a:t>Yussif Graniel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584654" y="8038840"/>
            <a:ext cx="3089347" cy="309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9"/>
              </a:lnSpc>
            </a:pPr>
            <a:r>
              <a:rPr lang="en-US" sz="1899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Ing. Sistemas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542051" y="8048365"/>
            <a:ext cx="3092016" cy="291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1"/>
              </a:lnSpc>
            </a:pPr>
            <a:r>
              <a:rPr lang="en-US" sz="1824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Ing. Software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93FBB3F0-99E1-34B5-1A06-4222965015CA}"/>
              </a:ext>
            </a:extLst>
          </p:cNvPr>
          <p:cNvSpPr txBox="1"/>
          <p:nvPr/>
        </p:nvSpPr>
        <p:spPr>
          <a:xfrm>
            <a:off x="11473879" y="3807215"/>
            <a:ext cx="3269320" cy="498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0"/>
              </a:lnSpc>
            </a:pPr>
            <a:r>
              <a:rPr lang="en-US" sz="3192" dirty="0">
                <a:latin typeface="Open Sauce"/>
                <a:ea typeface="Open Sauce"/>
                <a:cs typeface="Open Sauce"/>
                <a:sym typeface="Open Sauce"/>
              </a:rPr>
              <a:t>Kairos Lizarraga</a:t>
            </a:r>
          </a:p>
        </p:txBody>
      </p:sp>
      <p:pic>
        <p:nvPicPr>
          <p:cNvPr id="12290" name="Picture 2" descr="Desnudo musculoso hombre negro | Foto Premium">
            <a:extLst>
              <a:ext uri="{FF2B5EF4-FFF2-40B4-BE49-F238E27FC236}">
                <a16:creationId xmlns:a16="http://schemas.microsoft.com/office/drawing/2014/main" id="{004C2C49-2DBA-4C85-7F81-EB40E6117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115" y="592541"/>
            <a:ext cx="3304033" cy="30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-2337999" y="3429661"/>
            <a:ext cx="10092758" cy="8061837"/>
          </a:xfrm>
          <a:custGeom>
            <a:avLst/>
            <a:gdLst/>
            <a:ahLst/>
            <a:cxnLst/>
            <a:rect l="l" t="t" r="r" b="b"/>
            <a:pathLst>
              <a:path w="10092758" h="8061837">
                <a:moveTo>
                  <a:pt x="0" y="8061837"/>
                </a:moveTo>
                <a:lnTo>
                  <a:pt x="10092758" y="8061837"/>
                </a:lnTo>
                <a:lnTo>
                  <a:pt x="10092758" y="0"/>
                </a:lnTo>
                <a:lnTo>
                  <a:pt x="0" y="0"/>
                </a:lnTo>
                <a:lnTo>
                  <a:pt x="0" y="806183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2072" b="-174684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398389" cy="22301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98389" cy="2230169"/>
            </a:xfrm>
            <a:custGeom>
              <a:avLst/>
              <a:gdLst/>
              <a:ahLst/>
              <a:cxnLst/>
              <a:rect l="l" t="t" r="r" b="b"/>
              <a:pathLst>
                <a:path w="4398389" h="2230169">
                  <a:moveTo>
                    <a:pt x="0" y="0"/>
                  </a:moveTo>
                  <a:lnTo>
                    <a:pt x="4398389" y="0"/>
                  </a:lnTo>
                  <a:lnTo>
                    <a:pt x="4398389" y="2230169"/>
                  </a:lnTo>
                  <a:lnTo>
                    <a:pt x="0" y="2230169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4398389" cy="22396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09750" y="1585334"/>
            <a:ext cx="12584636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9000" b="1" dirty="0" err="1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Conclusión</a:t>
            </a:r>
            <a:r>
              <a:rPr lang="en-US" sz="9000" b="1" dirty="0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69825" y="3590255"/>
            <a:ext cx="14690462" cy="3124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s-MX" sz="2499" dirty="0">
                <a:solidFill>
                  <a:srgbClr val="000000"/>
                </a:solidFill>
                <a:latin typeface="Klein"/>
              </a:rPr>
              <a:t>Los patrones de diseño MVC, MVP y MVVM ofrecen diferentes enfoques para separar las responsabilidades dentro de una aplicación, lo que facilita la mantenibilidad, escalabilidad y reutilización del código. Cada patrón tiene ventajas y desventajas que lo hacen más adecuado para ciertas aplicaciones según las necesidades del proyecto. MVC sigue siendo el más popular para aplicaciones web, mientras que MVP y MVVM son más utilizados en aplicaciones móviles y de escritorio, especialmente aquellas con complejas interfaces de usuario y </a:t>
            </a:r>
            <a:r>
              <a:rPr lang="es-MX" sz="2499" dirty="0" err="1">
                <a:solidFill>
                  <a:srgbClr val="000000"/>
                </a:solidFill>
                <a:latin typeface="Klein"/>
              </a:rPr>
              <a:t>binding</a:t>
            </a:r>
            <a:r>
              <a:rPr lang="es-MX" sz="2499" dirty="0">
                <a:solidFill>
                  <a:srgbClr val="000000"/>
                </a:solidFill>
                <a:latin typeface="Klein"/>
              </a:rPr>
              <a:t> de datos.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endParaRPr lang="en-US" sz="2499" dirty="0">
              <a:solidFill>
                <a:srgbClr val="000000"/>
              </a:solidFill>
              <a:latin typeface="Klein"/>
              <a:sym typeface="Klein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6460288" y="1363465"/>
            <a:ext cx="380951" cy="379566"/>
          </a:xfrm>
          <a:custGeom>
            <a:avLst/>
            <a:gdLst/>
            <a:ahLst/>
            <a:cxnLst/>
            <a:rect l="l" t="t" r="r" b="b"/>
            <a:pathLst>
              <a:path w="380951" h="379566">
                <a:moveTo>
                  <a:pt x="0" y="0"/>
                </a:moveTo>
                <a:lnTo>
                  <a:pt x="380951" y="0"/>
                </a:lnTo>
                <a:lnTo>
                  <a:pt x="380951" y="379566"/>
                </a:lnTo>
                <a:lnTo>
                  <a:pt x="0" y="379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5223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844691" y="-2908507"/>
            <a:ext cx="10406217" cy="21280462"/>
          </a:xfrm>
          <a:custGeom>
            <a:avLst/>
            <a:gdLst/>
            <a:ahLst/>
            <a:cxnLst/>
            <a:rect l="l" t="t" r="r" b="b"/>
            <a:pathLst>
              <a:path w="10406217" h="21280462">
                <a:moveTo>
                  <a:pt x="0" y="0"/>
                </a:moveTo>
                <a:lnTo>
                  <a:pt x="10406217" y="0"/>
                </a:lnTo>
                <a:lnTo>
                  <a:pt x="10406217" y="21280461"/>
                </a:lnTo>
                <a:lnTo>
                  <a:pt x="0" y="21280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2072" b="-7292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398389" cy="22301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98389" cy="2230169"/>
            </a:xfrm>
            <a:custGeom>
              <a:avLst/>
              <a:gdLst/>
              <a:ahLst/>
              <a:cxnLst/>
              <a:rect l="l" t="t" r="r" b="b"/>
              <a:pathLst>
                <a:path w="4398389" h="2230169">
                  <a:moveTo>
                    <a:pt x="0" y="0"/>
                  </a:moveTo>
                  <a:lnTo>
                    <a:pt x="4398389" y="0"/>
                  </a:lnTo>
                  <a:lnTo>
                    <a:pt x="4398389" y="2230169"/>
                  </a:lnTo>
                  <a:lnTo>
                    <a:pt x="0" y="2230169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4398389" cy="22396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95400" y="4073981"/>
            <a:ext cx="15563045" cy="12599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00"/>
              </a:lnSpc>
            </a:pPr>
            <a:endParaRPr dirty="0"/>
          </a:p>
          <a:p>
            <a:pPr algn="l">
              <a:lnSpc>
                <a:spcPts val="5100"/>
              </a:lnSpc>
            </a:pPr>
            <a:endParaRPr lang="en-US" sz="3000" dirty="0">
              <a:solidFill>
                <a:srgbClr val="FFFFFF"/>
              </a:solidFill>
              <a:latin typeface="Klein"/>
              <a:ea typeface="Klein"/>
              <a:cs typeface="Klein"/>
              <a:sym typeface="Klein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6460288" y="1363465"/>
            <a:ext cx="380951" cy="379566"/>
          </a:xfrm>
          <a:custGeom>
            <a:avLst/>
            <a:gdLst/>
            <a:ahLst/>
            <a:cxnLst/>
            <a:rect l="l" t="t" r="r" b="b"/>
            <a:pathLst>
              <a:path w="380951" h="379566">
                <a:moveTo>
                  <a:pt x="0" y="0"/>
                </a:moveTo>
                <a:lnTo>
                  <a:pt x="380951" y="0"/>
                </a:lnTo>
                <a:lnTo>
                  <a:pt x="380951" y="379566"/>
                </a:lnTo>
                <a:lnTo>
                  <a:pt x="0" y="379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TextBox 8"/>
          <p:cNvSpPr txBox="1"/>
          <p:nvPr/>
        </p:nvSpPr>
        <p:spPr>
          <a:xfrm>
            <a:off x="1109750" y="1585334"/>
            <a:ext cx="12584636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9000" b="1" dirty="0" err="1">
                <a:solidFill>
                  <a:schemeClr val="bg1"/>
                </a:solidFill>
                <a:latin typeface="Klein Heavy"/>
                <a:ea typeface="Klein Heavy"/>
                <a:cs typeface="Klein Heavy"/>
                <a:sym typeface="Klein Heavy"/>
              </a:rPr>
              <a:t>Referencias</a:t>
            </a:r>
            <a:endParaRPr lang="en-US" sz="9000" b="1" dirty="0">
              <a:solidFill>
                <a:schemeClr val="bg1"/>
              </a:solidFill>
              <a:latin typeface="Klein Heavy"/>
              <a:ea typeface="Klein Heavy"/>
              <a:cs typeface="Klein Heavy"/>
              <a:sym typeface="Klein Heav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-2337999" y="3429661"/>
            <a:ext cx="10092758" cy="8061837"/>
          </a:xfrm>
          <a:custGeom>
            <a:avLst/>
            <a:gdLst/>
            <a:ahLst/>
            <a:cxnLst/>
            <a:rect l="l" t="t" r="r" b="b"/>
            <a:pathLst>
              <a:path w="10092758" h="8061837">
                <a:moveTo>
                  <a:pt x="0" y="8061837"/>
                </a:moveTo>
                <a:lnTo>
                  <a:pt x="10092758" y="8061837"/>
                </a:lnTo>
                <a:lnTo>
                  <a:pt x="10092758" y="0"/>
                </a:lnTo>
                <a:lnTo>
                  <a:pt x="0" y="0"/>
                </a:lnTo>
                <a:lnTo>
                  <a:pt x="0" y="806183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2072" b="-174684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398389" cy="22301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98389" cy="2230169"/>
            </a:xfrm>
            <a:custGeom>
              <a:avLst/>
              <a:gdLst/>
              <a:ahLst/>
              <a:cxnLst/>
              <a:rect l="l" t="t" r="r" b="b"/>
              <a:pathLst>
                <a:path w="4398389" h="2230169">
                  <a:moveTo>
                    <a:pt x="0" y="0"/>
                  </a:moveTo>
                  <a:lnTo>
                    <a:pt x="4398389" y="0"/>
                  </a:lnTo>
                  <a:lnTo>
                    <a:pt x="4398389" y="2230169"/>
                  </a:lnTo>
                  <a:lnTo>
                    <a:pt x="0" y="2230169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4398389" cy="22396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09750" y="1585334"/>
            <a:ext cx="12584636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9000" b="1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Introducción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69825" y="3590255"/>
            <a:ext cx="14690462" cy="3574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s-MX" sz="2499" dirty="0">
                <a:solidFill>
                  <a:srgbClr val="000000"/>
                </a:solidFill>
                <a:latin typeface="Klein"/>
              </a:rPr>
              <a:t>Los patrones de diseño de software son soluciones estándar para problemas comunes que surgen durante el desarrollo de aplicaciones. En particular, los patrones MVC (Modelo-Vista-Controlador), MVP (Modelo-Vista-Presentador) y MVVM (Modelo-Vista-</a:t>
            </a:r>
            <a:r>
              <a:rPr lang="es-MX" sz="2499" dirty="0" err="1">
                <a:solidFill>
                  <a:srgbClr val="000000"/>
                </a:solidFill>
                <a:latin typeface="Klein"/>
              </a:rPr>
              <a:t>ViewModel</a:t>
            </a:r>
            <a:r>
              <a:rPr lang="es-MX" sz="2499" dirty="0">
                <a:solidFill>
                  <a:srgbClr val="000000"/>
                </a:solidFill>
                <a:latin typeface="Klein"/>
              </a:rPr>
              <a:t>) son ampliamente utilizados en el desarrollo de aplicaciones debido a su capacidad para separar responsabilidades y facilitar la organización del código. Estos patrones se utilizan principalmente en aplicaciones con interfaces gráficas de usuario (GUI), lo que permite una mejor mantenibilidad, reutilización y escalabilidad del software.</a:t>
            </a:r>
            <a:endParaRPr lang="en-US" sz="2499" dirty="0">
              <a:solidFill>
                <a:srgbClr val="000000"/>
              </a:solidFill>
              <a:latin typeface="Klein"/>
              <a:sym typeface="Klein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6460288" y="1363465"/>
            <a:ext cx="380951" cy="379566"/>
          </a:xfrm>
          <a:custGeom>
            <a:avLst/>
            <a:gdLst/>
            <a:ahLst/>
            <a:cxnLst/>
            <a:rect l="l" t="t" r="r" b="b"/>
            <a:pathLst>
              <a:path w="380951" h="379566">
                <a:moveTo>
                  <a:pt x="0" y="0"/>
                </a:moveTo>
                <a:lnTo>
                  <a:pt x="380951" y="0"/>
                </a:lnTo>
                <a:lnTo>
                  <a:pt x="380951" y="379566"/>
                </a:lnTo>
                <a:lnTo>
                  <a:pt x="0" y="379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64498" y="5034205"/>
            <a:ext cx="11113567" cy="6580952"/>
          </a:xfrm>
          <a:custGeom>
            <a:avLst/>
            <a:gdLst/>
            <a:ahLst/>
            <a:cxnLst/>
            <a:rect l="l" t="t" r="r" b="b"/>
            <a:pathLst>
              <a:path w="11113567" h="6580952">
                <a:moveTo>
                  <a:pt x="0" y="0"/>
                </a:moveTo>
                <a:lnTo>
                  <a:pt x="11113567" y="0"/>
                </a:lnTo>
                <a:lnTo>
                  <a:pt x="11113567" y="6580951"/>
                </a:lnTo>
                <a:lnTo>
                  <a:pt x="0" y="6580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98" t="-70729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9642273" y="1921590"/>
            <a:ext cx="1264205" cy="5383670"/>
            <a:chOff x="0" y="0"/>
            <a:chExt cx="342591" cy="14589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2591" cy="1458940"/>
            </a:xfrm>
            <a:custGeom>
              <a:avLst/>
              <a:gdLst/>
              <a:ahLst/>
              <a:cxnLst/>
              <a:rect l="l" t="t" r="r" b="b"/>
              <a:pathLst>
                <a:path w="342591" h="1458940">
                  <a:moveTo>
                    <a:pt x="0" y="0"/>
                  </a:moveTo>
                  <a:lnTo>
                    <a:pt x="342591" y="0"/>
                  </a:lnTo>
                  <a:lnTo>
                    <a:pt x="342591" y="1458940"/>
                  </a:lnTo>
                  <a:lnTo>
                    <a:pt x="0" y="1458940"/>
                  </a:lnTo>
                  <a:close/>
                </a:path>
              </a:pathLst>
            </a:custGeom>
            <a:solidFill>
              <a:srgbClr val="40FFC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342591" cy="1468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320404" y="3769838"/>
            <a:ext cx="7200547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6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FFFFFF"/>
                </a:solidFill>
                <a:latin typeface="Klein Heavy"/>
                <a:ea typeface="Klein Heavy"/>
                <a:cs typeface="Klein Heavy"/>
                <a:sym typeface="Klein Heavy"/>
              </a:rPr>
              <a:t>MVC</a:t>
            </a:r>
          </a:p>
        </p:txBody>
      </p:sp>
      <p:sp>
        <p:nvSpPr>
          <p:cNvPr id="8" name="Freeform 8"/>
          <p:cNvSpPr/>
          <p:nvPr/>
        </p:nvSpPr>
        <p:spPr>
          <a:xfrm rot="5400000" flipV="1">
            <a:off x="-2709974" y="2375934"/>
            <a:ext cx="10092758" cy="8061837"/>
          </a:xfrm>
          <a:custGeom>
            <a:avLst/>
            <a:gdLst/>
            <a:ahLst/>
            <a:cxnLst/>
            <a:rect l="l" t="t" r="r" b="b"/>
            <a:pathLst>
              <a:path w="10092758" h="8061837">
                <a:moveTo>
                  <a:pt x="0" y="8061837"/>
                </a:moveTo>
                <a:lnTo>
                  <a:pt x="10092758" y="8061837"/>
                </a:lnTo>
                <a:lnTo>
                  <a:pt x="10092758" y="0"/>
                </a:lnTo>
                <a:lnTo>
                  <a:pt x="0" y="0"/>
                </a:lnTo>
                <a:lnTo>
                  <a:pt x="0" y="806183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2072" b="-174684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7049531" y="819694"/>
            <a:ext cx="419537" cy="418012"/>
          </a:xfrm>
          <a:custGeom>
            <a:avLst/>
            <a:gdLst/>
            <a:ahLst/>
            <a:cxnLst/>
            <a:rect l="l" t="t" r="r" b="b"/>
            <a:pathLst>
              <a:path w="419537" h="418012">
                <a:moveTo>
                  <a:pt x="0" y="0"/>
                </a:moveTo>
                <a:lnTo>
                  <a:pt x="419538" y="0"/>
                </a:lnTo>
                <a:lnTo>
                  <a:pt x="419538" y="418012"/>
                </a:lnTo>
                <a:lnTo>
                  <a:pt x="0" y="4180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4000" y="1220760"/>
            <a:ext cx="5122651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000"/>
              </a:lnSpc>
            </a:pPr>
            <a:r>
              <a:rPr lang="en-US" sz="7500" b="1" dirty="0" err="1">
                <a:solidFill>
                  <a:srgbClr val="000000"/>
                </a:solidFill>
                <a:latin typeface="Klein Heavy"/>
                <a:ea typeface="Klein Heavy"/>
                <a:cs typeface="Klein Heavy"/>
                <a:sym typeface="Klein Heavy"/>
              </a:rPr>
              <a:t>Definición</a:t>
            </a:r>
            <a:endParaRPr lang="en-US" sz="7500" b="1" dirty="0">
              <a:solidFill>
                <a:srgbClr val="000000"/>
              </a:solidFill>
              <a:latin typeface="Klein Heavy"/>
              <a:ea typeface="Klein Heavy"/>
              <a:cs typeface="Klein Heavy"/>
              <a:sym typeface="Klein Heavy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9399964" y="2466349"/>
            <a:ext cx="10106006" cy="9037553"/>
          </a:xfrm>
          <a:custGeom>
            <a:avLst/>
            <a:gdLst/>
            <a:ahLst/>
            <a:cxnLst/>
            <a:rect l="l" t="t" r="r" b="b"/>
            <a:pathLst>
              <a:path w="10106006" h="9037553">
                <a:moveTo>
                  <a:pt x="0" y="0"/>
                </a:moveTo>
                <a:lnTo>
                  <a:pt x="10106006" y="0"/>
                </a:lnTo>
                <a:lnTo>
                  <a:pt x="10106006" y="9037553"/>
                </a:lnTo>
                <a:lnTo>
                  <a:pt x="0" y="9037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177" t="-24321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0566958" y="1490397"/>
            <a:ext cx="6710841" cy="7767903"/>
            <a:chOff x="0" y="0"/>
            <a:chExt cx="1764425" cy="20423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64425" cy="2042350"/>
            </a:xfrm>
            <a:custGeom>
              <a:avLst/>
              <a:gdLst/>
              <a:ahLst/>
              <a:cxnLst/>
              <a:rect l="l" t="t" r="r" b="b"/>
              <a:pathLst>
                <a:path w="1764425" h="2042350">
                  <a:moveTo>
                    <a:pt x="0" y="0"/>
                  </a:moveTo>
                  <a:lnTo>
                    <a:pt x="1764425" y="0"/>
                  </a:lnTo>
                  <a:lnTo>
                    <a:pt x="1764425" y="2042350"/>
                  </a:lnTo>
                  <a:lnTo>
                    <a:pt x="0" y="204235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764425" cy="2051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pic>
        <p:nvPicPr>
          <p:cNvPr id="1030" name="Picture 6" descr="Enfoque Web - Blog">
            <a:extLst>
              <a:ext uri="{FF2B5EF4-FFF2-40B4-BE49-F238E27FC236}">
                <a16:creationId xmlns:a16="http://schemas.microsoft.com/office/drawing/2014/main" id="{BEDCF8FB-0651-3D56-4059-55B66701A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041" y="1062030"/>
            <a:ext cx="6562733" cy="401378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1"/>
          <p:cNvSpPr/>
          <p:nvPr/>
        </p:nvSpPr>
        <p:spPr>
          <a:xfrm>
            <a:off x="25951" y="9686668"/>
            <a:ext cx="18262049" cy="0"/>
          </a:xfrm>
          <a:prstGeom prst="line">
            <a:avLst/>
          </a:prstGeom>
          <a:ln w="38100" cap="flat">
            <a:solidFill>
              <a:srgbClr val="40FFC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12" name="Freeform 12"/>
          <p:cNvSpPr/>
          <p:nvPr/>
        </p:nvSpPr>
        <p:spPr>
          <a:xfrm>
            <a:off x="16764000" y="1314382"/>
            <a:ext cx="309440" cy="308315"/>
          </a:xfrm>
          <a:custGeom>
            <a:avLst/>
            <a:gdLst/>
            <a:ahLst/>
            <a:cxnLst/>
            <a:rect l="l" t="t" r="r" b="b"/>
            <a:pathLst>
              <a:path w="309440" h="308315">
                <a:moveTo>
                  <a:pt x="0" y="0"/>
                </a:moveTo>
                <a:lnTo>
                  <a:pt x="309440" y="0"/>
                </a:lnTo>
                <a:lnTo>
                  <a:pt x="309440" y="308315"/>
                </a:lnTo>
                <a:lnTo>
                  <a:pt x="0" y="3083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028" name="Picture 4" descr="MVC (Modelo-Vista-Controlador): ¿qué es y para qué sirve?">
            <a:extLst>
              <a:ext uri="{FF2B5EF4-FFF2-40B4-BE49-F238E27FC236}">
                <a16:creationId xmlns:a16="http://schemas.microsoft.com/office/drawing/2014/main" id="{D763B40D-41CE-BDFB-D226-94CAC9F3A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5295900"/>
            <a:ext cx="6560236" cy="3902063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3"/>
          <p:cNvSpPr/>
          <p:nvPr/>
        </p:nvSpPr>
        <p:spPr>
          <a:xfrm>
            <a:off x="16663710" y="5530832"/>
            <a:ext cx="309440" cy="308315"/>
          </a:xfrm>
          <a:custGeom>
            <a:avLst/>
            <a:gdLst/>
            <a:ahLst/>
            <a:cxnLst/>
            <a:rect l="l" t="t" r="r" b="b"/>
            <a:pathLst>
              <a:path w="309440" h="308315">
                <a:moveTo>
                  <a:pt x="0" y="0"/>
                </a:moveTo>
                <a:lnTo>
                  <a:pt x="309440" y="0"/>
                </a:lnTo>
                <a:lnTo>
                  <a:pt x="309440" y="308315"/>
                </a:lnTo>
                <a:lnTo>
                  <a:pt x="0" y="3083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4" name="TextBox 14"/>
          <p:cNvSpPr txBox="1"/>
          <p:nvPr/>
        </p:nvSpPr>
        <p:spPr>
          <a:xfrm>
            <a:off x="978971" y="3768857"/>
            <a:ext cx="8420993" cy="26885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s-MX" sz="2800" dirty="0">
                <a:solidFill>
                  <a:srgbClr val="000000"/>
                </a:solidFill>
                <a:latin typeface="Klein"/>
              </a:rPr>
              <a:t>El MVC o Modelo-Vista-Controlador es un patrón de arquitectura de software que, utilizando 3 componentes (Vistas, </a:t>
            </a:r>
            <a:r>
              <a:rPr lang="es-MX" sz="2800" dirty="0" err="1">
                <a:solidFill>
                  <a:srgbClr val="000000"/>
                </a:solidFill>
                <a:latin typeface="Klein"/>
              </a:rPr>
              <a:t>Models</a:t>
            </a:r>
            <a:r>
              <a:rPr lang="es-MX" sz="2800" dirty="0">
                <a:solidFill>
                  <a:srgbClr val="000000"/>
                </a:solidFill>
                <a:latin typeface="Klein"/>
              </a:rPr>
              <a:t> y Controladores) separa la lógica de la aplicación de la lógica de la vista en una aplicación.</a:t>
            </a:r>
            <a:endParaRPr lang="en-US" sz="2800" dirty="0">
              <a:solidFill>
                <a:srgbClr val="000000"/>
              </a:solidFill>
              <a:latin typeface="Klein"/>
              <a:sym typeface="Open Sauce"/>
            </a:endParaRPr>
          </a:p>
        </p:txBody>
      </p:sp>
      <p:sp>
        <p:nvSpPr>
          <p:cNvPr id="16" name="Freeform 16"/>
          <p:cNvSpPr/>
          <p:nvPr/>
        </p:nvSpPr>
        <p:spPr>
          <a:xfrm rot="6930633" flipV="1">
            <a:off x="-4742834" y="-309915"/>
            <a:ext cx="8950336" cy="4934066"/>
          </a:xfrm>
          <a:custGeom>
            <a:avLst/>
            <a:gdLst/>
            <a:ahLst/>
            <a:cxnLst/>
            <a:rect l="l" t="t" r="r" b="b"/>
            <a:pathLst>
              <a:path w="8950336" h="4934066">
                <a:moveTo>
                  <a:pt x="0" y="4934066"/>
                </a:moveTo>
                <a:lnTo>
                  <a:pt x="8950335" y="4934066"/>
                </a:lnTo>
                <a:lnTo>
                  <a:pt x="8950335" y="0"/>
                </a:lnTo>
                <a:lnTo>
                  <a:pt x="0" y="0"/>
                </a:lnTo>
                <a:lnTo>
                  <a:pt x="0" y="493406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0631" t="-6839" r="-27021" b="-341970"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9450109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 b="1" dirty="0" err="1">
                <a:solidFill>
                  <a:srgbClr val="000000"/>
                </a:solidFill>
                <a:latin typeface="Klein Heavy"/>
                <a:ea typeface="Klein Heavy"/>
                <a:cs typeface="Klein Heavy"/>
                <a:sym typeface="Klein Heavy"/>
              </a:rPr>
              <a:t>Caracteristicas</a:t>
            </a:r>
            <a:endParaRPr lang="en-US" sz="9999" b="1" dirty="0">
              <a:solidFill>
                <a:srgbClr val="000000"/>
              </a:solidFill>
              <a:latin typeface="Klein Heavy"/>
              <a:ea typeface="Klein Heavy"/>
              <a:cs typeface="Klein Heavy"/>
              <a:sym typeface="Klein Heavy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8746502" y="2971141"/>
            <a:ext cx="10654693" cy="8532761"/>
          </a:xfrm>
          <a:custGeom>
            <a:avLst/>
            <a:gdLst/>
            <a:ahLst/>
            <a:cxnLst/>
            <a:rect l="l" t="t" r="r" b="b"/>
            <a:pathLst>
              <a:path w="10654693" h="8532761">
                <a:moveTo>
                  <a:pt x="0" y="0"/>
                </a:moveTo>
                <a:lnTo>
                  <a:pt x="10654693" y="0"/>
                </a:lnTo>
                <a:lnTo>
                  <a:pt x="10654693" y="8532761"/>
                </a:lnTo>
                <a:lnTo>
                  <a:pt x="0" y="8532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452" t="-31676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5" name="Group 5"/>
          <p:cNvGrpSpPr/>
          <p:nvPr/>
        </p:nvGrpSpPr>
        <p:grpSpPr>
          <a:xfrm>
            <a:off x="8220953" y="2666674"/>
            <a:ext cx="8981197" cy="6591626"/>
            <a:chOff x="0" y="0"/>
            <a:chExt cx="2433847" cy="17862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3847" cy="1786289"/>
            </a:xfrm>
            <a:custGeom>
              <a:avLst/>
              <a:gdLst/>
              <a:ahLst/>
              <a:cxnLst/>
              <a:rect l="l" t="t" r="r" b="b"/>
              <a:pathLst>
                <a:path w="2433847" h="1786289">
                  <a:moveTo>
                    <a:pt x="0" y="0"/>
                  </a:moveTo>
                  <a:lnTo>
                    <a:pt x="2433847" y="0"/>
                  </a:lnTo>
                  <a:lnTo>
                    <a:pt x="2433847" y="1786289"/>
                  </a:lnTo>
                  <a:lnTo>
                    <a:pt x="0" y="1786289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2433847" cy="17958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849078" y="2666674"/>
            <a:ext cx="9224000" cy="6665094"/>
            <a:chOff x="0" y="0"/>
            <a:chExt cx="2499645" cy="85157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99645" cy="851571"/>
            </a:xfrm>
            <a:custGeom>
              <a:avLst/>
              <a:gdLst/>
              <a:ahLst/>
              <a:cxnLst/>
              <a:rect l="l" t="t" r="r" b="b"/>
              <a:pathLst>
                <a:path w="2499645" h="851571">
                  <a:moveTo>
                    <a:pt x="0" y="0"/>
                  </a:moveTo>
                  <a:lnTo>
                    <a:pt x="2499645" y="0"/>
                  </a:lnTo>
                  <a:lnTo>
                    <a:pt x="2499645" y="851571"/>
                  </a:lnTo>
                  <a:lnTo>
                    <a:pt x="0" y="851571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2499645" cy="861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rot="5400000">
            <a:off x="78260" y="2586295"/>
            <a:ext cx="8756597" cy="11300751"/>
          </a:xfrm>
          <a:custGeom>
            <a:avLst/>
            <a:gdLst/>
            <a:ahLst/>
            <a:cxnLst/>
            <a:rect l="l" t="t" r="r" b="b"/>
            <a:pathLst>
              <a:path w="8756597" h="11300751">
                <a:moveTo>
                  <a:pt x="0" y="0"/>
                </a:moveTo>
                <a:lnTo>
                  <a:pt x="8756597" y="0"/>
                </a:lnTo>
                <a:lnTo>
                  <a:pt x="8756597" y="11300750"/>
                </a:lnTo>
                <a:lnTo>
                  <a:pt x="0" y="11300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39273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9" name="Freeform 19"/>
          <p:cNvSpPr/>
          <p:nvPr/>
        </p:nvSpPr>
        <p:spPr>
          <a:xfrm>
            <a:off x="16590756" y="2931389"/>
            <a:ext cx="278386" cy="277374"/>
          </a:xfrm>
          <a:custGeom>
            <a:avLst/>
            <a:gdLst/>
            <a:ahLst/>
            <a:cxnLst/>
            <a:rect l="l" t="t" r="r" b="b"/>
            <a:pathLst>
              <a:path w="278386" h="277374">
                <a:moveTo>
                  <a:pt x="0" y="0"/>
                </a:moveTo>
                <a:lnTo>
                  <a:pt x="278387" y="0"/>
                </a:lnTo>
                <a:lnTo>
                  <a:pt x="278387" y="277374"/>
                </a:lnTo>
                <a:lnTo>
                  <a:pt x="0" y="2773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6191D1-52E0-45B2-BEC2-787B94B03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953" y="3510983"/>
            <a:ext cx="8369803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Separación clara entre datos, presentación y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 controlador es responsable de la lógica de la aplicación.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Ideal para aplicaciones web y móviles. </a:t>
            </a:r>
          </a:p>
        </p:txBody>
      </p:sp>
    </p:spTree>
    <p:extLst>
      <p:ext uri="{BB962C8B-B14F-4D97-AF65-F5344CB8AC3E}">
        <p14:creationId xmlns:p14="http://schemas.microsoft.com/office/powerpoint/2010/main" val="44296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83031" y="498719"/>
            <a:ext cx="3149558" cy="1162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000"/>
              </a:lnSpc>
            </a:pPr>
            <a:r>
              <a:rPr lang="en-US" sz="7500" b="1" dirty="0">
                <a:solidFill>
                  <a:srgbClr val="000000"/>
                </a:solidFill>
                <a:latin typeface="Klein Heavy"/>
                <a:ea typeface="Klein Heavy"/>
                <a:cs typeface="Klein Heavy"/>
                <a:sym typeface="Klein Heavy"/>
              </a:rPr>
              <a:t>MVC</a:t>
            </a:r>
          </a:p>
        </p:txBody>
      </p:sp>
      <p:sp>
        <p:nvSpPr>
          <p:cNvPr id="3" name="Freeform 3"/>
          <p:cNvSpPr/>
          <p:nvPr/>
        </p:nvSpPr>
        <p:spPr>
          <a:xfrm>
            <a:off x="8181994" y="1917554"/>
            <a:ext cx="10106006" cy="9037553"/>
          </a:xfrm>
          <a:custGeom>
            <a:avLst/>
            <a:gdLst/>
            <a:ahLst/>
            <a:cxnLst/>
            <a:rect l="l" t="t" r="r" b="b"/>
            <a:pathLst>
              <a:path w="10106006" h="9037553">
                <a:moveTo>
                  <a:pt x="0" y="0"/>
                </a:moveTo>
                <a:lnTo>
                  <a:pt x="10106006" y="0"/>
                </a:lnTo>
                <a:lnTo>
                  <a:pt x="10106006" y="9037553"/>
                </a:lnTo>
                <a:lnTo>
                  <a:pt x="0" y="90375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177" t="-24321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0234838" y="1490397"/>
            <a:ext cx="7042961" cy="7767903"/>
            <a:chOff x="0" y="0"/>
            <a:chExt cx="1764425" cy="20423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64425" cy="2042350"/>
            </a:xfrm>
            <a:custGeom>
              <a:avLst/>
              <a:gdLst/>
              <a:ahLst/>
              <a:cxnLst/>
              <a:rect l="l" t="t" r="r" b="b"/>
              <a:pathLst>
                <a:path w="1764425" h="2042350">
                  <a:moveTo>
                    <a:pt x="0" y="0"/>
                  </a:moveTo>
                  <a:lnTo>
                    <a:pt x="1764425" y="0"/>
                  </a:lnTo>
                  <a:lnTo>
                    <a:pt x="1764425" y="2042350"/>
                  </a:lnTo>
                  <a:lnTo>
                    <a:pt x="0" y="204235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764425" cy="2051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25951" y="9686668"/>
            <a:ext cx="18262049" cy="0"/>
          </a:xfrm>
          <a:prstGeom prst="line">
            <a:avLst/>
          </a:prstGeom>
          <a:ln w="38100" cap="flat">
            <a:solidFill>
              <a:srgbClr val="40FFC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15150204" y="272987"/>
            <a:ext cx="309440" cy="308315"/>
          </a:xfrm>
          <a:custGeom>
            <a:avLst/>
            <a:gdLst/>
            <a:ahLst/>
            <a:cxnLst/>
            <a:rect l="l" t="t" r="r" b="b"/>
            <a:pathLst>
              <a:path w="309440" h="308315">
                <a:moveTo>
                  <a:pt x="0" y="0"/>
                </a:moveTo>
                <a:lnTo>
                  <a:pt x="309440" y="0"/>
                </a:lnTo>
                <a:lnTo>
                  <a:pt x="309440" y="308315"/>
                </a:lnTo>
                <a:lnTo>
                  <a:pt x="0" y="3083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6663710" y="5530832"/>
            <a:ext cx="309440" cy="308315"/>
          </a:xfrm>
          <a:custGeom>
            <a:avLst/>
            <a:gdLst/>
            <a:ahLst/>
            <a:cxnLst/>
            <a:rect l="l" t="t" r="r" b="b"/>
            <a:pathLst>
              <a:path w="309440" h="308315">
                <a:moveTo>
                  <a:pt x="0" y="0"/>
                </a:moveTo>
                <a:lnTo>
                  <a:pt x="309440" y="0"/>
                </a:lnTo>
                <a:lnTo>
                  <a:pt x="309440" y="308315"/>
                </a:lnTo>
                <a:lnTo>
                  <a:pt x="0" y="3083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TextBox 10"/>
          <p:cNvSpPr txBox="1"/>
          <p:nvPr/>
        </p:nvSpPr>
        <p:spPr>
          <a:xfrm>
            <a:off x="1336131" y="2860431"/>
            <a:ext cx="6399318" cy="1458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07"/>
              </a:lnSpc>
            </a:pPr>
            <a:endParaRPr dirty="0"/>
          </a:p>
          <a:p>
            <a:pPr algn="just">
              <a:lnSpc>
                <a:spcPts val="5907"/>
              </a:lnSpc>
            </a:pPr>
            <a:endParaRPr lang="en-US" sz="4544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1" name="Freeform 11"/>
          <p:cNvSpPr/>
          <p:nvPr/>
        </p:nvSpPr>
        <p:spPr>
          <a:xfrm rot="6930633" flipV="1">
            <a:off x="-5349217" y="-309915"/>
            <a:ext cx="8950336" cy="4934066"/>
          </a:xfrm>
          <a:custGeom>
            <a:avLst/>
            <a:gdLst/>
            <a:ahLst/>
            <a:cxnLst/>
            <a:rect l="l" t="t" r="r" b="b"/>
            <a:pathLst>
              <a:path w="8950336" h="4934066">
                <a:moveTo>
                  <a:pt x="0" y="4934066"/>
                </a:moveTo>
                <a:lnTo>
                  <a:pt x="8950335" y="4934066"/>
                </a:lnTo>
                <a:lnTo>
                  <a:pt x="8950335" y="0"/>
                </a:lnTo>
                <a:lnTo>
                  <a:pt x="0" y="0"/>
                </a:lnTo>
                <a:lnTo>
                  <a:pt x="0" y="4934066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0631" t="-6839" r="-27021" b="-341970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TextBox 12"/>
          <p:cNvSpPr txBox="1"/>
          <p:nvPr/>
        </p:nvSpPr>
        <p:spPr>
          <a:xfrm>
            <a:off x="10835384" y="3659850"/>
            <a:ext cx="6528221" cy="618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  <a:spcBef>
                <a:spcPct val="0"/>
              </a:spcBef>
            </a:pPr>
            <a:endParaRPr lang="es-MX" dirty="0"/>
          </a:p>
        </p:txBody>
      </p:sp>
      <p:sp>
        <p:nvSpPr>
          <p:cNvPr id="13" name="TextBox 13"/>
          <p:cNvSpPr txBox="1"/>
          <p:nvPr/>
        </p:nvSpPr>
        <p:spPr>
          <a:xfrm>
            <a:off x="1877426" y="2441625"/>
            <a:ext cx="3805179" cy="875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14"/>
              </a:lnSpc>
            </a:pPr>
            <a:r>
              <a:rPr lang="en-US" sz="5472" dirty="0" err="1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Ventajas</a:t>
            </a:r>
            <a:r>
              <a:rPr lang="en-US" sz="5472" dirty="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978867" y="2441625"/>
            <a:ext cx="5431707" cy="893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114"/>
              </a:lnSpc>
            </a:pPr>
            <a:r>
              <a:rPr lang="en-US" sz="5472" dirty="0" err="1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Desventajas</a:t>
            </a:r>
            <a:r>
              <a:rPr lang="en-US" sz="5472" dirty="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C6051AA-CB3F-4AB1-4C0D-42F617B58E6F}"/>
              </a:ext>
            </a:extLst>
          </p:cNvPr>
          <p:cNvSpPr txBox="1"/>
          <p:nvPr/>
        </p:nvSpPr>
        <p:spPr>
          <a:xfrm>
            <a:off x="10515600" y="4207878"/>
            <a:ext cx="704296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2400" b="1" i="0" dirty="0">
                <a:effectLst/>
                <a:latin typeface="Klein" panose="020B0604020202020204" charset="0"/>
                <a:cs typeface="Times New Roman" panose="02020603050405020304" pitchFamily="18" charset="0"/>
              </a:rPr>
              <a:t>La curva de aprendizaje para nuevos desarrolladores es un poco superior a los otros modelos que son más simples.</a:t>
            </a:r>
          </a:p>
          <a:p>
            <a:pPr algn="l"/>
            <a:endParaRPr lang="es-MX" sz="2400" b="1" i="0" dirty="0">
              <a:effectLst/>
              <a:latin typeface="Klein" panose="020B0604020202020204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1" i="0" dirty="0">
                <a:effectLst/>
                <a:latin typeface="Klein" panose="020B0604020202020204" charset="0"/>
                <a:cs typeface="Times New Roman" panose="02020603050405020304" pitchFamily="18" charset="0"/>
              </a:rPr>
              <a:t>Tener varias capas nos incrementa la complejidad del sistema.</a:t>
            </a:r>
          </a:p>
          <a:p>
            <a:pPr algn="l"/>
            <a:endParaRPr lang="es-MX" sz="2400" b="1" i="0" dirty="0">
              <a:effectLst/>
              <a:latin typeface="Klein" panose="020B0604020202020204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1" i="0" dirty="0">
                <a:effectLst/>
                <a:latin typeface="Klein" panose="020B0604020202020204" charset="0"/>
                <a:cs typeface="Times New Roman" panose="02020603050405020304" pitchFamily="18" charset="0"/>
              </a:rPr>
              <a:t>La navegación por el código puede ser compleja al disponer de más componentes, lo que se traduce en un mayor número de archivos o unidades.</a:t>
            </a:r>
          </a:p>
          <a:p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59AF31D-041B-01FF-5824-053FC38B1DCD}"/>
              </a:ext>
            </a:extLst>
          </p:cNvPr>
          <p:cNvSpPr txBox="1"/>
          <p:nvPr/>
        </p:nvSpPr>
        <p:spPr>
          <a:xfrm>
            <a:off x="924395" y="4257420"/>
            <a:ext cx="743341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El desarrollo de los distintos componentes se puede realizar de manera simultánea entre varios desarrolladores.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Funciona muy bien para aplicaciones web.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El soporte es más sencillo, orientado a un nuevo tipo de clientes.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MX" sz="2400" b="1" dirty="0">
                <a:latin typeface="Klein" panose="020B0604020202020204" charset="0"/>
                <a:cs typeface="Times New Roman" panose="02020603050405020304" pitchFamily="18" charset="0"/>
              </a:rPr>
              <a:t>Alta cohesión: permite la agrupación de lógica de acciones relacionadas en un controlador, lo que lo hace más fácil de leer y reutilizar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39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4114800" y="468646"/>
            <a:ext cx="12989538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7200" b="1" dirty="0">
                <a:solidFill>
                  <a:srgbClr val="FFFFFF"/>
                </a:solidFill>
                <a:latin typeface="Klein Heavy"/>
                <a:ea typeface="Klein Heavy"/>
                <a:cs typeface="Klein Heavy"/>
                <a:sym typeface="Klein Heavy"/>
              </a:rPr>
              <a:t>Apps </a:t>
            </a:r>
            <a:r>
              <a:rPr lang="en-US" sz="7200" b="1" dirty="0" err="1">
                <a:solidFill>
                  <a:srgbClr val="FFFFFF"/>
                </a:solidFill>
                <a:latin typeface="Klein Heavy"/>
                <a:ea typeface="Klein Heavy"/>
                <a:cs typeface="Klein Heavy"/>
                <a:sym typeface="Klein Heavy"/>
              </a:rPr>
              <a:t>desarrolladas</a:t>
            </a:r>
            <a:endParaRPr lang="en-US" sz="7200" b="1" dirty="0">
              <a:solidFill>
                <a:srgbClr val="FFFFFF"/>
              </a:solidFill>
              <a:latin typeface="Klein Heavy"/>
              <a:ea typeface="Klein Heavy"/>
              <a:cs typeface="Klein Heavy"/>
              <a:sym typeface="Klein Heavy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7077367" y="4351062"/>
            <a:ext cx="309440" cy="308315"/>
          </a:xfrm>
          <a:custGeom>
            <a:avLst/>
            <a:gdLst/>
            <a:ahLst/>
            <a:cxnLst/>
            <a:rect l="l" t="t" r="r" b="b"/>
            <a:pathLst>
              <a:path w="309440" h="308315">
                <a:moveTo>
                  <a:pt x="0" y="0"/>
                </a:moveTo>
                <a:lnTo>
                  <a:pt x="309440" y="0"/>
                </a:lnTo>
                <a:lnTo>
                  <a:pt x="309440" y="308315"/>
                </a:lnTo>
                <a:lnTo>
                  <a:pt x="0" y="308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AutoShape 12"/>
          <p:cNvSpPr/>
          <p:nvPr/>
        </p:nvSpPr>
        <p:spPr>
          <a:xfrm>
            <a:off x="397164" y="9818353"/>
            <a:ext cx="18262049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13" name="Freeform 13"/>
          <p:cNvSpPr/>
          <p:nvPr/>
        </p:nvSpPr>
        <p:spPr>
          <a:xfrm rot="3097893">
            <a:off x="14184045" y="-1438333"/>
            <a:ext cx="8950336" cy="4934066"/>
          </a:xfrm>
          <a:custGeom>
            <a:avLst/>
            <a:gdLst/>
            <a:ahLst/>
            <a:cxnLst/>
            <a:rect l="l" t="t" r="r" b="b"/>
            <a:pathLst>
              <a:path w="8950336" h="4934066">
                <a:moveTo>
                  <a:pt x="0" y="0"/>
                </a:moveTo>
                <a:lnTo>
                  <a:pt x="8950336" y="0"/>
                </a:lnTo>
                <a:lnTo>
                  <a:pt x="8950336" y="4934066"/>
                </a:lnTo>
                <a:lnTo>
                  <a:pt x="0" y="4934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631" t="-6839" r="-27021" b="-341970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F6A502C7-68AF-72C5-1108-D8B22B4B772D}"/>
              </a:ext>
            </a:extLst>
          </p:cNvPr>
          <p:cNvSpPr txBox="1"/>
          <p:nvPr/>
        </p:nvSpPr>
        <p:spPr>
          <a:xfrm>
            <a:off x="860825" y="2770594"/>
            <a:ext cx="6507949" cy="75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60"/>
              </a:lnSpc>
            </a:pPr>
            <a:r>
              <a:rPr lang="es-MX" sz="2800" dirty="0">
                <a:solidFill>
                  <a:schemeClr val="bg1"/>
                </a:solidFill>
              </a:rPr>
              <a:t>Aplicaciones web con </a:t>
            </a:r>
            <a:r>
              <a:rPr lang="es-MX" sz="2800" dirty="0" err="1">
                <a:solidFill>
                  <a:schemeClr val="bg1"/>
                </a:solidFill>
              </a:rPr>
              <a:t>frameworks</a:t>
            </a:r>
            <a:r>
              <a:rPr lang="es-MX" sz="2800" dirty="0">
                <a:solidFill>
                  <a:schemeClr val="bg1"/>
                </a:solidFill>
              </a:rPr>
              <a:t> como </a:t>
            </a:r>
            <a:r>
              <a:rPr lang="es-MX" sz="2800" b="1" dirty="0">
                <a:solidFill>
                  <a:schemeClr val="bg1"/>
                </a:solidFill>
              </a:rPr>
              <a:t>Ruby </a:t>
            </a:r>
            <a:r>
              <a:rPr lang="es-MX" sz="2800" b="1" dirty="0" err="1">
                <a:solidFill>
                  <a:schemeClr val="bg1"/>
                </a:solidFill>
              </a:rPr>
              <a:t>on</a:t>
            </a:r>
            <a:r>
              <a:rPr lang="es-MX" sz="2800" b="1" dirty="0">
                <a:solidFill>
                  <a:schemeClr val="bg1"/>
                </a:solidFill>
              </a:rPr>
              <a:t> </a:t>
            </a:r>
            <a:r>
              <a:rPr lang="es-MX" sz="2800" b="1" dirty="0" err="1">
                <a:solidFill>
                  <a:schemeClr val="bg1"/>
                </a:solidFill>
              </a:rPr>
              <a:t>Rails</a:t>
            </a:r>
            <a:r>
              <a:rPr lang="es-MX" sz="2800" dirty="0">
                <a:solidFill>
                  <a:schemeClr val="bg1"/>
                </a:solidFill>
              </a:rPr>
              <a:t> y </a:t>
            </a:r>
            <a:r>
              <a:rPr lang="es-MX" sz="2800" b="1" dirty="0">
                <a:solidFill>
                  <a:schemeClr val="bg1"/>
                </a:solidFill>
              </a:rPr>
              <a:t>ASP.NET MVC</a:t>
            </a:r>
            <a:r>
              <a:rPr lang="es-MX" sz="28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  <a:latin typeface="Klein"/>
              <a:ea typeface="Klein"/>
              <a:cs typeface="Klein"/>
              <a:sym typeface="Klein"/>
            </a:endParaRPr>
          </a:p>
        </p:txBody>
      </p:sp>
      <p:pic>
        <p:nvPicPr>
          <p:cNvPr id="3074" name="Picture 2" descr="Should you learn Ruby on Rails in 2022? (As a jobseeker) | by Brandon  Rowlandson | Medium">
            <a:extLst>
              <a:ext uri="{FF2B5EF4-FFF2-40B4-BE49-F238E27FC236}">
                <a16:creationId xmlns:a16="http://schemas.microsoft.com/office/drawing/2014/main" id="{5C29625B-05C6-A922-FDEC-F562F4EAC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695" y="6703446"/>
            <a:ext cx="4531076" cy="23262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SP.NET MVC (100 Videos &amp; Slides - 18 Hours 6 Minutes) - Pragim Tech">
            <a:extLst>
              <a:ext uri="{FF2B5EF4-FFF2-40B4-BE49-F238E27FC236}">
                <a16:creationId xmlns:a16="http://schemas.microsoft.com/office/drawing/2014/main" id="{47CF5286-ADFB-2566-4BE7-8BE2CEDF6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7" y="4330261"/>
            <a:ext cx="4163344" cy="258127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9">
            <a:extLst>
              <a:ext uri="{FF2B5EF4-FFF2-40B4-BE49-F238E27FC236}">
                <a16:creationId xmlns:a16="http://schemas.microsoft.com/office/drawing/2014/main" id="{158DC611-FEFD-9FDD-1CCD-339CC20C3CDC}"/>
              </a:ext>
            </a:extLst>
          </p:cNvPr>
          <p:cNvSpPr txBox="1"/>
          <p:nvPr/>
        </p:nvSpPr>
        <p:spPr>
          <a:xfrm>
            <a:off x="12420599" y="9411548"/>
            <a:ext cx="7929077" cy="352171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371"/>
              </a:lnSpc>
            </a:pPr>
            <a:endParaRPr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9B5A37B5-41F7-ED8A-AFEC-3028B83D7825}"/>
              </a:ext>
            </a:extLst>
          </p:cNvPr>
          <p:cNvSpPr txBox="1"/>
          <p:nvPr/>
        </p:nvSpPr>
        <p:spPr>
          <a:xfrm>
            <a:off x="9144000" y="5620898"/>
            <a:ext cx="7929078" cy="352171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371"/>
              </a:lnSpc>
            </a:pPr>
            <a:endParaRPr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77" name="TextBox 9">
            <a:extLst>
              <a:ext uri="{FF2B5EF4-FFF2-40B4-BE49-F238E27FC236}">
                <a16:creationId xmlns:a16="http://schemas.microsoft.com/office/drawing/2014/main" id="{56C55249-20B7-A37E-BC61-FFE60A26D87B}"/>
              </a:ext>
            </a:extLst>
          </p:cNvPr>
          <p:cNvSpPr txBox="1"/>
          <p:nvPr/>
        </p:nvSpPr>
        <p:spPr>
          <a:xfrm>
            <a:off x="10363200" y="2719245"/>
            <a:ext cx="6507949" cy="75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60"/>
              </a:lnSpc>
            </a:pPr>
            <a:r>
              <a:rPr lang="es-MX" sz="2800" dirty="0">
                <a:solidFill>
                  <a:schemeClr val="bg1"/>
                </a:solidFill>
              </a:rPr>
              <a:t>Aplicaciones móviles como </a:t>
            </a:r>
            <a:r>
              <a:rPr lang="es-MX" sz="2800" b="1" dirty="0">
                <a:solidFill>
                  <a:schemeClr val="bg1"/>
                </a:solidFill>
              </a:rPr>
              <a:t>IOS</a:t>
            </a:r>
            <a:r>
              <a:rPr lang="es-MX" sz="2800" dirty="0">
                <a:solidFill>
                  <a:schemeClr val="bg1"/>
                </a:solidFill>
              </a:rPr>
              <a:t> y </a:t>
            </a:r>
            <a:r>
              <a:rPr lang="es-MX" sz="2800" b="1" dirty="0">
                <a:solidFill>
                  <a:schemeClr val="bg1"/>
                </a:solidFill>
              </a:rPr>
              <a:t>Android</a:t>
            </a:r>
            <a:r>
              <a:rPr lang="es-MX" sz="2800" dirty="0">
                <a:solidFill>
                  <a:schemeClr val="bg1"/>
                </a:solidFill>
              </a:rPr>
              <a:t> que siguen el patrón MVC nativo</a:t>
            </a:r>
            <a:endParaRPr lang="en-US" sz="2400" dirty="0">
              <a:solidFill>
                <a:schemeClr val="bg1"/>
              </a:solidFill>
              <a:latin typeface="Klein"/>
              <a:ea typeface="Klein"/>
              <a:cs typeface="Klein"/>
              <a:sym typeface="Klein"/>
            </a:endParaRPr>
          </a:p>
        </p:txBody>
      </p:sp>
      <p:pic>
        <p:nvPicPr>
          <p:cNvPr id="3082" name="Picture 10" descr="iOS – Edutic">
            <a:extLst>
              <a:ext uri="{FF2B5EF4-FFF2-40B4-BE49-F238E27FC236}">
                <a16:creationId xmlns:a16="http://schemas.microsoft.com/office/drawing/2014/main" id="{6036BD66-E7DF-7C9F-F2B8-FAF3C298B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002" y="3714019"/>
            <a:ext cx="4163343" cy="25435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ndroid | Haz más con Google en teléfonos y dispositivos Android">
            <a:extLst>
              <a:ext uri="{FF2B5EF4-FFF2-40B4-BE49-F238E27FC236}">
                <a16:creationId xmlns:a16="http://schemas.microsoft.com/office/drawing/2014/main" id="{45719DE2-A64A-2D01-BE85-7BCCC1EDE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076" y="6737282"/>
            <a:ext cx="3927124" cy="220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64498" y="5034205"/>
            <a:ext cx="11113567" cy="6580952"/>
          </a:xfrm>
          <a:custGeom>
            <a:avLst/>
            <a:gdLst/>
            <a:ahLst/>
            <a:cxnLst/>
            <a:rect l="l" t="t" r="r" b="b"/>
            <a:pathLst>
              <a:path w="11113567" h="6580952">
                <a:moveTo>
                  <a:pt x="0" y="0"/>
                </a:moveTo>
                <a:lnTo>
                  <a:pt x="11113567" y="0"/>
                </a:lnTo>
                <a:lnTo>
                  <a:pt x="11113567" y="6580951"/>
                </a:lnTo>
                <a:lnTo>
                  <a:pt x="0" y="6580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98" t="-70729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9642273" y="1921590"/>
            <a:ext cx="1264205" cy="5383670"/>
            <a:chOff x="0" y="0"/>
            <a:chExt cx="342591" cy="14589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2591" cy="1458940"/>
            </a:xfrm>
            <a:custGeom>
              <a:avLst/>
              <a:gdLst/>
              <a:ahLst/>
              <a:cxnLst/>
              <a:rect l="l" t="t" r="r" b="b"/>
              <a:pathLst>
                <a:path w="342591" h="1458940">
                  <a:moveTo>
                    <a:pt x="0" y="0"/>
                  </a:moveTo>
                  <a:lnTo>
                    <a:pt x="342591" y="0"/>
                  </a:lnTo>
                  <a:lnTo>
                    <a:pt x="342591" y="1458940"/>
                  </a:lnTo>
                  <a:lnTo>
                    <a:pt x="0" y="1458940"/>
                  </a:lnTo>
                  <a:close/>
                </a:path>
              </a:pathLst>
            </a:custGeom>
            <a:solidFill>
              <a:srgbClr val="40FFC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342591" cy="1468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1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320404" y="3769838"/>
            <a:ext cx="7200547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6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FFFFFF"/>
                </a:solidFill>
                <a:latin typeface="Klein Heavy"/>
                <a:ea typeface="Klein Heavy"/>
                <a:cs typeface="Klein Heavy"/>
                <a:sym typeface="Klein Heavy"/>
              </a:rPr>
              <a:t>MPV</a:t>
            </a:r>
          </a:p>
        </p:txBody>
      </p:sp>
      <p:sp>
        <p:nvSpPr>
          <p:cNvPr id="8" name="Freeform 8"/>
          <p:cNvSpPr/>
          <p:nvPr/>
        </p:nvSpPr>
        <p:spPr>
          <a:xfrm rot="5400000" flipV="1">
            <a:off x="-2709974" y="2375934"/>
            <a:ext cx="10092758" cy="8061837"/>
          </a:xfrm>
          <a:custGeom>
            <a:avLst/>
            <a:gdLst/>
            <a:ahLst/>
            <a:cxnLst/>
            <a:rect l="l" t="t" r="r" b="b"/>
            <a:pathLst>
              <a:path w="10092758" h="8061837">
                <a:moveTo>
                  <a:pt x="0" y="8061837"/>
                </a:moveTo>
                <a:lnTo>
                  <a:pt x="10092758" y="8061837"/>
                </a:lnTo>
                <a:lnTo>
                  <a:pt x="10092758" y="0"/>
                </a:lnTo>
                <a:lnTo>
                  <a:pt x="0" y="0"/>
                </a:lnTo>
                <a:lnTo>
                  <a:pt x="0" y="806183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2072" b="-174684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7049531" y="819694"/>
            <a:ext cx="419537" cy="418012"/>
          </a:xfrm>
          <a:custGeom>
            <a:avLst/>
            <a:gdLst/>
            <a:ahLst/>
            <a:cxnLst/>
            <a:rect l="l" t="t" r="r" b="b"/>
            <a:pathLst>
              <a:path w="419537" h="418012">
                <a:moveTo>
                  <a:pt x="0" y="0"/>
                </a:moveTo>
                <a:lnTo>
                  <a:pt x="419538" y="0"/>
                </a:lnTo>
                <a:lnTo>
                  <a:pt x="419538" y="418012"/>
                </a:lnTo>
                <a:lnTo>
                  <a:pt x="0" y="4180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703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867</Words>
  <Application>Microsoft Office PowerPoint</Application>
  <PresentationFormat>Personalizado</PresentationFormat>
  <Paragraphs>100</Paragraphs>
  <Slides>21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Calibri</vt:lpstr>
      <vt:lpstr>Klein Heavy</vt:lpstr>
      <vt:lpstr>Klein</vt:lpstr>
      <vt:lpstr>Open Sauce</vt:lpstr>
      <vt:lpstr>Arial</vt:lpstr>
      <vt:lpstr>Klein Bold</vt:lpstr>
      <vt:lpstr>Aptos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investigación tecnología digital moderna negro y aguamarina</dc:title>
  <dc:creator>jesus</dc:creator>
  <cp:lastModifiedBy>JESUS ALEJANDRO RODRIGUEZ EUAN</cp:lastModifiedBy>
  <cp:revision>2</cp:revision>
  <dcterms:created xsi:type="dcterms:W3CDTF">2006-08-16T00:00:00Z</dcterms:created>
  <dcterms:modified xsi:type="dcterms:W3CDTF">2024-09-19T00:52:55Z</dcterms:modified>
  <dc:identifier>DAGP6LDqez0</dc:identifier>
</cp:coreProperties>
</file>