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10/2/2022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915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9950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5992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3505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9094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75798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9856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0886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71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4862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254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144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059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4108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28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808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014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58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10/2/2022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61552595"/>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 id="2147483914"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DFE7-1478-6FE8-FB7A-975808204328}"/>
              </a:ext>
            </a:extLst>
          </p:cNvPr>
          <p:cNvSpPr>
            <a:spLocks noGrp="1"/>
          </p:cNvSpPr>
          <p:nvPr>
            <p:ph type="ctrTitle"/>
          </p:nvPr>
        </p:nvSpPr>
        <p:spPr/>
        <p:txBody>
          <a:bodyPr/>
          <a:lstStyle/>
          <a:p>
            <a:r>
              <a:rPr lang="en-US" dirty="0">
                <a:solidFill>
                  <a:srgbClr val="FF0000"/>
                </a:solidFill>
              </a:rPr>
              <a:t>Variables in java</a:t>
            </a:r>
            <a:br>
              <a:rPr lang="en-US" dirty="0"/>
            </a:br>
            <a:endParaRPr lang="en-US" dirty="0"/>
          </a:p>
        </p:txBody>
      </p:sp>
    </p:spTree>
    <p:extLst>
      <p:ext uri="{BB962C8B-B14F-4D97-AF65-F5344CB8AC3E}">
        <p14:creationId xmlns:p14="http://schemas.microsoft.com/office/powerpoint/2010/main" val="5081700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3FED31-05DC-C514-45F0-BEF7FADD37CB}"/>
              </a:ext>
            </a:extLst>
          </p:cNvPr>
          <p:cNvSpPr>
            <a:spLocks noGrp="1"/>
          </p:cNvSpPr>
          <p:nvPr>
            <p:ph sz="quarter" idx="13"/>
          </p:nvPr>
        </p:nvSpPr>
        <p:spPr>
          <a:xfrm>
            <a:off x="913774" y="2321861"/>
            <a:ext cx="10363826" cy="4401670"/>
          </a:xfrm>
          <a:ln>
            <a:noFill/>
          </a:ln>
          <a:effectLst/>
          <a:scene3d>
            <a:camera prst="orthographicFront">
              <a:rot lat="0" lon="0" rev="0"/>
            </a:camera>
            <a:lightRig rig="chilly" dir="t">
              <a:rot lat="0" lon="0" rev="18480000"/>
            </a:lightRig>
          </a:scene3d>
          <a:sp3d prstMaterial="clear">
            <a:bevelT h="63500"/>
          </a:sp3d>
        </p:spPr>
        <p:txBody>
          <a:bodyPr>
            <a:normAutofit fontScale="40000" lnSpcReduction="20000"/>
          </a:bodyPr>
          <a:lstStyle/>
          <a:p>
            <a:r>
              <a:rPr lang="en-US" dirty="0"/>
              <a:t>IMPORT JAVA.IO.*;</a:t>
            </a:r>
          </a:p>
          <a:p>
            <a:r>
              <a:rPr lang="en-US" dirty="0"/>
              <a:t>PUBLIC CLASS EMPLOYEE{</a:t>
            </a:r>
          </a:p>
          <a:p>
            <a:r>
              <a:rPr lang="en-US" dirty="0"/>
              <a:t>      PUBLIC STRING NAME;</a:t>
            </a:r>
          </a:p>
          <a:p>
            <a:r>
              <a:rPr lang="en-US" dirty="0"/>
              <a:t>      PRIVATE DOUBLE SALARY;</a:t>
            </a:r>
          </a:p>
          <a:p>
            <a:r>
              <a:rPr lang="en-US" dirty="0"/>
              <a:t>      PUBLIC EMPLOYEE (STRING EMPNAME ) {</a:t>
            </a:r>
          </a:p>
          <a:p>
            <a:r>
              <a:rPr lang="en-US" dirty="0"/>
              <a:t>      NAME = EMPNAME;</a:t>
            </a:r>
          </a:p>
          <a:p>
            <a:r>
              <a:rPr lang="en-US" dirty="0"/>
              <a:t>       PUBLIC VOID SETSALARY(DOUBLE EMPSAL){</a:t>
            </a:r>
          </a:p>
          <a:p>
            <a:r>
              <a:rPr lang="en-US" dirty="0"/>
              <a:t>SALARY = EMPSAL;</a:t>
            </a:r>
          </a:p>
          <a:p>
            <a:r>
              <a:rPr lang="en-US" dirty="0"/>
              <a:t>PUBLIC VOID PRINTEMP(){</a:t>
            </a:r>
          </a:p>
          <a:p>
            <a:r>
              <a:rPr lang="en-US" dirty="0"/>
              <a:t>SYSTEM.OUT.PRINTLN(“NAME : ”+ NAME );</a:t>
            </a:r>
          </a:p>
          <a:p>
            <a:r>
              <a:rPr lang="en-US" dirty="0"/>
              <a:t>SYSTEM.OUT.PRINTLN(“SALARY : ” +SALARY);</a:t>
            </a:r>
          </a:p>
          <a:p>
            <a:r>
              <a:rPr lang="en-US" dirty="0"/>
              <a:t>}</a:t>
            </a:r>
          </a:p>
          <a:p>
            <a:r>
              <a:rPr lang="en-US" dirty="0"/>
              <a:t>PUBLIC STATIC VOID MAIN(STRING ARGS[]){</a:t>
            </a:r>
          </a:p>
          <a:p>
            <a:r>
              <a:rPr lang="en-US" dirty="0"/>
              <a:t>EMPLOYEE EMPONE = NEW EMPLOYEE(“ KHUSHBOO ”);</a:t>
            </a:r>
          </a:p>
          <a:p>
            <a:r>
              <a:rPr lang="en-US" dirty="0"/>
              <a:t>EMONE.SETSALARY(1000);</a:t>
            </a:r>
          </a:p>
          <a:p>
            <a:r>
              <a:rPr lang="en-US" dirty="0"/>
              <a:t>EMPONE.PRINTEMP();}</a:t>
            </a:r>
          </a:p>
          <a:p>
            <a:r>
              <a:rPr lang="en-US" dirty="0"/>
              <a:t>}</a:t>
            </a:r>
          </a:p>
          <a:p>
            <a:r>
              <a:rPr lang="en-US" sz="2800" b="1" dirty="0"/>
              <a:t>RESULT</a:t>
            </a:r>
          </a:p>
          <a:p>
            <a:r>
              <a:rPr lang="en-US" sz="2800" dirty="0"/>
              <a:t>NAME  :  KHUSHBOO</a:t>
            </a:r>
          </a:p>
          <a:p>
            <a:r>
              <a:rPr lang="en-US" sz="2800" dirty="0"/>
              <a:t>SALARY :100000</a:t>
            </a:r>
          </a:p>
        </p:txBody>
      </p:sp>
      <p:sp>
        <p:nvSpPr>
          <p:cNvPr id="2" name="TextBox 1">
            <a:extLst>
              <a:ext uri="{FF2B5EF4-FFF2-40B4-BE49-F238E27FC236}">
                <a16:creationId xmlns:a16="http://schemas.microsoft.com/office/drawing/2014/main" id="{28CC4270-8939-C733-6F0F-9A704F33B44A}"/>
              </a:ext>
            </a:extLst>
          </p:cNvPr>
          <p:cNvSpPr txBox="1"/>
          <p:nvPr/>
        </p:nvSpPr>
        <p:spPr>
          <a:xfrm>
            <a:off x="913773" y="936811"/>
            <a:ext cx="6939309" cy="1077218"/>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solidFill>
                  <a:srgbClr val="FF0000"/>
                </a:solidFill>
              </a:rPr>
              <a:t> EXAMPLE </a:t>
            </a:r>
          </a:p>
          <a:p>
            <a:pPr marL="285750" indent="-285750">
              <a:buFont typeface="Wingdings" panose="05000000000000000000" pitchFamily="2" charset="2"/>
              <a:buChar char="Ø"/>
            </a:pPr>
            <a:endParaRPr lang="en-IN" sz="3200" dirty="0"/>
          </a:p>
        </p:txBody>
      </p:sp>
    </p:spTree>
    <p:extLst>
      <p:ext uri="{BB962C8B-B14F-4D97-AF65-F5344CB8AC3E}">
        <p14:creationId xmlns:p14="http://schemas.microsoft.com/office/powerpoint/2010/main" val="9103669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CF37-47F4-F4B4-BCD0-88AE8D34ADDA}"/>
              </a:ext>
            </a:extLst>
          </p:cNvPr>
          <p:cNvSpPr>
            <a:spLocks noGrp="1"/>
          </p:cNvSpPr>
          <p:nvPr>
            <p:ph type="title"/>
          </p:nvPr>
        </p:nvSpPr>
        <p:spPr/>
        <p:txBody>
          <a:bodyPr/>
          <a:lstStyle/>
          <a:p>
            <a:pPr marL="571500" indent="-571500">
              <a:buFont typeface="Wingdings" panose="05000000000000000000" pitchFamily="2" charset="2"/>
              <a:buChar char="Ø"/>
            </a:pPr>
            <a:r>
              <a:rPr lang="en-US" dirty="0">
                <a:solidFill>
                  <a:srgbClr val="FF0000"/>
                </a:solidFill>
              </a:rPr>
              <a:t>CLASS/STATIC VARIABLES :</a:t>
            </a:r>
          </a:p>
        </p:txBody>
      </p:sp>
      <p:sp>
        <p:nvSpPr>
          <p:cNvPr id="3" name="Content Placeholder 2">
            <a:extLst>
              <a:ext uri="{FF2B5EF4-FFF2-40B4-BE49-F238E27FC236}">
                <a16:creationId xmlns:a16="http://schemas.microsoft.com/office/drawing/2014/main" id="{F2673A98-E6CA-1F80-FBCE-0B4B1AC1BFCD}"/>
              </a:ext>
            </a:extLst>
          </p:cNvPr>
          <p:cNvSpPr>
            <a:spLocks noGrp="1"/>
          </p:cNvSpPr>
          <p:nvPr>
            <p:ph sz="quarter" idx="13"/>
          </p:nvPr>
        </p:nvSpPr>
        <p:spPr/>
        <p:txBody>
          <a:bodyPr>
            <a:normAutofit lnSpcReduction="10000"/>
          </a:bodyPr>
          <a:lstStyle/>
          <a:p>
            <a:r>
              <a:rPr lang="en-US" dirty="0"/>
              <a:t>CLASS VARIABLES ALSO KNOWN AS STATIC VARIABLES ARE DECLARED ARE DECLARED WITH THE STATIC KEYWORDS IN A CLASS, BUT OUT SIDE A METHOD, CONSTRUCTOR OR A BLOCK.</a:t>
            </a:r>
          </a:p>
          <a:p>
            <a:r>
              <a:rPr lang="en-US" dirty="0"/>
              <a:t>THERE WOULD ONLY BE ONE COPY OF EACH CLASS VARIABLE PER CLASS, REGARDLESS OF HOW MANY OBJECTS</a:t>
            </a:r>
          </a:p>
          <a:p>
            <a:r>
              <a:rPr lang="en-US" dirty="0"/>
              <a:t>ARE CREATED FROM IT.</a:t>
            </a:r>
          </a:p>
          <a:p>
            <a:r>
              <a:rPr lang="en-US" dirty="0"/>
              <a:t>STATIC VARIABLES ARE RARELY USE OTHER THAN BEING DECLEARED AS CONSTANT ARE VARIABLES THAT ARE STORED IN STATIC MEMORY . IT IS RARE TO USE STATIC VARIABLES OTHER THAN DECLARED FINAL AND USED AS EITHER PUBLIC OR PRIVATE CONSTANTS.</a:t>
            </a:r>
          </a:p>
          <a:p>
            <a:r>
              <a:rPr lang="en-US" dirty="0"/>
              <a:t>STATIC VARIABLES ARE CREATED WHEN THE PROGRAM STARTS AND ESTROYED WHEN THE PROGRAM STOPS.</a:t>
            </a:r>
          </a:p>
        </p:txBody>
      </p:sp>
    </p:spTree>
    <p:extLst>
      <p:ext uri="{BB962C8B-B14F-4D97-AF65-F5344CB8AC3E}">
        <p14:creationId xmlns:p14="http://schemas.microsoft.com/office/powerpoint/2010/main" val="802280193"/>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B9B511-8D1F-FB46-3EEC-A659EA2E9452}"/>
              </a:ext>
            </a:extLst>
          </p:cNvPr>
          <p:cNvSpPr>
            <a:spLocks noGrp="1"/>
          </p:cNvSpPr>
          <p:nvPr>
            <p:ph sz="quarter" idx="13"/>
          </p:nvPr>
        </p:nvSpPr>
        <p:spPr>
          <a:xfrm>
            <a:off x="914087" y="2397784"/>
            <a:ext cx="10363826" cy="4998097"/>
          </a:xfrm>
        </p:spPr>
        <p:txBody>
          <a:bodyPr/>
          <a:lstStyle/>
          <a:p>
            <a:r>
              <a:rPr lang="en-US" dirty="0"/>
              <a:t>VISIBILITY IS SIMILAR TO INSTANCE VARIABLES .HOWEVER , MOST STATIC VARIABLES ARE DECLARED PUBLIC SINCE THEY MUST BE AVAILABLE FOR USERS OF THE CLASS.</a:t>
            </a:r>
          </a:p>
          <a:p>
            <a:r>
              <a:rPr lang="en-US" dirty="0"/>
              <a:t>DEFAULT VALUES ARE SAME AS  INSTANCE VARIABLES  FOR NUMBERS, THE DEFAULT VALUE IS 0; FOR BOOLEANS, IT IS FALSE; AND FOR OBJECT REFERENCE , IT IS NULL . VALUES CAN BE ASSIGNED DURING THE DECLARTION OR WITH ON THE CONSTRUCTOR. ADDITIONALLY VALUES CAN BE ASSIGNED IN SPECIAL STATIC INITIALIZER BLOCKS.</a:t>
            </a:r>
          </a:p>
          <a:p>
            <a:r>
              <a:rPr lang="en-US" dirty="0"/>
              <a:t>STATIC VARIIABLES CAN BE ACCESSED BY CALLING WITH THE CLASS NAME .CLASSNAME.VARIABLESNAME.</a:t>
            </a:r>
          </a:p>
          <a:p>
            <a:r>
              <a:rPr lang="en-US" dirty="0"/>
              <a:t>WHEN DECLARING CLASS VARIABLES ARE NOT PUBLIC AND FINAL THE NAMING SYNTAX IS THE SAME ASINSTANCE AND LOCAL VARIABLES</a:t>
            </a:r>
            <a:endParaRPr lang="en-US" sz="2800" dirty="0"/>
          </a:p>
        </p:txBody>
      </p:sp>
      <p:sp>
        <p:nvSpPr>
          <p:cNvPr id="2" name="Title 1">
            <a:extLst>
              <a:ext uri="{FF2B5EF4-FFF2-40B4-BE49-F238E27FC236}">
                <a16:creationId xmlns:a16="http://schemas.microsoft.com/office/drawing/2014/main" id="{66748969-82E1-605E-1B2B-45741B16A413}"/>
              </a:ext>
            </a:extLst>
          </p:cNvPr>
          <p:cNvSpPr>
            <a:spLocks noGrp="1"/>
          </p:cNvSpPr>
          <p:nvPr>
            <p:ph type="title"/>
          </p:nvPr>
        </p:nvSpPr>
        <p:spPr>
          <a:xfrm>
            <a:off x="914087" y="857127"/>
            <a:ext cx="8761413" cy="706964"/>
          </a:xfrm>
        </p:spPr>
        <p:txBody>
          <a:bodyPr/>
          <a:lstStyle/>
          <a:p>
            <a:pPr marL="571500" indent="-571500">
              <a:buFont typeface="Wingdings" panose="05000000000000000000" pitchFamily="2" charset="2"/>
              <a:buChar char="Ø"/>
            </a:pPr>
            <a:r>
              <a:rPr lang="en-US" dirty="0">
                <a:solidFill>
                  <a:srgbClr val="FF0000"/>
                </a:solidFill>
              </a:rPr>
              <a:t>CLASS/STATIC VARIABLES :</a:t>
            </a:r>
          </a:p>
        </p:txBody>
      </p:sp>
    </p:spTree>
    <p:extLst>
      <p:ext uri="{BB962C8B-B14F-4D97-AF65-F5344CB8AC3E}">
        <p14:creationId xmlns:p14="http://schemas.microsoft.com/office/powerpoint/2010/main" val="33588302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0F415-C293-EF62-16F5-FD0E59931395}"/>
              </a:ext>
            </a:extLst>
          </p:cNvPr>
          <p:cNvSpPr>
            <a:spLocks noGrp="1"/>
          </p:cNvSpPr>
          <p:nvPr>
            <p:ph sz="quarter" idx="13"/>
          </p:nvPr>
        </p:nvSpPr>
        <p:spPr>
          <a:xfrm>
            <a:off x="734480" y="2366682"/>
            <a:ext cx="10363826" cy="4347884"/>
          </a:xfrm>
          <a:ln>
            <a:noFill/>
          </a:ln>
          <a:effectLst/>
          <a:scene3d>
            <a:camera prst="orthographicFront">
              <a:rot lat="0" lon="0" rev="0"/>
            </a:camera>
            <a:lightRig rig="chilly" dir="t">
              <a:rot lat="0" lon="0" rev="18480000"/>
            </a:lightRig>
          </a:scene3d>
          <a:sp3d prstMaterial="clear">
            <a:bevelT h="63500"/>
          </a:sp3d>
        </p:spPr>
        <p:txBody>
          <a:bodyPr>
            <a:normAutofit lnSpcReduction="10000"/>
          </a:bodyPr>
          <a:lstStyle/>
          <a:p>
            <a:r>
              <a:rPr lang="en-US" dirty="0"/>
              <a:t>import java.io.*;</a:t>
            </a:r>
          </a:p>
          <a:p>
            <a:r>
              <a:rPr lang="en-US" dirty="0"/>
              <a:t>public class employee{</a:t>
            </a:r>
          </a:p>
          <a:p>
            <a:r>
              <a:rPr lang="en-US" dirty="0"/>
              <a:t>private static double salary;</a:t>
            </a:r>
          </a:p>
          <a:p>
            <a:r>
              <a:rPr lang="en-US" dirty="0"/>
              <a:t>public static final String </a:t>
            </a:r>
            <a:r>
              <a:rPr lang="en-US" dirty="0" err="1"/>
              <a:t>khushboo</a:t>
            </a:r>
            <a:r>
              <a:rPr lang="en-US" dirty="0"/>
              <a:t> =“ development”;</a:t>
            </a:r>
          </a:p>
          <a:p>
            <a:r>
              <a:rPr lang="en-US" dirty="0"/>
              <a:t>public static void main (String </a:t>
            </a:r>
            <a:r>
              <a:rPr lang="en-US" dirty="0" err="1"/>
              <a:t>args</a:t>
            </a:r>
            <a:r>
              <a:rPr lang="en-US" dirty="0"/>
              <a:t>[ ] ) {</a:t>
            </a:r>
          </a:p>
          <a:p>
            <a:r>
              <a:rPr lang="en-US" dirty="0"/>
              <a:t>salary = 100000;</a:t>
            </a:r>
          </a:p>
          <a:p>
            <a:r>
              <a:rPr lang="en-US" dirty="0" err="1"/>
              <a:t>System.out.println</a:t>
            </a:r>
            <a:r>
              <a:rPr lang="en-US" dirty="0"/>
              <a:t>( </a:t>
            </a:r>
            <a:r>
              <a:rPr lang="en-US" dirty="0" err="1"/>
              <a:t>khushboo</a:t>
            </a:r>
            <a:r>
              <a:rPr lang="en-US" dirty="0"/>
              <a:t>+‘’ AVERAGE SALARY :’’ + salary );</a:t>
            </a:r>
          </a:p>
          <a:p>
            <a:r>
              <a:rPr lang="en-US" dirty="0"/>
              <a:t>}</a:t>
            </a:r>
          </a:p>
          <a:p>
            <a:r>
              <a:rPr lang="en-US" dirty="0"/>
              <a:t>}</a:t>
            </a:r>
          </a:p>
          <a:p>
            <a:r>
              <a:rPr lang="en-US" sz="2800" dirty="0"/>
              <a:t>RESULT</a:t>
            </a:r>
          </a:p>
          <a:p>
            <a:r>
              <a:rPr lang="en-US" sz="1900" dirty="0"/>
              <a:t>DEVELOPMENT AVERAGE SALARY : 100000</a:t>
            </a:r>
          </a:p>
          <a:p>
            <a:endParaRPr lang="en-US" sz="2800" dirty="0"/>
          </a:p>
        </p:txBody>
      </p:sp>
      <p:sp>
        <p:nvSpPr>
          <p:cNvPr id="4" name="TextBox 3">
            <a:extLst>
              <a:ext uri="{FF2B5EF4-FFF2-40B4-BE49-F238E27FC236}">
                <a16:creationId xmlns:a16="http://schemas.microsoft.com/office/drawing/2014/main" id="{A4EB0411-AE37-1A87-456E-83A015D51742}"/>
              </a:ext>
            </a:extLst>
          </p:cNvPr>
          <p:cNvSpPr txBox="1"/>
          <p:nvPr/>
        </p:nvSpPr>
        <p:spPr>
          <a:xfrm>
            <a:off x="734480" y="443318"/>
            <a:ext cx="6096000" cy="1077218"/>
          </a:xfrm>
          <a:prstGeom prst="rect">
            <a:avLst/>
          </a:prstGeom>
          <a:noFill/>
        </p:spPr>
        <p:txBody>
          <a:bodyPr wrap="square">
            <a:spAutoFit/>
          </a:bodyPr>
          <a:lstStyle/>
          <a:p>
            <a:endParaRPr lang="en-US" sz="3200" dirty="0">
              <a:solidFill>
                <a:srgbClr val="FF0000"/>
              </a:solidFill>
            </a:endParaRPr>
          </a:p>
          <a:p>
            <a:pPr marL="285750" indent="-285750">
              <a:buFont typeface="Wingdings" panose="05000000000000000000" pitchFamily="2" charset="2"/>
              <a:buChar char="Ø"/>
            </a:pPr>
            <a:r>
              <a:rPr lang="en-US" sz="3200" dirty="0">
                <a:solidFill>
                  <a:srgbClr val="FF0000"/>
                </a:solidFill>
              </a:rPr>
              <a:t>EXAMPLE</a:t>
            </a:r>
          </a:p>
        </p:txBody>
      </p:sp>
    </p:spTree>
    <p:extLst>
      <p:ext uri="{BB962C8B-B14F-4D97-AF65-F5344CB8AC3E}">
        <p14:creationId xmlns:p14="http://schemas.microsoft.com/office/powerpoint/2010/main" val="1589988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DD2A-E5E0-D5B7-3D38-A8BB7CFCAE75}"/>
              </a:ext>
            </a:extLst>
          </p:cNvPr>
          <p:cNvSpPr>
            <a:spLocks noGrp="1"/>
          </p:cNvSpPr>
          <p:nvPr>
            <p:ph type="title"/>
          </p:nvPr>
        </p:nvSpPr>
        <p:spPr/>
        <p:txBody>
          <a:bodyPr/>
          <a:lstStyle/>
          <a:p>
            <a:pPr algn="l"/>
            <a:r>
              <a:rPr lang="en-US" dirty="0">
                <a:solidFill>
                  <a:srgbClr val="FF0000"/>
                </a:solidFill>
              </a:rPr>
              <a:t>Thanks for reading….</a:t>
            </a:r>
          </a:p>
        </p:txBody>
      </p:sp>
      <p:sp>
        <p:nvSpPr>
          <p:cNvPr id="3" name="Content Placeholder 2">
            <a:extLst>
              <a:ext uri="{FF2B5EF4-FFF2-40B4-BE49-F238E27FC236}">
                <a16:creationId xmlns:a16="http://schemas.microsoft.com/office/drawing/2014/main" id="{80BE037A-D0E6-4BA4-D1DE-19069C187DEC}"/>
              </a:ext>
            </a:extLst>
          </p:cNvPr>
          <p:cNvSpPr>
            <a:spLocks noGrp="1"/>
          </p:cNvSpPr>
          <p:nvPr>
            <p:ph sz="quarter" idx="13"/>
          </p:nvPr>
        </p:nvSpPr>
        <p:spPr/>
        <p:txBody>
          <a:bodyPr/>
          <a:lstStyle/>
          <a:p>
            <a:r>
              <a:rPr lang="en-US" dirty="0"/>
              <a:t>Name   :-  Khushboo</a:t>
            </a:r>
          </a:p>
          <a:p>
            <a:r>
              <a:rPr lang="en-US" dirty="0"/>
              <a:t>BIIT, New Delhi </a:t>
            </a:r>
          </a:p>
        </p:txBody>
      </p:sp>
    </p:spTree>
    <p:extLst>
      <p:ext uri="{BB962C8B-B14F-4D97-AF65-F5344CB8AC3E}">
        <p14:creationId xmlns:p14="http://schemas.microsoft.com/office/powerpoint/2010/main" val="151459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crush"/>
      </p:transition>
    </mc:Choice>
    <mc:Fallback xmlns="">
      <p:transition spd="slow"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A6B0-2138-CDDB-99FB-3D0B26A4EB96}"/>
              </a:ext>
            </a:extLst>
          </p:cNvPr>
          <p:cNvSpPr>
            <a:spLocks noGrp="1"/>
          </p:cNvSpPr>
          <p:nvPr>
            <p:ph type="title"/>
          </p:nvPr>
        </p:nvSpPr>
        <p:spPr/>
        <p:txBody>
          <a:bodyPr/>
          <a:lstStyle/>
          <a:p>
            <a:pPr marL="571500" indent="-571500">
              <a:buFont typeface="Wingdings" panose="05000000000000000000" pitchFamily="2" charset="2"/>
              <a:buChar char="Ø"/>
            </a:pPr>
            <a:r>
              <a:rPr lang="en-US" dirty="0">
                <a:solidFill>
                  <a:srgbClr val="FF0000"/>
                </a:solidFill>
              </a:rPr>
              <a:t>Overview of java</a:t>
            </a:r>
          </a:p>
        </p:txBody>
      </p:sp>
      <p:sp>
        <p:nvSpPr>
          <p:cNvPr id="3" name="Content Placeholder 2">
            <a:extLst>
              <a:ext uri="{FF2B5EF4-FFF2-40B4-BE49-F238E27FC236}">
                <a16:creationId xmlns:a16="http://schemas.microsoft.com/office/drawing/2014/main" id="{6F27C6C5-0B9B-5E7F-AC39-5B604118A68E}"/>
              </a:ext>
            </a:extLst>
          </p:cNvPr>
          <p:cNvSpPr>
            <a:spLocks noGrp="1"/>
          </p:cNvSpPr>
          <p:nvPr>
            <p:ph sz="quarter" idx="13"/>
          </p:nvPr>
        </p:nvSpPr>
        <p:spPr>
          <a:xfrm>
            <a:off x="913774" y="2367092"/>
            <a:ext cx="10363826" cy="2886043"/>
          </a:xfrm>
        </p:spPr>
        <p:txBody>
          <a:bodyPr/>
          <a:lstStyle/>
          <a:p>
            <a:pPr marL="0" indent="0">
              <a:buNone/>
            </a:pPr>
            <a:r>
              <a:rPr lang="en-US" dirty="0"/>
              <a:t>Java is a general-</a:t>
            </a:r>
            <a:r>
              <a:rPr lang="en-US" dirty="0" err="1"/>
              <a:t>purpose,class</a:t>
            </a:r>
            <a:r>
              <a:rPr lang="en-US" dirty="0"/>
              <a:t>-</a:t>
            </a:r>
            <a:r>
              <a:rPr lang="en-US" dirty="0" err="1"/>
              <a:t>based,object</a:t>
            </a:r>
            <a:r>
              <a:rPr lang="en-US" dirty="0"/>
              <a:t>-oriented programming</a:t>
            </a:r>
          </a:p>
          <a:p>
            <a:pPr marL="0" indent="0">
              <a:buNone/>
            </a:pPr>
            <a:r>
              <a:rPr lang="en-US" dirty="0"/>
              <a:t>Language. Java </a:t>
            </a:r>
            <a:r>
              <a:rPr lang="en-US" dirty="0" err="1"/>
              <a:t>enticedprogrammers</a:t>
            </a:r>
            <a:r>
              <a:rPr lang="en-US" dirty="0"/>
              <a:t> with its attractive syntax, object-oriented </a:t>
            </a:r>
            <a:r>
              <a:rPr lang="en-US" dirty="0" err="1"/>
              <a:t>capabilities,memory</a:t>
            </a:r>
            <a:r>
              <a:rPr lang="en-US" dirty="0"/>
              <a:t> </a:t>
            </a:r>
            <a:r>
              <a:rPr lang="en-US" dirty="0" err="1"/>
              <a:t>management,and,most</a:t>
            </a:r>
            <a:r>
              <a:rPr lang="en-US" dirty="0"/>
              <a:t> </a:t>
            </a:r>
            <a:r>
              <a:rPr lang="en-US" dirty="0" err="1"/>
              <a:t>importantly,portability.it</a:t>
            </a:r>
            <a:r>
              <a:rPr lang="en-US" dirty="0"/>
              <a:t> means “writing-once run-anywhere” . Nonetheless, it provides support for primitive data</a:t>
            </a:r>
          </a:p>
          <a:p>
            <a:pPr marL="0" indent="0">
              <a:buNone/>
            </a:pPr>
            <a:r>
              <a:rPr lang="en-US" dirty="0"/>
              <a:t>Types int , char, double , and float .</a:t>
            </a:r>
          </a:p>
          <a:p>
            <a:pPr marL="0" indent="0">
              <a:buNone/>
            </a:pPr>
            <a:endParaRPr lang="en-US" dirty="0"/>
          </a:p>
        </p:txBody>
      </p:sp>
    </p:spTree>
    <p:extLst>
      <p:ext uri="{BB962C8B-B14F-4D97-AF65-F5344CB8AC3E}">
        <p14:creationId xmlns:p14="http://schemas.microsoft.com/office/powerpoint/2010/main" val="65878595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2516-D37A-1713-4E74-5FE05FD93F8A}"/>
              </a:ext>
            </a:extLst>
          </p:cNvPr>
          <p:cNvSpPr>
            <a:spLocks noGrp="1"/>
          </p:cNvSpPr>
          <p:nvPr>
            <p:ph type="title"/>
          </p:nvPr>
        </p:nvSpPr>
        <p:spPr/>
        <p:txBody>
          <a:bodyPr>
            <a:normAutofit fontScale="90000"/>
          </a:bodyPr>
          <a:lstStyle/>
          <a:p>
            <a:pPr marL="571500" indent="-571500">
              <a:buFont typeface="Wingdings" panose="05000000000000000000" pitchFamily="2" charset="2"/>
              <a:buChar char="Ø"/>
            </a:pPr>
            <a:r>
              <a:rPr lang="en-US" sz="4800" dirty="0">
                <a:solidFill>
                  <a:srgbClr val="FF0000"/>
                </a:solidFill>
              </a:rPr>
              <a:t>Table of content</a:t>
            </a:r>
          </a:p>
        </p:txBody>
      </p:sp>
      <p:sp>
        <p:nvSpPr>
          <p:cNvPr id="3" name="Content Placeholder 2">
            <a:extLst>
              <a:ext uri="{FF2B5EF4-FFF2-40B4-BE49-F238E27FC236}">
                <a16:creationId xmlns:a16="http://schemas.microsoft.com/office/drawing/2014/main" id="{EE11C3A5-4412-FEB6-1070-CF6C5FC63EF3}"/>
              </a:ext>
            </a:extLst>
          </p:cNvPr>
          <p:cNvSpPr>
            <a:spLocks noGrp="1"/>
          </p:cNvSpPr>
          <p:nvPr>
            <p:ph sz="quarter" idx="13"/>
          </p:nvPr>
        </p:nvSpPr>
        <p:spPr/>
        <p:txBody>
          <a:bodyPr/>
          <a:lstStyle/>
          <a:p>
            <a:pPr>
              <a:buFont typeface="Wingdings" panose="05000000000000000000" pitchFamily="2" charset="2"/>
              <a:buChar char="§"/>
            </a:pPr>
            <a:r>
              <a:rPr lang="en-US" sz="3600" dirty="0"/>
              <a:t>Variables</a:t>
            </a:r>
          </a:p>
          <a:p>
            <a:pPr>
              <a:buFont typeface="Wingdings" panose="05000000000000000000" pitchFamily="2" charset="2"/>
              <a:buChar char="§"/>
            </a:pPr>
            <a:r>
              <a:rPr lang="en-US" sz="3600" dirty="0"/>
              <a:t>types of variables</a:t>
            </a:r>
          </a:p>
          <a:p>
            <a:pPr marL="0" indent="0">
              <a:buNone/>
            </a:pPr>
            <a:endParaRPr lang="en-US" dirty="0"/>
          </a:p>
        </p:txBody>
      </p:sp>
    </p:spTree>
    <p:extLst>
      <p:ext uri="{BB962C8B-B14F-4D97-AF65-F5344CB8AC3E}">
        <p14:creationId xmlns:p14="http://schemas.microsoft.com/office/powerpoint/2010/main" val="21654347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269F-57E8-DEB3-CCEE-F1F77AA49271}"/>
              </a:ext>
            </a:extLst>
          </p:cNvPr>
          <p:cNvSpPr>
            <a:spLocks noGrp="1"/>
          </p:cNvSpPr>
          <p:nvPr>
            <p:ph type="title"/>
          </p:nvPr>
        </p:nvSpPr>
        <p:spPr/>
        <p:txBody>
          <a:bodyPr>
            <a:normAutofit fontScale="90000"/>
          </a:bodyPr>
          <a:lstStyle/>
          <a:p>
            <a:r>
              <a:rPr lang="en-US" sz="4800" dirty="0">
                <a:solidFill>
                  <a:srgbClr val="FF0000"/>
                </a:solidFill>
              </a:rPr>
              <a:t>Variables in java</a:t>
            </a:r>
          </a:p>
        </p:txBody>
      </p:sp>
      <p:sp>
        <p:nvSpPr>
          <p:cNvPr id="3" name="Content Placeholder 2">
            <a:extLst>
              <a:ext uri="{FF2B5EF4-FFF2-40B4-BE49-F238E27FC236}">
                <a16:creationId xmlns:a16="http://schemas.microsoft.com/office/drawing/2014/main" id="{90CE821D-AD93-4928-33EE-82C149AC631A}"/>
              </a:ext>
            </a:extLst>
          </p:cNvPr>
          <p:cNvSpPr>
            <a:spLocks noGrp="1"/>
          </p:cNvSpPr>
          <p:nvPr>
            <p:ph sz="quarter" idx="13"/>
          </p:nvPr>
        </p:nvSpPr>
        <p:spPr/>
        <p:txBody>
          <a:bodyPr>
            <a:normAutofit/>
          </a:bodyPr>
          <a:lstStyle/>
          <a:p>
            <a:r>
              <a:rPr lang="en-US" sz="2800" dirty="0"/>
              <a:t>Variables in java is a data container that saves that values during java program execution. Every variable is assigned a data type that designates the </a:t>
            </a:r>
            <a:r>
              <a:rPr lang="en-US" sz="2800" dirty="0" err="1"/>
              <a:t>tuype</a:t>
            </a:r>
            <a:r>
              <a:rPr lang="en-US" sz="2800" dirty="0"/>
              <a:t> and quantity of value it can hold . A variables is a memory location name for the data . A variables is a name given to a memory location.</a:t>
            </a:r>
          </a:p>
        </p:txBody>
      </p:sp>
    </p:spTree>
    <p:extLst>
      <p:ext uri="{BB962C8B-B14F-4D97-AF65-F5344CB8AC3E}">
        <p14:creationId xmlns:p14="http://schemas.microsoft.com/office/powerpoint/2010/main" val="1390352486"/>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D958-1A07-0087-9BD1-50AA15F70294}"/>
              </a:ext>
            </a:extLst>
          </p:cNvPr>
          <p:cNvSpPr>
            <a:spLocks noGrp="1"/>
          </p:cNvSpPr>
          <p:nvPr>
            <p:ph type="title"/>
          </p:nvPr>
        </p:nvSpPr>
        <p:spPr/>
        <p:txBody>
          <a:bodyPr>
            <a:normAutofit fontScale="90000"/>
          </a:bodyPr>
          <a:lstStyle/>
          <a:p>
            <a:pPr marL="342900" indent="-342900">
              <a:buFont typeface="Wingdings" panose="05000000000000000000" pitchFamily="2" charset="2"/>
              <a:buChar char="Ø"/>
            </a:pPr>
            <a:r>
              <a:rPr lang="en-US" sz="2400" dirty="0">
                <a:solidFill>
                  <a:srgbClr val="FF0000"/>
                </a:solidFill>
              </a:rPr>
              <a:t>This chapter will explain various variables types available in java language. There are three kinds of variables in java </a:t>
            </a:r>
          </a:p>
        </p:txBody>
      </p:sp>
      <p:sp>
        <p:nvSpPr>
          <p:cNvPr id="3" name="Content Placeholder 2">
            <a:extLst>
              <a:ext uri="{FF2B5EF4-FFF2-40B4-BE49-F238E27FC236}">
                <a16:creationId xmlns:a16="http://schemas.microsoft.com/office/drawing/2014/main" id="{D672215F-83C8-C7A4-B361-692EF8DB734D}"/>
              </a:ext>
            </a:extLst>
          </p:cNvPr>
          <p:cNvSpPr>
            <a:spLocks noGrp="1"/>
          </p:cNvSpPr>
          <p:nvPr>
            <p:ph sz="quarter" idx="13"/>
          </p:nvPr>
        </p:nvSpPr>
        <p:spPr>
          <a:xfrm>
            <a:off x="913774" y="2367093"/>
            <a:ext cx="10363826" cy="2419512"/>
          </a:xfrm>
        </p:spPr>
        <p:txBody>
          <a:bodyPr>
            <a:normAutofit/>
          </a:bodyPr>
          <a:lstStyle/>
          <a:p>
            <a:r>
              <a:rPr lang="en-US" sz="2400" dirty="0"/>
              <a:t>LOCAL VARIABLES</a:t>
            </a:r>
          </a:p>
          <a:p>
            <a:r>
              <a:rPr lang="en-US" sz="2400" dirty="0"/>
              <a:t>INSTANCE VARIABLES</a:t>
            </a:r>
          </a:p>
          <a:p>
            <a:r>
              <a:rPr lang="en-US" sz="2400" dirty="0"/>
              <a:t>CLASS/STATIC VARIABLES</a:t>
            </a:r>
          </a:p>
        </p:txBody>
      </p:sp>
    </p:spTree>
    <p:extLst>
      <p:ext uri="{BB962C8B-B14F-4D97-AF65-F5344CB8AC3E}">
        <p14:creationId xmlns:p14="http://schemas.microsoft.com/office/powerpoint/2010/main" val="3138136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F910-DA25-E853-9E11-4A309FB91889}"/>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US" sz="4000" dirty="0">
                <a:solidFill>
                  <a:srgbClr val="FF0000"/>
                </a:solidFill>
              </a:rPr>
              <a:t>LOCAL VARIABLES :</a:t>
            </a:r>
          </a:p>
        </p:txBody>
      </p:sp>
      <p:sp>
        <p:nvSpPr>
          <p:cNvPr id="3" name="Content Placeholder 2">
            <a:extLst>
              <a:ext uri="{FF2B5EF4-FFF2-40B4-BE49-F238E27FC236}">
                <a16:creationId xmlns:a16="http://schemas.microsoft.com/office/drawing/2014/main" id="{76015268-C60A-6449-257B-99C0E8CF1DFE}"/>
              </a:ext>
            </a:extLst>
          </p:cNvPr>
          <p:cNvSpPr>
            <a:spLocks noGrp="1"/>
          </p:cNvSpPr>
          <p:nvPr>
            <p:ph sz="quarter" idx="13"/>
          </p:nvPr>
        </p:nvSpPr>
        <p:spPr/>
        <p:txBody>
          <a:bodyPr>
            <a:normAutofit/>
          </a:bodyPr>
          <a:lstStyle/>
          <a:p>
            <a:r>
              <a:rPr lang="en-US" dirty="0"/>
              <a:t>LOCAL VAORRIABLES ARE DECLARED IN METHOD, CONSTRUCTORS, OR BLOCKS.</a:t>
            </a:r>
          </a:p>
          <a:p>
            <a:r>
              <a:rPr lang="en-US" dirty="0"/>
              <a:t>LOCAL VARIABLEWS ARE CREATED WHEN THE METHOD , OR BLOCKS IS ENTERED AND THE VARIABLE WILL BE DESTROYED ONCE IT EXITS THE METHOD ,CONTRUCTORS, OR BLOCKS .</a:t>
            </a:r>
          </a:p>
          <a:p>
            <a:r>
              <a:rPr lang="en-US" dirty="0"/>
              <a:t>ACCESS MODIFIERS CANNOT BE USED FOR LOCAL VARIABLES.</a:t>
            </a:r>
          </a:p>
          <a:p>
            <a:r>
              <a:rPr lang="en-US" dirty="0"/>
              <a:t>LOCAL VARIABLES ARE VISIBLE ONLY WITH IN THE DECLARED METHOD , CONTRACTORS ,OR BLOCKS.</a:t>
            </a:r>
          </a:p>
          <a:p>
            <a:r>
              <a:rPr lang="en-US" dirty="0"/>
              <a:t>LOCAL VARIABLES ARE IMPLEMENTED AT STACK LEVEL INTERNALLY.</a:t>
            </a:r>
          </a:p>
          <a:p>
            <a:r>
              <a:rPr lang="en-US" dirty="0"/>
              <a:t>THERE IS NO DEFAULT VALUE FOR LOCAL VARIABLES SO LOCAL VARIABLES SHOULD BE DECLARED AND AN INITIAL VALUE SHOULD BE ASSIGNED BEFORE THE FIRST USE. </a:t>
            </a:r>
          </a:p>
        </p:txBody>
      </p:sp>
    </p:spTree>
    <p:extLst>
      <p:ext uri="{BB962C8B-B14F-4D97-AF65-F5344CB8AC3E}">
        <p14:creationId xmlns:p14="http://schemas.microsoft.com/office/powerpoint/2010/main" val="593070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BF61-2B0A-9121-FA1F-F78FDA422DAE}"/>
              </a:ext>
            </a:extLst>
          </p:cNvPr>
          <p:cNvSpPr>
            <a:spLocks noGrp="1"/>
          </p:cNvSpPr>
          <p:nvPr>
            <p:ph type="title"/>
          </p:nvPr>
        </p:nvSpPr>
        <p:spPr/>
        <p:txBody>
          <a:bodyPr>
            <a:normAutofit fontScale="90000"/>
          </a:bodyPr>
          <a:lstStyle/>
          <a:p>
            <a:pPr marL="571500" indent="-571500" algn="l">
              <a:buFont typeface="Wingdings" panose="05000000000000000000" pitchFamily="2" charset="2"/>
              <a:buChar char="Ø"/>
            </a:pPr>
            <a:r>
              <a:rPr lang="en-US" dirty="0">
                <a:solidFill>
                  <a:srgbClr val="FF0000"/>
                </a:solidFill>
              </a:rPr>
              <a:t>EXAMPLE</a:t>
            </a:r>
            <a:br>
              <a:rPr lang="en-US" dirty="0"/>
            </a:br>
            <a:r>
              <a:rPr lang="en-US" sz="1800" dirty="0"/>
              <a:t>HERE AGE IS A LOCAL VARIABLES. THIS IS DEFINEED INSIDE PUPAGE() MRTHOD AND ITS SCOPE IS LIMITED TO THIS METHOD ONLY.</a:t>
            </a:r>
            <a:endParaRPr lang="en-US" sz="2200" dirty="0"/>
          </a:p>
        </p:txBody>
      </p:sp>
      <p:sp>
        <p:nvSpPr>
          <p:cNvPr id="3" name="Content Placeholder 2">
            <a:extLst>
              <a:ext uri="{FF2B5EF4-FFF2-40B4-BE49-F238E27FC236}">
                <a16:creationId xmlns:a16="http://schemas.microsoft.com/office/drawing/2014/main" id="{8ED8A6C9-2AE4-189F-3193-6F6ED33CF6F4}"/>
              </a:ext>
            </a:extLst>
          </p:cNvPr>
          <p:cNvSpPr>
            <a:spLocks noGrp="1"/>
          </p:cNvSpPr>
          <p:nvPr>
            <p:ph sz="quarter" idx="13"/>
          </p:nvPr>
        </p:nvSpPr>
        <p:spPr>
          <a:xfrm>
            <a:off x="913774" y="2367092"/>
            <a:ext cx="10363826" cy="3621332"/>
          </a:xfrm>
          <a:ln>
            <a:noFill/>
          </a:ln>
          <a:effectLst/>
          <a:scene3d>
            <a:camera prst="orthographicFront">
              <a:rot lat="0" lon="0" rev="0"/>
            </a:camera>
            <a:lightRig rig="chilly" dir="t">
              <a:rot lat="0" lon="0" rev="18480000"/>
            </a:lightRig>
          </a:scene3d>
          <a:sp3d prstMaterial="clear">
            <a:bevelT h="63500"/>
          </a:sp3d>
        </p:spPr>
        <p:txBody>
          <a:bodyPr>
            <a:normAutofit fontScale="25000" lnSpcReduction="20000"/>
          </a:bodyPr>
          <a:lstStyle/>
          <a:p>
            <a:pPr marL="0" indent="0">
              <a:buNone/>
            </a:pPr>
            <a:endParaRPr lang="en-US" sz="3600" dirty="0"/>
          </a:p>
          <a:p>
            <a:pPr marL="0" indent="0">
              <a:buNone/>
            </a:pPr>
            <a:r>
              <a:rPr lang="en-US" sz="3600" dirty="0"/>
              <a:t>public class test{</a:t>
            </a:r>
          </a:p>
          <a:p>
            <a:pPr marL="0" indent="0">
              <a:buNone/>
            </a:pPr>
            <a:r>
              <a:rPr lang="en-US" sz="3600" dirty="0"/>
              <a:t>  Public void </a:t>
            </a:r>
            <a:r>
              <a:rPr lang="en-US" sz="3600" dirty="0" err="1"/>
              <a:t>pupage</a:t>
            </a:r>
            <a:r>
              <a:rPr lang="en-US" sz="3600" dirty="0"/>
              <a:t>(){</a:t>
            </a:r>
          </a:p>
          <a:p>
            <a:pPr marL="0" indent="0">
              <a:buNone/>
            </a:pPr>
            <a:r>
              <a:rPr lang="en-US" sz="3600" dirty="0"/>
              <a:t>    Int age =0;</a:t>
            </a:r>
          </a:p>
          <a:p>
            <a:pPr marL="0" indent="0">
              <a:buNone/>
            </a:pPr>
            <a:r>
              <a:rPr lang="en-US" sz="3600" dirty="0"/>
              <a:t>    age = age + 7;</a:t>
            </a:r>
          </a:p>
          <a:p>
            <a:pPr marL="0" indent="0">
              <a:buNone/>
            </a:pPr>
            <a:r>
              <a:rPr lang="en-US" sz="3600" dirty="0"/>
              <a:t>    </a:t>
            </a:r>
            <a:r>
              <a:rPr lang="en-US" sz="3600" dirty="0" err="1"/>
              <a:t>System.Out.Println</a:t>
            </a:r>
            <a:r>
              <a:rPr lang="en-US" sz="3600" dirty="0"/>
              <a:t>(“ puppy age is :”+ age);</a:t>
            </a:r>
          </a:p>
          <a:p>
            <a:pPr marL="0" indent="0">
              <a:buNone/>
            </a:pPr>
            <a:r>
              <a:rPr lang="en-US" sz="3600" dirty="0"/>
              <a:t>}</a:t>
            </a:r>
          </a:p>
          <a:p>
            <a:pPr marL="0" indent="0">
              <a:buNone/>
            </a:pPr>
            <a:r>
              <a:rPr lang="en-US" sz="3600" dirty="0"/>
              <a:t>   public static void main(String </a:t>
            </a:r>
            <a:r>
              <a:rPr lang="en-US" sz="3600" dirty="0" err="1"/>
              <a:t>args</a:t>
            </a:r>
            <a:r>
              <a:rPr lang="en-US" sz="3600" dirty="0"/>
              <a:t>[]) {</a:t>
            </a:r>
          </a:p>
          <a:p>
            <a:pPr marL="0" indent="0">
              <a:buNone/>
            </a:pPr>
            <a:r>
              <a:rPr lang="en-US" sz="3600" dirty="0"/>
              <a:t>         test </a:t>
            </a:r>
            <a:r>
              <a:rPr lang="en-US" sz="3600" dirty="0" err="1"/>
              <a:t>test</a:t>
            </a:r>
            <a:r>
              <a:rPr lang="en-US" sz="3600" dirty="0"/>
              <a:t> = new test ();</a:t>
            </a:r>
          </a:p>
          <a:p>
            <a:pPr marL="0" indent="0">
              <a:buNone/>
            </a:pPr>
            <a:r>
              <a:rPr lang="en-US" sz="3600" dirty="0"/>
              <a:t>         test . </a:t>
            </a:r>
            <a:r>
              <a:rPr lang="en-US" sz="3600" dirty="0" err="1"/>
              <a:t>pupage</a:t>
            </a:r>
            <a:r>
              <a:rPr lang="en-US" sz="3600" dirty="0"/>
              <a:t> ();</a:t>
            </a:r>
          </a:p>
          <a:p>
            <a:pPr marL="0" indent="0">
              <a:buNone/>
            </a:pPr>
            <a:r>
              <a:rPr lang="en-US" sz="3600" dirty="0"/>
              <a:t>}</a:t>
            </a:r>
          </a:p>
          <a:p>
            <a:pPr marL="0" indent="0">
              <a:buNone/>
            </a:pPr>
            <a:r>
              <a:rPr lang="en-US" sz="3600" dirty="0"/>
              <a:t>}</a:t>
            </a:r>
            <a:endParaRPr lang="en-US" sz="2500" dirty="0"/>
          </a:p>
          <a:p>
            <a:pPr marL="0" indent="0">
              <a:buNone/>
            </a:pPr>
            <a:r>
              <a:rPr lang="en-US" sz="4000" dirty="0"/>
              <a:t>Out put </a:t>
            </a:r>
          </a:p>
          <a:p>
            <a:pPr marL="0" indent="0">
              <a:buNone/>
            </a:pPr>
            <a:r>
              <a:rPr lang="en-US" sz="3500" dirty="0"/>
              <a:t>Puppy age is :  7</a:t>
            </a:r>
          </a:p>
        </p:txBody>
      </p:sp>
    </p:spTree>
    <p:extLst>
      <p:ext uri="{BB962C8B-B14F-4D97-AF65-F5344CB8AC3E}">
        <p14:creationId xmlns:p14="http://schemas.microsoft.com/office/powerpoint/2010/main" val="66192114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1CB2-2F96-2249-A6BB-C30F9DBECE5E}"/>
              </a:ext>
            </a:extLst>
          </p:cNvPr>
          <p:cNvSpPr>
            <a:spLocks noGrp="1"/>
          </p:cNvSpPr>
          <p:nvPr>
            <p:ph type="title"/>
          </p:nvPr>
        </p:nvSpPr>
        <p:spPr/>
        <p:txBody>
          <a:bodyPr/>
          <a:lstStyle/>
          <a:p>
            <a:pPr marL="571500" indent="-571500">
              <a:buFont typeface="Wingdings" panose="05000000000000000000" pitchFamily="2" charset="2"/>
              <a:buChar char="Ø"/>
            </a:pPr>
            <a:r>
              <a:rPr lang="en-US" dirty="0">
                <a:solidFill>
                  <a:srgbClr val="FF0000"/>
                </a:solidFill>
              </a:rPr>
              <a:t>INSTANCE VARIABLES :</a:t>
            </a:r>
          </a:p>
        </p:txBody>
      </p:sp>
      <p:sp>
        <p:nvSpPr>
          <p:cNvPr id="3" name="Content Placeholder 2">
            <a:extLst>
              <a:ext uri="{FF2B5EF4-FFF2-40B4-BE49-F238E27FC236}">
                <a16:creationId xmlns:a16="http://schemas.microsoft.com/office/drawing/2014/main" id="{E0D2F764-4199-7A17-E077-0E3252BFDEE9}"/>
              </a:ext>
            </a:extLst>
          </p:cNvPr>
          <p:cNvSpPr>
            <a:spLocks noGrp="1"/>
          </p:cNvSpPr>
          <p:nvPr>
            <p:ph sz="quarter" idx="13"/>
          </p:nvPr>
        </p:nvSpPr>
        <p:spPr/>
        <p:txBody>
          <a:bodyPr>
            <a:normAutofit/>
          </a:bodyPr>
          <a:lstStyle/>
          <a:p>
            <a:r>
              <a:rPr lang="en-US" dirty="0"/>
              <a:t>INSTANCE VARIABLES ARE DECLARED IN A CLASS , BUT OUTSIDE A METHOD , CONSTRUCTOR OR ANY BLOCK.</a:t>
            </a:r>
          </a:p>
          <a:p>
            <a:r>
              <a:rPr lang="en-US" dirty="0"/>
              <a:t>When an SPACE IS ALLOCATED FOR THE AN OBJECT IN THE HEAP , A SLOT FOR EACH INSTANCE VARIABLE VALUE IS CREATED.</a:t>
            </a:r>
          </a:p>
          <a:p>
            <a:r>
              <a:rPr lang="en-US" dirty="0"/>
              <a:t>INSTANCE VARIABLE ARE CREATED WHEN AN OBJECT IS CREATED WITH THE USE OF THE KEYWORD ‘NEW’ AND DESTROYED WHEN THE OBJECT IS DESTROYED</a:t>
            </a:r>
          </a:p>
          <a:p>
            <a:r>
              <a:rPr lang="en-US" dirty="0"/>
              <a:t>INSTANCE VARIABLE HOLD VALUE THAT MUST BE REFERENCE BY MORE ONE METHOD , CONSTRUCTOR OR BLOCK, OR ESSENTIAL PARTS OF AN OBJECT’S STATE THAT MUST BE PRESENT THROUGHOUT THE CLASS. </a:t>
            </a:r>
          </a:p>
          <a:p>
            <a:endParaRPr lang="en-US" dirty="0"/>
          </a:p>
        </p:txBody>
      </p:sp>
    </p:spTree>
    <p:extLst>
      <p:ext uri="{BB962C8B-B14F-4D97-AF65-F5344CB8AC3E}">
        <p14:creationId xmlns:p14="http://schemas.microsoft.com/office/powerpoint/2010/main" val="229170017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DA27C9-D0A8-B6B4-9098-98018D2D2B13}"/>
              </a:ext>
            </a:extLst>
          </p:cNvPr>
          <p:cNvSpPr>
            <a:spLocks noGrp="1"/>
          </p:cNvSpPr>
          <p:nvPr>
            <p:ph sz="quarter" idx="13"/>
          </p:nvPr>
        </p:nvSpPr>
        <p:spPr>
          <a:xfrm>
            <a:off x="842056" y="2339423"/>
            <a:ext cx="10363826" cy="4886130"/>
          </a:xfrm>
        </p:spPr>
        <p:txBody>
          <a:bodyPr>
            <a:normAutofit/>
          </a:bodyPr>
          <a:lstStyle/>
          <a:p>
            <a:r>
              <a:rPr lang="en-US" dirty="0"/>
              <a:t>INSTANCE VARIABLES CAN BE DECLARED IN CLASS LEVEL BEFORE OR AFTER USE.</a:t>
            </a:r>
          </a:p>
          <a:p>
            <a:r>
              <a:rPr lang="en-US" dirty="0"/>
              <a:t>ACCESS MODIFIRES CAN BE GIVEN FOR INSTANCE VARIABLE .</a:t>
            </a:r>
          </a:p>
          <a:p>
            <a:r>
              <a:rPr lang="en-US" dirty="0"/>
              <a:t>THE INSTANCE VARIABLE ARE VISSIBLE FOR ALL METHOD , CONSTRUCTORS AND BLOCK IN THE CLASS. NORMALLY. ITS IS RECOMMENED TO MAKE THESE VARIABLES PRIVATE (ACCESS LEVEL).HOWEVER VISIBILITY FOR SUBCLASSES CAN BE GIVEN FOR VARIABLES WITH THE USE OF ACCESS MODIFIRES.</a:t>
            </a:r>
          </a:p>
          <a:p>
            <a:r>
              <a:rPr lang="en-US" dirty="0"/>
              <a:t>INSTANCE VARIABLES HAVE DEFAULT VALUE FOR NUMBER THE DEFAULT VALUE IS 0 , FOR  BOOLEANS IT IS FALSE AND FOR OBJECT REFERENCE CLASS (WHEN INSTANCE VARIABLES ARE GIVEN ACCESSIBILITY) SHOULD BE CALLED USING THE FULLY QUALIFIED NAME . OBJECTREFERENCE. VARIABLENAME.</a:t>
            </a:r>
          </a:p>
        </p:txBody>
      </p:sp>
      <p:sp>
        <p:nvSpPr>
          <p:cNvPr id="2" name="Title 1">
            <a:extLst>
              <a:ext uri="{FF2B5EF4-FFF2-40B4-BE49-F238E27FC236}">
                <a16:creationId xmlns:a16="http://schemas.microsoft.com/office/drawing/2014/main" id="{D33D1343-EED1-8447-D592-D1685F164999}"/>
              </a:ext>
            </a:extLst>
          </p:cNvPr>
          <p:cNvSpPr txBox="1">
            <a:spLocks/>
          </p:cNvSpPr>
          <p:nvPr/>
        </p:nvSpPr>
        <p:spPr bwMode="gray">
          <a:xfrm>
            <a:off x="842056" y="892816"/>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a:solidFill>
                  <a:srgbClr val="FF0000"/>
                </a:solidFill>
              </a:rPr>
              <a:t>INSTANCE VARIABLES :</a:t>
            </a:r>
            <a:endParaRPr lang="en-US" dirty="0">
              <a:solidFill>
                <a:srgbClr val="FF0000"/>
              </a:solidFill>
            </a:endParaRPr>
          </a:p>
        </p:txBody>
      </p:sp>
    </p:spTree>
    <p:extLst>
      <p:ext uri="{BB962C8B-B14F-4D97-AF65-F5344CB8AC3E}">
        <p14:creationId xmlns:p14="http://schemas.microsoft.com/office/powerpoint/2010/main" val="359950383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199</TotalTime>
  <Words>985</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Ion Boardroom</vt:lpstr>
      <vt:lpstr>Variables in java </vt:lpstr>
      <vt:lpstr>Overview of java</vt:lpstr>
      <vt:lpstr>Table of content</vt:lpstr>
      <vt:lpstr>Variables in java</vt:lpstr>
      <vt:lpstr>This chapter will explain various variables types available in java language. There are three kinds of variables in java </vt:lpstr>
      <vt:lpstr>LOCAL VARIABLES :</vt:lpstr>
      <vt:lpstr>EXAMPLE HERE AGE IS A LOCAL VARIABLES. THIS IS DEFINEED INSIDE PUPAGE() MRTHOD AND ITS SCOPE IS LIMITED TO THIS METHOD ONLY.</vt:lpstr>
      <vt:lpstr>INSTANCE VARIABLES :</vt:lpstr>
      <vt:lpstr>PowerPoint Presentation</vt:lpstr>
      <vt:lpstr>PowerPoint Presentation</vt:lpstr>
      <vt:lpstr>CLASS/STATIC VARIABLES :</vt:lpstr>
      <vt:lpstr>CLASS/STATIC VARIABLES :</vt:lpstr>
      <vt:lpstr>PowerPoint Presentation</vt:lpstr>
      <vt:lpstr>Thanks for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in java </dc:title>
  <dc:creator>Khushboo Kushwaha</dc:creator>
  <cp:lastModifiedBy>Amit Kumar</cp:lastModifiedBy>
  <cp:revision>7</cp:revision>
  <dcterms:created xsi:type="dcterms:W3CDTF">2022-09-30T15:57:41Z</dcterms:created>
  <dcterms:modified xsi:type="dcterms:W3CDTF">2022-10-02T10:32:52Z</dcterms:modified>
</cp:coreProperties>
</file>