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8280400"/>
  <p:notesSz cx="9928225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608">
          <p15:clr>
            <a:srgbClr val="A4A3A4"/>
          </p15:clr>
        </p15:guide>
        <p15:guide id="4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850" y="-77"/>
      </p:cViewPr>
      <p:guideLst>
        <p:guide orient="horz" pos="2160"/>
        <p:guide pos="3840"/>
        <p:guide orient="horz" pos="2608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5199" y="1355149"/>
            <a:ext cx="9451181" cy="288280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5199" y="4349128"/>
            <a:ext cx="9451181" cy="19991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964B-3F6D-4793-B506-A92AB3B702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BFEB-B177-4A1D-9BAE-7FEE3C9FC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964B-3F6D-4793-B506-A92AB3B702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BFEB-B177-4A1D-9BAE-7FEE3C9FC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80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18004" y="440856"/>
            <a:ext cx="2717215" cy="701725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66359" y="440856"/>
            <a:ext cx="7994124" cy="7017256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964B-3F6D-4793-B506-A92AB3B702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BFEB-B177-4A1D-9BAE-7FEE3C9FC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6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964B-3F6D-4793-B506-A92AB3B702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BFEB-B177-4A1D-9BAE-7FEE3C9FC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65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9798" y="2064352"/>
            <a:ext cx="10868859" cy="344441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59798" y="5541353"/>
            <a:ext cx="10868859" cy="18113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964B-3F6D-4793-B506-A92AB3B702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BFEB-B177-4A1D-9BAE-7FEE3C9FC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7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66362" y="2204276"/>
            <a:ext cx="5355669" cy="52538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79551" y="2204276"/>
            <a:ext cx="5355669" cy="52538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964B-3F6D-4793-B506-A92AB3B702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BFEB-B177-4A1D-9BAE-7FEE3C9FC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74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002" y="440859"/>
            <a:ext cx="10868859" cy="16004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68003" y="2029848"/>
            <a:ext cx="5331057" cy="9947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68003" y="3024648"/>
            <a:ext cx="5331057" cy="44487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79550" y="2029848"/>
            <a:ext cx="5357311" cy="9947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79550" y="3024648"/>
            <a:ext cx="5357311" cy="44487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964B-3F6D-4793-B506-A92AB3B702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BFEB-B177-4A1D-9BAE-7FEE3C9FC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13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964B-3F6D-4793-B506-A92AB3B702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BFEB-B177-4A1D-9BAE-7FEE3C9FC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9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964B-3F6D-4793-B506-A92AB3B702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BFEB-B177-4A1D-9BAE-7FEE3C9FC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64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004" y="552028"/>
            <a:ext cx="4064336" cy="193209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7314" y="1192226"/>
            <a:ext cx="6379547" cy="5884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8004" y="2484123"/>
            <a:ext cx="4064336" cy="4602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964B-3F6D-4793-B506-A92AB3B702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BFEB-B177-4A1D-9BAE-7FEE3C9FC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77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004" y="552028"/>
            <a:ext cx="4064336" cy="193209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57314" y="1192226"/>
            <a:ext cx="6379547" cy="58844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8004" y="2484123"/>
            <a:ext cx="4064336" cy="4602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964B-3F6D-4793-B506-A92AB3B702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BFEB-B177-4A1D-9BAE-7FEE3C9FC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42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360" y="440859"/>
            <a:ext cx="10868859" cy="1600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66360" y="2204276"/>
            <a:ext cx="10868859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66360" y="7674707"/>
            <a:ext cx="2835354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964B-3F6D-4793-B506-A92AB3B702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74272" y="7674707"/>
            <a:ext cx="4253032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899864" y="7674707"/>
            <a:ext cx="2835354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4BFEB-B177-4A1D-9BAE-7FEE3C9FC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97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5235"/>
              </p:ext>
            </p:extLst>
          </p:nvPr>
        </p:nvGraphicFramePr>
        <p:xfrm>
          <a:off x="264298" y="278608"/>
          <a:ext cx="12242661" cy="770714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155229"/>
                <a:gridCol w="1208927"/>
                <a:gridCol w="1015912"/>
                <a:gridCol w="917094"/>
                <a:gridCol w="945499"/>
              </a:tblGrid>
              <a:tr h="494272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spc="35" dirty="0" smtClean="0"/>
                        <a:t>Вид</a:t>
                      </a:r>
                      <a:r>
                        <a:rPr lang="ru-RU" sz="1200" spc="-35" dirty="0" smtClean="0"/>
                        <a:t> </a:t>
                      </a:r>
                      <a:r>
                        <a:rPr lang="ru-RU" sz="1200" spc="55" dirty="0" smtClean="0"/>
                        <a:t>услуги</a:t>
                      </a:r>
                      <a:endParaRPr lang="ru-RU" sz="1200" b="0" i="1" dirty="0" smtClean="0">
                        <a:latin typeface="+mn-lt"/>
                        <a:cs typeface="Calibri"/>
                      </a:endParaRP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spc="35" dirty="0" smtClean="0"/>
                        <a:t>Стандарт</a:t>
                      </a:r>
                      <a:endParaRPr lang="ru-RU" sz="1200" b="0" i="1" spc="35" dirty="0" smtClean="0">
                        <a:solidFill>
                          <a:srgbClr val="787878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spc="35" dirty="0" smtClean="0"/>
                        <a:t>Плюс</a:t>
                      </a:r>
                      <a:endParaRPr lang="ru-RU" sz="1200" b="0" i="1" dirty="0" smtClean="0">
                        <a:latin typeface="+mn-lt"/>
                        <a:cs typeface="Calibri"/>
                      </a:endParaRP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dirty="0" smtClean="0">
                          <a:latin typeface="+mn-lt"/>
                          <a:cs typeface="Calibri"/>
                        </a:rPr>
                        <a:t>Семейное </a:t>
                      </a:r>
                    </a:p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dirty="0" smtClean="0">
                          <a:latin typeface="+mn-lt"/>
                          <a:cs typeface="Calibri"/>
                        </a:rPr>
                        <a:t>Здоровье</a:t>
                      </a: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spc="35" dirty="0" smtClean="0"/>
                        <a:t>Второе мнение</a:t>
                      </a:r>
                      <a:endParaRPr lang="ru-RU" sz="1200" b="0" i="1" dirty="0" smtClean="0">
                        <a:latin typeface="+mn-lt"/>
                        <a:cs typeface="Calibri"/>
                      </a:endParaRPr>
                    </a:p>
                  </a:txBody>
                  <a:tcPr marL="85704" marR="85704" marT="50058" marB="50058" anchor="ctr"/>
                </a:tc>
              </a:tr>
              <a:tr h="845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spc="85" dirty="0" smtClean="0"/>
                        <a:t>Дистанционные</a:t>
                      </a:r>
                      <a:r>
                        <a:rPr lang="ru-RU" sz="1050" b="1" spc="85" baseline="0" dirty="0" smtClean="0"/>
                        <a:t> у</a:t>
                      </a:r>
                      <a:r>
                        <a:rPr lang="ru-RU" sz="1050" b="1" spc="85" dirty="0" smtClean="0"/>
                        <a:t>стные </a:t>
                      </a:r>
                      <a:r>
                        <a:rPr lang="ru-RU" sz="1050" b="1" spc="60" dirty="0" smtClean="0"/>
                        <a:t>консультации «Право </a:t>
                      </a:r>
                      <a:r>
                        <a:rPr lang="ru-RU" sz="1050" b="1" spc="30" dirty="0" smtClean="0"/>
                        <a:t>пациента» </a:t>
                      </a:r>
                      <a:r>
                        <a:rPr lang="ru-RU" sz="1050" b="1" spc="-145" dirty="0" smtClean="0"/>
                        <a:t>/  </a:t>
                      </a:r>
                      <a:r>
                        <a:rPr lang="ru-RU" sz="1050" b="1" spc="10" dirty="0" smtClean="0"/>
                        <a:t>«Мнение</a:t>
                      </a:r>
                      <a:r>
                        <a:rPr lang="ru-RU" sz="1050" b="1" spc="25" dirty="0" smtClean="0"/>
                        <a:t> </a:t>
                      </a:r>
                      <a:r>
                        <a:rPr lang="ru-RU" sz="1050" b="1" spc="55" dirty="0" smtClean="0"/>
                        <a:t>врача» (24/7) </a:t>
                      </a:r>
                    </a:p>
                  </a:txBody>
                  <a:tcPr marL="85704" marR="85704" marT="50058" marB="5005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lang="ru-RU" sz="1050" dirty="0" smtClean="0"/>
                        <a:t>5 раз в год</a:t>
                      </a:r>
                      <a:endParaRPr lang="ru-RU" sz="1050" dirty="0">
                        <a:latin typeface="+mn-lt"/>
                        <a:cs typeface="Calibri"/>
                      </a:endParaRPr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lang="ru-RU" sz="1050" spc="130" dirty="0" smtClean="0"/>
                        <a:t>6 </a:t>
                      </a:r>
                      <a:r>
                        <a:rPr lang="ru-RU" sz="1050" spc="95" dirty="0" smtClean="0"/>
                        <a:t>раз </a:t>
                      </a:r>
                      <a:r>
                        <a:rPr lang="ru-RU" sz="1050" spc="120" dirty="0" smtClean="0"/>
                        <a:t>в</a:t>
                      </a:r>
                      <a:r>
                        <a:rPr lang="ru-RU" sz="1050" spc="-150" dirty="0" smtClean="0"/>
                        <a:t> </a:t>
                      </a:r>
                      <a:r>
                        <a:rPr lang="ru-RU" sz="1050" spc="70" dirty="0" smtClean="0"/>
                        <a:t>год</a:t>
                      </a:r>
                      <a:endParaRPr lang="ru-RU" sz="1050" dirty="0">
                        <a:latin typeface="+mn-lt"/>
                        <a:cs typeface="Calibri"/>
                      </a:endParaRPr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lang="ru-RU" sz="1050" spc="130" dirty="0" smtClean="0"/>
                        <a:t>6 </a:t>
                      </a:r>
                      <a:r>
                        <a:rPr lang="ru-RU" sz="1050" spc="95" dirty="0" smtClean="0"/>
                        <a:t>раз </a:t>
                      </a:r>
                      <a:r>
                        <a:rPr lang="ru-RU" sz="1050" spc="120" dirty="0" smtClean="0"/>
                        <a:t>в</a:t>
                      </a:r>
                      <a:r>
                        <a:rPr lang="ru-RU" sz="1050" spc="-150" dirty="0" smtClean="0"/>
                        <a:t> </a:t>
                      </a:r>
                      <a:r>
                        <a:rPr lang="ru-RU" sz="1050" spc="70" dirty="0" smtClean="0"/>
                        <a:t>год</a:t>
                      </a:r>
                      <a:endParaRPr lang="ru-RU" sz="1050" dirty="0">
                        <a:latin typeface="+mn-lt"/>
                        <a:cs typeface="Calibri"/>
                      </a:endParaRPr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lang="ru-RU" sz="1050" spc="130" dirty="0" smtClean="0"/>
                        <a:t>6 </a:t>
                      </a:r>
                      <a:r>
                        <a:rPr lang="ru-RU" sz="1050" spc="95" dirty="0" smtClean="0"/>
                        <a:t>раз </a:t>
                      </a:r>
                      <a:r>
                        <a:rPr lang="ru-RU" sz="1050" spc="120" dirty="0" smtClean="0"/>
                        <a:t>в</a:t>
                      </a:r>
                      <a:r>
                        <a:rPr lang="ru-RU" sz="1050" spc="-150" dirty="0" smtClean="0"/>
                        <a:t> </a:t>
                      </a:r>
                      <a:r>
                        <a:rPr lang="ru-RU" sz="1050" spc="70" dirty="0" smtClean="0"/>
                        <a:t>год</a:t>
                      </a:r>
                      <a:endParaRPr lang="ru-RU" sz="1050" dirty="0">
                        <a:latin typeface="+mn-lt"/>
                        <a:cs typeface="Calibri"/>
                      </a:endParaRPr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3985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dirty="0" smtClean="0"/>
                        <a:t>Дистанционная экстренная </a:t>
                      </a:r>
                      <a:r>
                        <a:rPr lang="ru-RU" sz="1050" b="1" dirty="0" smtClean="0"/>
                        <a:t>устная консультация  (24/7</a:t>
                      </a:r>
                      <a:r>
                        <a:rPr lang="ru-RU" sz="1050" b="1" dirty="0" smtClean="0"/>
                        <a:t>)</a:t>
                      </a:r>
                      <a:endParaRPr lang="ru-RU" sz="1050" b="1" dirty="0" smtClean="0"/>
                    </a:p>
                  </a:txBody>
                  <a:tcPr marL="85704" marR="85704" marT="50058" marB="5005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err="1" smtClean="0"/>
                        <a:t>Безлимитно</a:t>
                      </a:r>
                      <a:endParaRPr lang="ru-RU" sz="1050" dirty="0" smtClean="0"/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err="1" smtClean="0"/>
                        <a:t>Безлимитно</a:t>
                      </a:r>
                      <a:endParaRPr lang="ru-RU" sz="1050" dirty="0" smtClean="0"/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err="1" smtClean="0"/>
                        <a:t>Безлимитно</a:t>
                      </a:r>
                      <a:endParaRPr lang="ru-RU" sz="1050" dirty="0" smtClean="0"/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err="1" smtClean="0"/>
                        <a:t>Безлимитно</a:t>
                      </a:r>
                      <a:endParaRPr lang="ru-RU" sz="1050" dirty="0" smtClean="0"/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12754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spc="65" dirty="0" smtClean="0"/>
                        <a:t>Письменная </a:t>
                      </a:r>
                      <a:r>
                        <a:rPr lang="ru-RU" sz="1050" b="1" spc="60" dirty="0" smtClean="0"/>
                        <a:t>консультация </a:t>
                      </a:r>
                      <a:r>
                        <a:rPr lang="ru-RU" sz="1050" b="1" spc="50" dirty="0" smtClean="0"/>
                        <a:t>«Второе</a:t>
                      </a:r>
                      <a:r>
                        <a:rPr lang="ru-RU" sz="1050" b="1" spc="10" dirty="0" smtClean="0"/>
                        <a:t> </a:t>
                      </a:r>
                      <a:r>
                        <a:rPr lang="ru-RU" sz="1050" b="1" spc="15" dirty="0" smtClean="0"/>
                        <a:t>мнение» (Россия</a:t>
                      </a:r>
                      <a:r>
                        <a:rPr lang="ru-RU" sz="1050" b="1" spc="15" dirty="0" smtClean="0"/>
                        <a:t>)</a:t>
                      </a:r>
                      <a:endParaRPr lang="ru-RU" sz="1050" b="1" spc="15" dirty="0" smtClean="0"/>
                    </a:p>
                  </a:txBody>
                  <a:tcPr marL="85704" marR="85704" marT="50058" marB="5005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- </a:t>
                      </a:r>
                      <a:endParaRPr lang="ru-RU" sz="1050" dirty="0" smtClean="0">
                        <a:latin typeface="+mn-lt"/>
                        <a:cs typeface="Calibri"/>
                      </a:endParaRPr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1</a:t>
                      </a:r>
                      <a:r>
                        <a:rPr lang="ru-RU" sz="1050" baseline="0" dirty="0" smtClean="0"/>
                        <a:t> раз в год</a:t>
                      </a:r>
                      <a:endParaRPr lang="ru-RU" sz="1050" dirty="0" smtClean="0"/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1</a:t>
                      </a:r>
                      <a:r>
                        <a:rPr lang="ru-RU" sz="1050" baseline="0" dirty="0" smtClean="0"/>
                        <a:t> раз в год</a:t>
                      </a:r>
                      <a:endParaRPr lang="ru-RU" sz="1050" dirty="0" smtClean="0"/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1</a:t>
                      </a:r>
                      <a:r>
                        <a:rPr lang="ru-RU" sz="1050" baseline="0" dirty="0" smtClean="0"/>
                        <a:t> раз в год</a:t>
                      </a:r>
                      <a:endParaRPr lang="ru-RU" sz="1050" dirty="0" smtClean="0"/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12754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spc="65" dirty="0" smtClean="0"/>
                        <a:t>Письменная </a:t>
                      </a:r>
                      <a:r>
                        <a:rPr lang="ru-RU" sz="1050" b="1" spc="60" dirty="0" smtClean="0"/>
                        <a:t>консультация </a:t>
                      </a:r>
                      <a:r>
                        <a:rPr lang="ru-RU" sz="1050" b="1" spc="50" dirty="0" smtClean="0"/>
                        <a:t>«Второе</a:t>
                      </a:r>
                      <a:r>
                        <a:rPr lang="ru-RU" sz="1050" b="1" spc="10" dirty="0" smtClean="0"/>
                        <a:t> </a:t>
                      </a:r>
                      <a:r>
                        <a:rPr lang="ru-RU" sz="1050" b="1" spc="15" dirty="0" smtClean="0"/>
                        <a:t>мнение» (Германия</a:t>
                      </a:r>
                      <a:r>
                        <a:rPr lang="ru-RU" sz="1050" b="1" spc="15" dirty="0" smtClean="0"/>
                        <a:t>)</a:t>
                      </a:r>
                      <a:endParaRPr lang="ru-RU" sz="1050" b="1" spc="15" dirty="0" smtClean="0"/>
                    </a:p>
                  </a:txBody>
                  <a:tcPr marL="85704" marR="85704" marT="50058" marB="5005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- </a:t>
                      </a:r>
                      <a:endParaRPr lang="ru-RU" sz="1050" dirty="0" smtClean="0">
                        <a:latin typeface="+mn-lt"/>
                        <a:cs typeface="Calibri"/>
                      </a:endParaRPr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-</a:t>
                      </a:r>
                      <a:endParaRPr lang="ru-RU" sz="1050" dirty="0"/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-</a:t>
                      </a:r>
                      <a:endParaRPr lang="ru-RU" sz="1050" dirty="0"/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1</a:t>
                      </a:r>
                      <a:r>
                        <a:rPr lang="ru-RU" sz="1050" baseline="0" dirty="0" smtClean="0"/>
                        <a:t> раз в год</a:t>
                      </a:r>
                      <a:endParaRPr lang="ru-RU" sz="1050" dirty="0" smtClean="0"/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12754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dirty="0" smtClean="0"/>
                        <a:t>Устная консультация «Второе мнение» (Россия</a:t>
                      </a:r>
                      <a:r>
                        <a:rPr lang="ru-RU" sz="1050" b="1" dirty="0" smtClean="0"/>
                        <a:t>)</a:t>
                      </a:r>
                      <a:endParaRPr lang="ru-RU" sz="1050" b="1" dirty="0" smtClean="0"/>
                    </a:p>
                  </a:txBody>
                  <a:tcPr marL="85704" marR="85704" marT="50058" marB="5005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smtClean="0"/>
                        <a:t>1</a:t>
                      </a:r>
                      <a:r>
                        <a:rPr lang="ru-RU" sz="1050" baseline="0" smtClean="0"/>
                        <a:t> раз в год</a:t>
                      </a:r>
                      <a:r>
                        <a:rPr lang="ru-RU" sz="1050" smtClean="0"/>
                        <a:t> </a:t>
                      </a:r>
                      <a:endParaRPr lang="ru-RU" sz="1050" dirty="0" smtClean="0"/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-</a:t>
                      </a:r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-</a:t>
                      </a:r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-</a:t>
                      </a:r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12754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dirty="0" smtClean="0"/>
                        <a:t>Медицинский Навигатор</a:t>
                      </a:r>
                    </a:p>
                  </a:txBody>
                  <a:tcPr marL="85704" marR="85704" marT="50058" marB="5005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39859">
                <a:tc>
                  <a:txBody>
                    <a:bodyPr/>
                    <a:lstStyle/>
                    <a:p>
                      <a:r>
                        <a:rPr lang="ru-RU" sz="1050" b="1" dirty="0" smtClean="0"/>
                        <a:t>Описание медицинского </a:t>
                      </a:r>
                      <a:r>
                        <a:rPr lang="ru-RU" sz="1050" b="1" dirty="0" smtClean="0"/>
                        <a:t>препарата</a:t>
                      </a:r>
                      <a:endParaRPr lang="ru-RU" sz="1050" b="1" dirty="0" smtClean="0"/>
                    </a:p>
                  </a:txBody>
                  <a:tcPr marL="85704" marR="85704" marT="50058" marB="5005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-</a:t>
                      </a:r>
                    </a:p>
                  </a:txBody>
                  <a:tcPr marL="85704" marR="85704" marT="50058" marB="5005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12754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spc="75" dirty="0" smtClean="0"/>
                        <a:t>Честная</a:t>
                      </a:r>
                      <a:r>
                        <a:rPr lang="ru-RU" sz="1050" b="1" spc="-20" dirty="0" smtClean="0"/>
                        <a:t> </a:t>
                      </a:r>
                      <a:r>
                        <a:rPr lang="ru-RU" sz="1050" b="1" spc="85" dirty="0" smtClean="0"/>
                        <a:t>фармакология</a:t>
                      </a:r>
                      <a:endParaRPr lang="ru-RU" sz="1050" b="1" spc="85" dirty="0" smtClean="0"/>
                    </a:p>
                  </a:txBody>
                  <a:tcPr marL="85704" marR="85704" marT="50058" marB="5005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985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spc="75" dirty="0" smtClean="0"/>
                        <a:t>Проверка</a:t>
                      </a:r>
                      <a:r>
                        <a:rPr lang="ru-RU" sz="1050" b="1" spc="75" baseline="0" dirty="0" smtClean="0"/>
                        <a:t> лекарственных </a:t>
                      </a:r>
                      <a:r>
                        <a:rPr lang="ru-RU" sz="1050" b="1" spc="75" baseline="0" dirty="0" smtClean="0"/>
                        <a:t>средств</a:t>
                      </a:r>
                      <a:endParaRPr lang="ru-RU" sz="1050" b="1" spc="85" dirty="0" smtClean="0"/>
                    </a:p>
                  </a:txBody>
                  <a:tcPr marL="85704" marR="85704" marT="50058" marB="5005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-</a:t>
                      </a:r>
                    </a:p>
                  </a:txBody>
                  <a:tcPr marL="85704" marR="85704" marT="50058" marB="5005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985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spc="75" dirty="0" smtClean="0"/>
                        <a:t>Дети</a:t>
                      </a:r>
                      <a:r>
                        <a:rPr lang="ru-RU" sz="1050" b="1" spc="75" baseline="0" dirty="0" smtClean="0"/>
                        <a:t> </a:t>
                      </a:r>
                      <a:r>
                        <a:rPr lang="ru-RU" sz="1050" b="1" spc="75" baseline="0" dirty="0" smtClean="0"/>
                        <a:t>клиента</a:t>
                      </a:r>
                      <a:endParaRPr lang="ru-RU" sz="1050" b="1" spc="85" dirty="0" smtClean="0"/>
                    </a:p>
                  </a:txBody>
                  <a:tcPr marL="85704" marR="85704" marT="50058" marB="50058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/>
                </a:tc>
              </a:tr>
              <a:tr h="43985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dirty="0" smtClean="0">
                          <a:latin typeface="+mn-lt"/>
                          <a:cs typeface="Calibri"/>
                        </a:rPr>
                        <a:t>Семейное </a:t>
                      </a:r>
                      <a:r>
                        <a:rPr lang="ru-RU" sz="1050" b="1" dirty="0" smtClean="0">
                          <a:latin typeface="+mn-lt"/>
                          <a:cs typeface="Calibri"/>
                        </a:rPr>
                        <a:t>здоровье</a:t>
                      </a:r>
                      <a:endParaRPr lang="ru-RU" sz="1050" b="1" dirty="0" smtClean="0">
                        <a:latin typeface="+mn-lt"/>
                        <a:cs typeface="Calibri"/>
                      </a:endParaRPr>
                    </a:p>
                  </a:txBody>
                  <a:tcPr marL="85704" marR="85704" marT="50058" marB="50058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-</a:t>
                      </a: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-</a:t>
                      </a: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/>
                </a:tc>
              </a:tr>
              <a:tr h="275992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spc="65" dirty="0" smtClean="0"/>
                        <a:t>Личный</a:t>
                      </a:r>
                      <a:r>
                        <a:rPr lang="ru-RU" sz="1050" b="1" spc="-10" dirty="0" smtClean="0"/>
                        <a:t> </a:t>
                      </a:r>
                      <a:r>
                        <a:rPr lang="ru-RU" sz="1050" b="1" spc="55" dirty="0" smtClean="0"/>
                        <a:t>кабинет (с аудиозаписями консультаций)</a:t>
                      </a:r>
                      <a:endParaRPr lang="ru-RU" sz="1050" b="1" dirty="0" smtClean="0">
                        <a:latin typeface="+mn-lt"/>
                        <a:cs typeface="Calibri"/>
                      </a:endParaRPr>
                    </a:p>
                  </a:txBody>
                  <a:tcPr marL="85704" marR="85704" marT="50058" marB="50058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/>
                </a:tc>
              </a:tr>
              <a:tr h="275992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dirty="0" smtClean="0">
                          <a:latin typeface="+mn-lt"/>
                          <a:cs typeface="Calibri"/>
                        </a:rPr>
                        <a:t>8-800 (Бесплатные звонки из любой точки РФ)</a:t>
                      </a:r>
                    </a:p>
                  </a:txBody>
                  <a:tcPr marL="85704" marR="85704" marT="50058" marB="50058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Включено</a:t>
                      </a:r>
                    </a:p>
                  </a:txBody>
                  <a:tcPr marL="85704" marR="85704" marT="50058" marB="50058" anchor="ctr"/>
                </a:tc>
              </a:tr>
              <a:tr h="275992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dirty="0" smtClean="0"/>
                        <a:t>Срок действия сертификата</a:t>
                      </a:r>
                      <a:endParaRPr lang="ru-RU" sz="1050" b="1" dirty="0" smtClean="0">
                        <a:latin typeface="+mn-lt"/>
                        <a:cs typeface="Calibri"/>
                      </a:endParaRPr>
                    </a:p>
                  </a:txBody>
                  <a:tcPr marL="85704" marR="85704" marT="50058" marB="50058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1 год </a:t>
                      </a: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1 год</a:t>
                      </a: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1 год</a:t>
                      </a:r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1 год</a:t>
                      </a:r>
                    </a:p>
                  </a:txBody>
                  <a:tcPr marL="85704" marR="85704" marT="50058" marB="50058" anchor="ctr"/>
                </a:tc>
              </a:tr>
              <a:tr h="275992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spc="65" dirty="0" smtClean="0"/>
                        <a:t>Стоимость </a:t>
                      </a:r>
                      <a:r>
                        <a:rPr lang="ru-RU" sz="1050" b="1" spc="65" dirty="0" smtClean="0"/>
                        <a:t>сертификата</a:t>
                      </a:r>
                      <a:endParaRPr lang="ru-RU" sz="1050" b="1" dirty="0" smtClean="0">
                        <a:latin typeface="+mn-lt"/>
                        <a:cs typeface="Calibri"/>
                      </a:endParaRPr>
                    </a:p>
                  </a:txBody>
                  <a:tcPr marL="85704" marR="85704" marT="50058" marB="50058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3500</a:t>
                      </a:r>
                      <a:endParaRPr lang="ru-RU" sz="1050" dirty="0" smtClean="0"/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5000</a:t>
                      </a:r>
                      <a:endParaRPr lang="ru-RU" sz="1050" dirty="0" smtClean="0"/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6000</a:t>
                      </a:r>
                      <a:endParaRPr lang="ru-RU" sz="1050" dirty="0" smtClean="0"/>
                    </a:p>
                  </a:txBody>
                  <a:tcPr marL="85704" marR="85704" marT="50058" marB="50058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7500</a:t>
                      </a:r>
                    </a:p>
                  </a:txBody>
                  <a:tcPr marL="85704" marR="85704" marT="50058" marB="5005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1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183</Words>
  <Application>Microsoft Office PowerPoint</Application>
  <PresentationFormat>Произвольный</PresentationFormat>
  <Paragraphs>81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Ivan Petrov</cp:lastModifiedBy>
  <cp:revision>28</cp:revision>
  <cp:lastPrinted>2016-07-04T11:01:41Z</cp:lastPrinted>
  <dcterms:created xsi:type="dcterms:W3CDTF">2016-06-29T06:10:36Z</dcterms:created>
  <dcterms:modified xsi:type="dcterms:W3CDTF">2018-06-04T12:52:58Z</dcterms:modified>
</cp:coreProperties>
</file>