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3785" autoAdjust="0"/>
  </p:normalViewPr>
  <p:slideViewPr>
    <p:cSldViewPr snapToGrid="0">
      <p:cViewPr varScale="1">
        <p:scale>
          <a:sx n="89" d="100"/>
          <a:sy n="89" d="100"/>
        </p:scale>
        <p:origin x="4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282E2-C0DC-C2D9-8FB8-974FEEFE7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660A4-14C6-B10F-FDF7-343E3BBBC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6E794-EF86-890C-3A03-577398979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D843-F08A-4FF7-A8F2-9DD50037A540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A5AAB-CB9B-535C-2D3B-3F5ED01A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B59E0-8592-3574-1D1D-0FA37B8A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B8E8-8F8D-4699-A56B-DD387B16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9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ECDE7-33E8-1F61-D5CB-068E54A4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9F522-85FC-39FA-A2BA-C1F6E4526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20B45-B066-C818-412D-3B96237A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D843-F08A-4FF7-A8F2-9DD50037A540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17B7F-E7FD-39B0-6524-B1BD433B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24FF6-F68F-F08A-12B0-655BDE4B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B8E8-8F8D-4699-A56B-DD387B16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9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EADA0C-77DE-0A32-E69E-E60271907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8B400-D75B-9F4F-9B1B-2803027B8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75FE2-BF1A-17EB-DF97-9F826993E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D843-F08A-4FF7-A8F2-9DD50037A540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383A0-7D94-94BA-A1D1-E1E5BD731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B9CC1-6A58-1F70-B6B5-455F3C01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B8E8-8F8D-4699-A56B-DD387B16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6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4157-4A72-4381-7059-5ADAA1F7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09DD5-55CE-A75D-CA77-DDFDCABE2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EFDE7-05C1-BDAB-9982-6AB31591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D843-F08A-4FF7-A8F2-9DD50037A540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A014C-FF9C-6151-362D-3FC5FEF8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BE7EE-EEDA-4CD7-2DA0-364BCE5B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B8E8-8F8D-4699-A56B-DD387B16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6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6919-F27E-2BA9-F271-F21E76112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4D1C7-0B5E-E020-4FB6-9180179C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CCE6B-8D85-A546-2620-BED1D3FE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D843-F08A-4FF7-A8F2-9DD50037A540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27FB9-41DF-0885-27F8-DE7BFC10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72F46-7EAD-598C-6827-CBFE0C67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B8E8-8F8D-4699-A56B-DD387B16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3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BC24-87FA-9B0F-654D-851D4E76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4E666-25DC-20F7-3AC5-4AAF5A104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BA5CA-6B35-1AD9-B5F6-98D883634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9FF5A-48CB-867A-C70E-A6B821C4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D843-F08A-4FF7-A8F2-9DD50037A540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DC8E2-5E1C-C729-635D-F2C111B4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3934E-853D-C878-B69B-89F9768A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B8E8-8F8D-4699-A56B-DD387B16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1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521D-AB7B-F672-73A8-A1EB2A9F4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0B3C3-8FFF-2FF4-91EC-D6D6CDB09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8A361-6891-C868-FAE6-07893AD0C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D5391B-89EC-E89C-1A2E-FE275D2F8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C27AA4-244F-990F-C2B5-3F5EBB40A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B5B52-52F8-B8B9-21A4-61BC390A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D843-F08A-4FF7-A8F2-9DD50037A540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0648C0-C960-89FB-E96A-EE121C4A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CF561-886C-7061-FC4D-CD164ED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B8E8-8F8D-4699-A56B-DD387B16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4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9379-011D-CFD9-13E8-1F679924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449D3-3744-3375-1995-26F687DC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D843-F08A-4FF7-A8F2-9DD50037A540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8DCD5-F3FD-9047-50A1-86FB4C15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EA76D-2E19-B05B-45F6-BFF39FB3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B8E8-8F8D-4699-A56B-DD387B16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6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D3B4F-99C8-0E46-C51A-D6D427C7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D843-F08A-4FF7-A8F2-9DD50037A540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3A38A-0E4E-7BA6-E2EC-F71918AE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51EFE-98A0-23AF-1F0E-C0501AC9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B8E8-8F8D-4699-A56B-DD387B16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3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130E-BD53-0335-E3FB-9EC30E10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54A54-8EF0-866C-9EBF-AABD1A1D3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3A79B-500E-79BE-9D36-89FC9CD60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685E1-8267-8F2F-206A-2F2DFF42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D843-F08A-4FF7-A8F2-9DD50037A540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E4FDB-943B-13A7-EA0A-2163CF9A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9B916-AAAF-CDFE-5622-051947EB1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B8E8-8F8D-4699-A56B-DD387B16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2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37BF-53AC-73DB-5788-F0C39EEF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26779-C459-4D18-0591-82FD900FC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20F10-25EC-B691-16C9-7F513E22A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F2286-C8D9-FF81-A412-F353C2A3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D843-F08A-4FF7-A8F2-9DD50037A540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D124E-223E-A375-9AD0-366DA504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3154B-4753-E4D4-90BD-EEBDD6BF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B8E8-8F8D-4699-A56B-DD387B16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66D68-2E8A-D1CF-56C7-14711A5AA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EC5F7-1F1D-D209-0923-DA937D218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91B7B-1DC9-EFEE-53BF-7ED5D808A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D843-F08A-4FF7-A8F2-9DD50037A540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D9633-AC5C-8466-4139-0382376F4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82844-16FE-7F0D-A096-A1EE86F2A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8B8E8-8F8D-4699-A56B-DD387B164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7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5F65-09BE-9B9C-BB73-973881E5D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0278"/>
            <a:ext cx="9144000" cy="4847696"/>
          </a:xfrm>
        </p:spPr>
        <p:txBody>
          <a:bodyPr>
            <a:normAutofit fontScale="90000"/>
          </a:bodyPr>
          <a:lstStyle/>
          <a:p>
            <a:r>
              <a:rPr lang="km-KH" sz="22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សាកលវិទ្យាល័យភូមិន្ទភ្នំពេញ</a:t>
            </a:r>
            <a:br>
              <a:rPr lang="km-KH" sz="4400" dirty="0">
                <a:latin typeface="Khmer siem reap"/>
              </a:rPr>
            </a:br>
            <a:r>
              <a:rPr lang="km-KH" sz="22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មហាវិទ្យាល័យវិទ្យាសាស្ត្រ</a:t>
            </a:r>
            <a:br>
              <a:rPr lang="en-US" sz="2200" dirty="0">
                <a:latin typeface="Khmer OS Muol Light" panose="02000500000000020004" pitchFamily="2" charset="0"/>
                <a:cs typeface="Khmer OS Muol Light" panose="02000500000000020004" pitchFamily="2" charset="0"/>
              </a:rPr>
            </a:br>
            <a:br>
              <a:rPr lang="km-KH" sz="2200" dirty="0">
                <a:latin typeface="Khmer OS Muol Light" panose="02000500000000020004" pitchFamily="2" charset="0"/>
                <a:cs typeface="Khmer OS Muol Light" panose="02000500000000020004" pitchFamily="2" charset="0"/>
              </a:rPr>
            </a:br>
            <a:r>
              <a:rPr lang="km-KH" sz="2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ដេប៉ាដឺម៉ង់​ ៖​ ព័ត៌មានវិទ្យា</a:t>
            </a:r>
            <a:br>
              <a:rPr lang="en-US" sz="2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</a:br>
            <a:br>
              <a:rPr lang="km-KH" sz="2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</a:br>
            <a:r>
              <a:rPr lang="km-KH" sz="2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ណែនាំនិងបង្រៀងដោយ ៖ សាស្រ្តចារ្យ អែម​ វណ្ណា</a:t>
            </a:r>
            <a:br>
              <a:rPr lang="en-US" sz="2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</a:br>
            <a:br>
              <a:rPr lang="km-KH" sz="2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</a:br>
            <a:r>
              <a:rPr lang="km-KH" sz="2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កិច្ចការស្រាវជ្រាវអំពើ ៖ </a:t>
            </a:r>
            <a:br>
              <a:rPr lang="en-US" sz="2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</a:br>
            <a:br>
              <a:rPr lang="km-KH" sz="2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</a:br>
            <a:r>
              <a:rPr lang="km-KH" sz="2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ប្រពៃណីចូលម្លប់និងប្រពៃណីបំបួសនាគ</a:t>
            </a:r>
            <a:br>
              <a:rPr lang="en-US" sz="2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</a:br>
            <a:br>
              <a:rPr lang="km-KH" sz="2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</a:br>
            <a:r>
              <a:rPr lang="km-KH" sz="2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ស្រាវជ្រាវដោយ​ ៖ និស្សិត</a:t>
            </a:r>
            <a:r>
              <a:rPr lang="en-US" sz="2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M1</a:t>
            </a:r>
            <a:r>
              <a:rPr lang="km-KH" sz="2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(ក្រុមទី៤)</a:t>
            </a:r>
            <a:br>
              <a:rPr lang="en-US" sz="2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</a:br>
            <a:br>
              <a:rPr lang="en-US" sz="2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</a:br>
            <a:r>
              <a:rPr lang="km-KH" sz="2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ង៉ុយ ជី​វ៉ាន់            កិត ស្រីណយ       គា ម៉ារីណែត  </a:t>
            </a:r>
            <a:br>
              <a:rPr lang="en-US" sz="2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</a:br>
            <a:r>
              <a:rPr lang="km-KH" sz="2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br>
              <a:rPr lang="km-KH" sz="2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</a:br>
            <a:r>
              <a:rPr lang="km-KH" sz="2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ឃា សុភា             ងន​​ សូលីបូរ៉ា          ហ៊ិន លីដា  </a:t>
            </a:r>
            <a:br>
              <a:rPr lang="en-US" sz="2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</a:br>
            <a:r>
              <a:rPr lang="km-KH" sz="2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       </a:t>
            </a:r>
            <a:br>
              <a:rPr lang="km-KH" sz="2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</a:br>
            <a:r>
              <a:rPr lang="km-KH" sz="2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 ជិន នីតា</a:t>
            </a:r>
            <a:br>
              <a:rPr lang="km-KH" sz="1200" dirty="0">
                <a:latin typeface="Khmer siem reap"/>
              </a:rPr>
            </a:br>
            <a:br>
              <a:rPr lang="km-KH" sz="1200" dirty="0">
                <a:latin typeface="Khmer siem reap"/>
              </a:rPr>
            </a:br>
            <a:endParaRPr lang="en-US" sz="1800" dirty="0">
              <a:latin typeface="Khmer siem reap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70D25-034C-C5B2-6F51-D46E2290C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29207"/>
            <a:ext cx="9144000" cy="2167468"/>
          </a:xfrm>
        </p:spPr>
        <p:txBody>
          <a:bodyPr>
            <a:normAutofit/>
          </a:bodyPr>
          <a:lstStyle/>
          <a:p>
            <a:r>
              <a:rPr lang="km-KH" sz="2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ឆ្នាំសិក្សា ៖ ២០២៤ </a:t>
            </a:r>
            <a:r>
              <a:rPr lang="en-US" sz="2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- </a:t>
            </a:r>
            <a:r>
              <a:rPr lang="km-KH" sz="2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២០២៥ </a:t>
            </a:r>
            <a:endParaRPr lang="en-US" sz="2000" dirty="0"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449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4FF05-75F2-6E48-54DE-160D0373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4C3D6-2ACC-0A72-877C-07DDCFDC3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61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ECB4-F2EF-4F05-D8ED-02F760B1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6C03E-EB46-A6AF-4922-CF92C7864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27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21AE-AAF5-D3A2-57BB-0EA0C8690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337800" cy="1546225"/>
          </a:xfrm>
        </p:spPr>
        <p:txBody>
          <a:bodyPr>
            <a:normAutofit fontScale="90000"/>
          </a:bodyPr>
          <a:lstStyle/>
          <a:p>
            <a:br>
              <a:rPr lang="km-KH" dirty="0"/>
            </a:br>
            <a:br>
              <a:rPr lang="km-KH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BF251-B36C-069B-7C69-A000B5953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endParaRPr lang="en-US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ពេលចូលម្លប់</a:t>
            </a:r>
          </a:p>
          <a:p>
            <a:pPr marL="571500" indent="-571500">
              <a:buFont typeface="+mj-lt"/>
              <a:buAutoNum type="romanUcPeriod"/>
            </a:pP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ភារកិច្ចនៅពេលចូលម្លប់</a:t>
            </a:r>
          </a:p>
          <a:p>
            <a:pPr marL="0" indent="0">
              <a:buNone/>
            </a:pP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      ១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 សម្លៀកបំពាក់របស់នាងក្រមុំចូលម្លប់</a:t>
            </a:r>
          </a:p>
          <a:p>
            <a:pPr marL="0" indent="0">
              <a:buNone/>
            </a:pP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      ២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រយៈពេលចូលម្លប់</a:t>
            </a:r>
          </a:p>
          <a:p>
            <a:pPr marL="0" indent="0">
              <a:buNone/>
            </a:pP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៣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ការងាររបស់នាងក្រមុំចូលម្លប់</a:t>
            </a:r>
          </a:p>
          <a:p>
            <a:pPr marL="0" indent="0">
              <a:buNone/>
            </a:pP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៤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គ្រឿងលាបលំអបង្កើនសម្រស់សាច់ឈាម</a:t>
            </a:r>
          </a:p>
          <a:p>
            <a:pPr marL="0" indent="0">
              <a:buNone/>
            </a:pP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៥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ជំនឿត្រណមនៅពេលចូលម្លប់</a:t>
            </a:r>
          </a:p>
          <a:p>
            <a:pPr marL="0" indent="0">
              <a:buNone/>
            </a:pP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៦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ចំណីអាហារសម្រាប់នាងចូលម្លប់</a:t>
            </a:r>
          </a:p>
          <a:p>
            <a:pPr marL="0" indent="0">
              <a:buNone/>
            </a:pP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៧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ចំណីអាហារដែលត្រូវតមពេលចូលម្លប់</a:t>
            </a:r>
          </a:p>
          <a:p>
            <a:pPr marL="0" indent="0">
              <a:buNone/>
            </a:pPr>
            <a:endParaRPr lang="km-KH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ប្រពៃណីបំបួសនាគ</a:t>
            </a:r>
          </a:p>
          <a:p>
            <a:pPr marL="0" indent="0">
              <a:buNone/>
            </a:pP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១  ប្រវិត្តនៃពិធីបំបួសនាគ</a:t>
            </a:r>
          </a:p>
          <a:p>
            <a:pPr marL="0" indent="0">
              <a:buNone/>
            </a:pP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២  គោលបំណងនៃពិធីបំបួសនាគ</a:t>
            </a:r>
          </a:p>
          <a:p>
            <a:pPr marL="0" indent="0">
              <a:buNone/>
            </a:pP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៣  តម្រូវការក្នុងពិធីបំបួសនាគ</a:t>
            </a:r>
          </a:p>
          <a:p>
            <a:pPr marL="0" indent="0">
              <a:buNone/>
            </a:pP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៤  ការប្រព្រឹត្តទៅនៃពិធីបំបួសនាគ</a:t>
            </a:r>
          </a:p>
          <a:p>
            <a:pPr marL="0" indent="0">
              <a:buNone/>
            </a:pPr>
            <a:endParaRPr lang="km-KH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00050" indent="-400050">
              <a:buFont typeface="+mj-lt"/>
              <a:buAutoNum type="romanUcPeriod"/>
            </a:pPr>
            <a:endParaRPr lang="km-KH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48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ABD0-E439-9DF7-AD58-C171F63BC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1075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km-KH" sz="3200" dirty="0">
                <a:latin typeface="Moonlight"/>
              </a:rPr>
              <a:t>ពិធីចូលម្លប់</a:t>
            </a:r>
            <a:r>
              <a:rPr lang="en-US" sz="3200" dirty="0">
                <a:latin typeface="Moonlight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674A3-3646-7C76-ED8A-2A7C58844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200"/>
            <a:ext cx="10947400" cy="55118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m-KH" sz="2400" dirty="0">
                <a:latin typeface="Khmer OS" panose="02000500000000020004" pitchFamily="2" charset="0"/>
                <a:cs typeface="Khmer OS" panose="02000500000000020004" pitchFamily="2" charset="0"/>
              </a:rPr>
              <a:t>​​​​​​​​​​​​​​​​​​​​​​​​​​​​​​​​​​​​​​​​​​</a:t>
            </a:r>
            <a:r>
              <a:rPr lang="km-KH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ពិធីចូលម្លប់  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គឺជាពិធីឆ្លងវ័យរបស់ក្មេងស្រីពេញវ័យ (វ័យគ្រប់ការ) ឲ្យឆ្លងកាត់ការរស់នៅក្នុងបន្ទប់ឬក្នុងផ្ទះដែលជាម្លប់ប្រៀបបីដូច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ជាការបន្ទំខ្លួនក្នុងផ្ទៃម្តាយ រង់ចាំកើតនៅថ្ងៃចេញម្លប់ តែការកើតនេះមិនមែនជាទារកទេ គឺក្លាយជាមនុស្សវ័យដែលអាចរៀបការប្តីបាន។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គេបញ្ចូលម្លប់កូនស្រីមិនមើលពេលវេលាទេ គឺសម្រេចយកថ្ងៃណាមួយដែលនាងមានរដូវជាលើកដំបូងនៅក្នុងជីវិត។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ចំណែកពិធីក៏មិនមានការរៀបចំធំដុំអ្វីទេ គ្រាន់តែឲ្យឪពុកម្តាយរបស់កូនស្រីទៅជម្រាបសាច់ញាតិចាស់ទុំជិតឆ្ងាយថាកូនស្រីឈ្មោះនេះគឺបានបញ្ចូលម្លប់ហើយ។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 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4089E-139D-ACDC-B01D-6A4D85AF6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85" y="4370081"/>
            <a:ext cx="3784600" cy="22834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AA9BFF-95E7-A608-C413-D35C8BE03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899" y="4370081"/>
            <a:ext cx="3856008" cy="236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6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99FF-0DA1-3157-A014-1C3CE1924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175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km-KH" sz="3600" dirty="0"/>
              <a:t>ភារកិច្ចនៅ</a:t>
            </a:r>
            <a:r>
              <a:rPr lang="km-KH" sz="3200" dirty="0"/>
              <a:t>ពេល</a:t>
            </a:r>
            <a:r>
              <a:rPr lang="km-KH" sz="3600" dirty="0"/>
              <a:t>ចូលម្លប់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9CCC-365C-69B1-949B-71ADA3DCB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301"/>
            <a:ext cx="10515600" cy="5098661"/>
          </a:xfrm>
        </p:spPr>
        <p:txBody>
          <a:bodyPr/>
          <a:lstStyle/>
          <a:p>
            <a:pPr marL="0" indent="0">
              <a:buNone/>
            </a:pPr>
            <a:r>
              <a:rPr lang="km-KH" dirty="0"/>
              <a:t> 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0" indent="0">
              <a:buNone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      ទំនៀមទម្លាប់ប្រពៃណីខ្មែរ​ គឺបានសង្កត់ធ្ងន់ទៅលើនារីទាំងឡាយណាដែលមានឈាមរដូវជាលើកដំបូងបង្អស់នៅក្នុងជីវិត ដែល</a:t>
            </a:r>
          </a:p>
          <a:p>
            <a:pPr marL="0" indent="0">
              <a:buNone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គេរាល់គ្នាតែងតែហៅក្មេងស្រីទាំងនោះថា ស្រីក្រមុំឬពេញវ័យក្រមុំព្រហ្មចារីបរិសុទ្ធ ភាគច្រើនស្ថិតក្នុងវ័យចំន្លោះពី ១៥ទៅ១៦ឆ្នាំ</a:t>
            </a:r>
          </a:p>
          <a:p>
            <a:pPr marL="0" indent="0">
              <a:buNone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ក៏ប៉ន្តែមានកុមារីជំទង់មួយចំនួនទៀតមានឈាមរដូវតាំងពីពួកគេអាយុ១២ទៅ១៤ឆ្នាំក៏មាន ហើយគេតែងតែហៅថា កុមារពេញវ័យ</a:t>
            </a:r>
          </a:p>
          <a:p>
            <a:pPr marL="0" indent="0">
              <a:buNone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ក្រមុំផងដែរ។ </a:t>
            </a:r>
          </a:p>
          <a:p>
            <a:pPr marL="0" indent="0">
              <a:buNone/>
            </a:pPr>
            <a:endParaRPr lang="km-KH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មួយវិញទៀត ប្រសិនបើកូនស្រី ពេញវ័យក្រមុំក្នុងចំន្លោះអាយុ១៥ ទៅដល់​ ១៧ឆ្នាំ នោះគេនឹងឲ្យឈ្មោះថា ជាក្រមុំគ្រាប់ធ្ងន់</a:t>
            </a:r>
          </a:p>
          <a:p>
            <a:pPr marL="0" indent="0">
              <a:buNone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ឬក្រមុំគ្រាប់ស្រូវធ្ងន់។ ក៏ប៉ុន្តែប្រសិនបើកូនស្រីនោះ ពេញវ័យក្នុងចំន្លោះអាយុពី១២ទៅដល់១៤ឆ្នាំវិញ​ គេនឹងឲ្យឈ្មោះថា ជាក្រមុំគ្រាប់</a:t>
            </a:r>
          </a:p>
          <a:p>
            <a:pPr marL="0" indent="0">
              <a:buNone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ស្រាលឬក្រមុំគ្រាប់ស្រូវស្រាល។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95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9741-D200-3172-8BA3-5B38D371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4287"/>
            <a:ext cx="10439400" cy="845388"/>
          </a:xfrm>
        </p:spPr>
        <p:txBody>
          <a:bodyPr>
            <a:normAutofit/>
          </a:bodyPr>
          <a:lstStyle/>
          <a:p>
            <a:r>
              <a:rPr lang="km-KH" sz="3600" dirty="0"/>
              <a:t>១  សម្លៀកបំពាក់សម្រាប់នាងក្រមុំចូលម្លប់ 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E2048-2B73-3C44-618F-3DBCC387A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458"/>
            <a:ext cx="10515600" cy="4848494"/>
          </a:xfrm>
        </p:spPr>
        <p:txBody>
          <a:bodyPr/>
          <a:lstStyle/>
          <a:p>
            <a:pPr marL="0" indent="0">
              <a:buNone/>
            </a:pPr>
            <a:r>
              <a:rPr lang="km-KH" dirty="0"/>
              <a:t>       </a:t>
            </a:r>
          </a:p>
          <a:p>
            <a:pPr marL="0" indent="0">
              <a:buNone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តាមទំនៀមទម្លាប់ចូលម្លប់របស់ខ្មែរយើង ការស្លៀកសម្លៀកបំពាក់របស់ស្រីក្រមុំគឺ ពិតជាមានអត្ថន័យយ៉ាងជ្រាលជ្រៅ ព្រមទាំង</a:t>
            </a:r>
          </a:p>
          <a:p>
            <a:pPr marL="0" indent="0">
              <a:buNone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ប្រកបទៅដោយលក្ខណះពិសេសណាស់។ ការស្លៀកសម្លៀកបំពាក់នេះ គឺមិនមែនគ្រាន់តែសម្រាប់បិទបាំងរាងកាយប៉ុណ្ណោះទេ​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ប៉ុន្តែវាជានិមិត្តរូបនៃការផ្លាស់ប្តូរពីវ័យកុមារទៅជានារីពេញវ័យផងដែរ។ ពេលចូលម្លប់នាថ្ងៃដំបូង នាងក្រមុំគឺតម្រូវឲ្យស្លៀកសម្លៀក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បំពាក់អាវដៃវែង សំពត់វែង ដែលនេះសបញ្ជាក់អំពីការរក្សាកិត្តយសនិងកេរ្តិ៍ឈ្មោះ។ តាមរយះការស្លៀកពាក់បែបនេះ នាងក្រមុំត្រូវ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បានបង្រៀនឲ្យនាងចេះគិតគូរអំពីតម្លៃរបស់ខ្លួននិងរបៀបរស់នៅប្រកបដោយសេចក្តីថ្លៃថ្នូរ។</a:t>
            </a:r>
          </a:p>
          <a:p>
            <a:pPr marL="0" indent="0">
              <a:buNone/>
            </a:pPr>
            <a:endParaRPr lang="km-KH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3600" dirty="0">
                <a:latin typeface="Khmer OS Battambang" panose="02000500000000020004" pitchFamily="2" charset="0"/>
                <a:cs typeface="+mj-cs"/>
              </a:rPr>
              <a:t>២   រយះពេលចូលម្លប់</a:t>
            </a:r>
            <a:endParaRPr lang="en-US" sz="3600" dirty="0">
              <a:latin typeface="Khmer OS Battambang" panose="02000500000000020004" pitchFamily="2" charset="0"/>
              <a:cs typeface="+mj-cs"/>
            </a:endParaRPr>
          </a:p>
          <a:p>
            <a:pPr marL="0" indent="0"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នៅពេលបញ្ចូលម្លប់ គឺស្ថិតនៅរយ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ពេលពី ៣ខែ​ទៅ៦ខែឬលើសពីនេះគឺអាស្រ័យទៅលើធនធានរបស់ឪពុកម្តាយ។</a:t>
            </a:r>
            <a:endParaRPr lang="en-US" sz="1600" dirty="0">
              <a:latin typeface="Khmer OS Battambang" panose="02000500000000020004" pitchFamily="2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7582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57B6-7690-DB66-14F7-AAF88AF7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671"/>
          </a:xfrm>
        </p:spPr>
        <p:txBody>
          <a:bodyPr>
            <a:normAutofit/>
          </a:bodyPr>
          <a:lstStyle/>
          <a:p>
            <a:r>
              <a:rPr lang="km-KH" sz="3600" dirty="0"/>
              <a:t>៣   ការងាររបស់នាងក្រមុំចូលម្លប់ 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FD187-0E04-5BD2-BEEC-6DB2AC3DB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830"/>
            <a:ext cx="10515600" cy="4926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m-KH" dirty="0"/>
              <a:t>      </a:t>
            </a:r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ក្នុងអំឡុងពេលចូលម្លប់  យុវតីដែលនៅក្នុងម្លប់ត្រូវតែហាត់រៀននិងអនុវត្តភារកិច្ចជាច្រើនទៅតាមប្រពៃណីទំនៀមទម្លាប់ពីដូនតា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នៃយើង ដូចជាហាត់អាន​ សរសេរ និងមើលក្បួនច្បាប់ផ្សេងៗដែលនារីៗត្រូវតែមានជាប់នឹងខ្លួនប្រាណ ដូចជាច្បាប់ស្រី វិជ្ជាមេផ្ទះ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អប់រំសីលធម៌ចរិយាមាយាទ ព្រមទាំងគុណធម៌ផងដែរ។</a:t>
            </a:r>
          </a:p>
          <a:p>
            <a:pPr marL="0" indent="0">
              <a:buNone/>
            </a:pPr>
            <a:endParaRPr lang="km-KH" dirty="0"/>
          </a:p>
          <a:p>
            <a:pPr marL="0" indent="0">
              <a:buNone/>
            </a:pPr>
            <a:r>
              <a:rPr lang="km-KH" sz="3200" dirty="0">
                <a:latin typeface="Khmer OS Battambang" panose="02000500000000020004" pitchFamily="2" charset="0"/>
                <a:cs typeface="+mj-cs"/>
              </a:rPr>
              <a:t>៤   គ្រឿងលាប</a:t>
            </a:r>
            <a:r>
              <a:rPr lang="km-KH" sz="3600" dirty="0">
                <a:latin typeface="Khmer OS Battambang" panose="02000500000000020004" pitchFamily="2" charset="0"/>
                <a:cs typeface="+mj-cs"/>
              </a:rPr>
              <a:t>លំអ</a:t>
            </a:r>
            <a:r>
              <a:rPr lang="km-KH" sz="3200" dirty="0">
                <a:latin typeface="Khmer OS Battambang" panose="02000500000000020004" pitchFamily="2" charset="0"/>
                <a:cs typeface="+mj-cs"/>
              </a:rPr>
              <a:t>បង្កើនសម្រស់សាច់ឈាម</a:t>
            </a:r>
          </a:p>
          <a:p>
            <a:pPr marL="0" indent="0">
              <a:buNone/>
            </a:pPr>
            <a:r>
              <a:rPr lang="km-KH" sz="3200" dirty="0">
                <a:latin typeface="Khmer OS Battambang" panose="02000500000000020004" pitchFamily="2" charset="0"/>
                <a:cs typeface="+mj-cs"/>
              </a:rPr>
              <a:t>       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នៅពេលចូលម្លប់យុវតីត្រូវយកមើមរមៀតមកបុកឲ្យម៉ដ្ឋឬលាយជាមួយអង្រ្កង រួចយកវាមកលាបលើខ្លួនប្រាណដើម្បីរក្សាសាច់ឈាមល្អស្រស់ថ្លានិងភ្លឺរលាង។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km-KH" sz="3200" dirty="0">
              <a:latin typeface="Khmer OS Battambang" panose="02000500000000020004" pitchFamily="2" charset="0"/>
              <a:cs typeface="+mj-cs"/>
            </a:endParaRPr>
          </a:p>
          <a:p>
            <a:pPr marL="0" indent="0">
              <a:buNone/>
            </a:pPr>
            <a:endParaRPr lang="km-KH" sz="3200" dirty="0">
              <a:latin typeface="Khmer OS Battambang" panose="02000500000000020004" pitchFamily="2" charset="0"/>
              <a:cs typeface="+mj-cs"/>
            </a:endParaRPr>
          </a:p>
          <a:p>
            <a:pPr marL="0" indent="0">
              <a:buNone/>
            </a:pPr>
            <a:endParaRPr lang="km-KH" dirty="0"/>
          </a:p>
        </p:txBody>
      </p:sp>
    </p:spTree>
    <p:extLst>
      <p:ext uri="{BB962C8B-B14F-4D97-AF65-F5344CB8AC3E}">
        <p14:creationId xmlns:p14="http://schemas.microsoft.com/office/powerpoint/2010/main" val="144578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930A-C1BE-340E-FA5E-5880F098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550"/>
          </a:xfrm>
        </p:spPr>
        <p:txBody>
          <a:bodyPr>
            <a:normAutofit/>
          </a:bodyPr>
          <a:lstStyle/>
          <a:p>
            <a:r>
              <a:rPr lang="km-KH" sz="4000" dirty="0"/>
              <a:t>៥  ជំនឿ</a:t>
            </a:r>
            <a:r>
              <a:rPr lang="km-KH" sz="3600" dirty="0"/>
              <a:t>ត្រណម</a:t>
            </a:r>
            <a:r>
              <a:rPr lang="km-KH" sz="4000" dirty="0"/>
              <a:t>នៅពេលចូលម្លប់ 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CFBF1-FBCB-A492-51A4-9BB994F69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083"/>
            <a:ext cx="10515600" cy="4908880"/>
          </a:xfrm>
        </p:spPr>
        <p:txBody>
          <a:bodyPr/>
          <a:lstStyle/>
          <a:p>
            <a:pPr marL="0" indent="0">
              <a:buNone/>
            </a:pPr>
            <a:r>
              <a:rPr lang="km-KH" sz="4000" dirty="0"/>
              <a:t>ក  មិនត្រូវពាក់ពន្ធ័ជាមួយបុរស</a:t>
            </a:r>
          </a:p>
          <a:p>
            <a:pPr marL="0" indent="0">
              <a:buNone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 យុវតីត្រូវតែប្រកាន់ខ្លួនឲ្យបានខ្ជាប់ខ្ជួនបំផុត គឺមិនត្រូវមានប្រាស្រ័យទាក់ទងជាមួយនិងបុរសណាទាំងអស់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មិនថាជាឪពុកឬបងប្អូនប្រុសបង្កើតឡើយ។</a:t>
            </a:r>
          </a:p>
          <a:p>
            <a:pPr marL="0" indent="0">
              <a:buNone/>
            </a:pPr>
            <a:endParaRPr lang="km-KH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4000" dirty="0">
                <a:latin typeface="Khmer OS Battambang" panose="02000500000000020004" pitchFamily="2" charset="0"/>
              </a:rPr>
              <a:t>ខ  មិនឲ្យធ្វើការងារសព្វសារពើ</a:t>
            </a:r>
          </a:p>
          <a:p>
            <a:pPr marL="0" indent="0">
              <a:buNone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គេតែងតែតម្រូវឲ្យកូនក្រមុំចូលម្លប់បានសម្រាកកាយគ្រប់គ្រាន់ មិននឿយហត់ក្នុងកិច្ចការណាៗឡើយ ដើម្បីឲ្យម្រាមដៃ</a:t>
            </a:r>
          </a:p>
          <a:p>
            <a:pPr marL="0" indent="0">
              <a:buNone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ស្រឡូន រូបរាងកាយមានសម្រស់ស្រស់សោភា។ ព្រោះតែការងារខ្លះវានឹងអាចប៉ះពាល់ដល់រាងកាយ ក៏ប៉ុន្តែការងារដូចជាដាំស្លចាក់</a:t>
            </a:r>
          </a:p>
          <a:p>
            <a:pPr marL="0" indent="0">
              <a:buNone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ជុលត្បាញ រវៃ គឺមិនបានត្រូវហាមឃាត់ឡើយ។</a:t>
            </a:r>
          </a:p>
          <a:p>
            <a:pPr marL="0" indent="0">
              <a:buNone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     មិនឲ្យកាន់ដែក</a:t>
            </a:r>
          </a:p>
          <a:p>
            <a:pPr marL="0" indent="0">
              <a:buNone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នៅក្នុងផ្ទះ វត្ថុធ្វើពីដែកមាន​ កាំបិត ពូថៅ ម្ជុល ជាដើម។ ព្រោះការដែលបណ្តោលឲ្យក្រមុំចូលម្លប់ ប្រើរបស់ទាំងនេះគឺអាចនឹងបង្កជារបួសស្នាមដល់ពួកគេ ដែលនេះអាចជាប្រផ្នូរមិនល្អ​ ឬ សៅហ្មងដល់កម្មវិធីចូលម្លប់ផងដែរ។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5418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0277-3B46-9307-AA6E-DC2949C8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447"/>
            <a:ext cx="10515600" cy="713177"/>
          </a:xfrm>
        </p:spPr>
        <p:txBody>
          <a:bodyPr>
            <a:normAutofit/>
          </a:bodyPr>
          <a:lstStyle/>
          <a:p>
            <a:r>
              <a:rPr lang="km-KH" sz="3600" dirty="0"/>
              <a:t>៦  ចំណីអាហារសម្រាប់នាងពេលចូលម្លប់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B1557-DFEB-D3EA-9A10-35ABCF0B8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578"/>
            <a:ext cx="10515600" cy="4943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</a:t>
            </a:r>
          </a:p>
          <a:p>
            <a:pPr marL="0" indent="0">
              <a:buNone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នេះជាជំនឿពីដូនតាមក ហេតុផលដែលកូនស្រីចូលម្លប់មិនអាចបរិភោគសាច់ ឬ​​ ត្រី គឺដើម្បីជួយឲ្យកូនស្រីមាននូវភាពថ្លៃថ្នូរនិង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ស្អាតបាត។ គេជឿថាការតមសាច់នេះ និងអាចជួយសម្អាតរូបរាងកាយទាំងក្នុងនិងក្រៅ ជួយឲ្យស្បែកភ្លឺស្រស់ថ្លា ព្រមទាំងរូបរាង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កាយស្អាតបាត។ មួយវិញទៀត គឺដើម្បីបណ្តុះចិត្តមេត្តាធម៌ ជៀសវាងការសម្លាប់សត្វ និង បណ្តុះឲ្យមានភាពអត់ធ្មត់ខ្ពស់។ ម្យ៉ាង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ទៀត គេជឿថាការតមសាច់ក៏អាចការពារកូនស្រីពីជំងឺនិងគ្រោះថ្នាក់នានាដែរ។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ហាមមិនឲ្យហូនហឺរ</a:t>
            </a:r>
          </a:p>
          <a:p>
            <a:pPr marL="571500" indent="-571500">
              <a:buFont typeface="+mj-lt"/>
              <a:buAutoNum type="romanLcPeriod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ហាមមិនឲ្យហូបសាច់ឬត្រី</a:t>
            </a:r>
          </a:p>
          <a:p>
            <a:pPr marL="571500" indent="-571500">
              <a:buFont typeface="+mj-lt"/>
              <a:buAutoNum type="romanLcPeriod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ហាមមិនឲ្យហូបគ្រឿងល្វីងជូរចត់</a:t>
            </a:r>
          </a:p>
          <a:p>
            <a:pPr marL="571500" indent="-571500">
              <a:buFont typeface="+mj-lt"/>
              <a:buAutoNum type="romanLcPeriod"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ហាមមិនឲ្យហូបរបស់គ្រឿងផ្អាប់យូរថ្ងៃ</a:t>
            </a:r>
          </a:p>
          <a:p>
            <a:pPr marL="0" indent="0">
              <a:buNone/>
            </a:pPr>
            <a:endParaRPr lang="km-KH" dirty="0"/>
          </a:p>
          <a:p>
            <a:pPr marL="0" indent="0">
              <a:buNone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br>
              <a:rPr lang="km-KH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756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DC38-EFFA-464B-1F03-E7C04F3E9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815"/>
          </a:xfrm>
        </p:spPr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km-KH" dirty="0"/>
              <a:t>ប្រពៃណីបំបួសនាគ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8DCB5-8750-A0DB-598E-4545AC427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468"/>
            <a:ext cx="10515600" cy="48484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នៅក្នុងសម័យបុរាណ ប្រជាជនខ្មែរយើងតែងតែនិយមឲ្យកូនប្រុសបួសជាព្រះសង្ឃ។មុននឹងបួសគេត្រូវធ្វើពិធីមួយហៅថា ពិធី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បំបួសនាគ។ ពិធីនេះគឺជាពិធីដ៏សំខាន់មួយសម្រាប់ឆ្លងវ័យរបស់ក្មេងប្រុស​ ដែលអ្នកបួសហៅថា​ កូននាគ ហើយត្រូវតែកោសក់បំបួស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ដោយព្រះឧបជ្ឈាយ៏។ អ្នកបួសត្រូវបានគិតថា ខ្លួនជាមនុស្សប្រៀបបានដូចជាដើមចេក គ្មានខ្លឹមទេមានតែទឹកនិងដី ដែលអាច</a:t>
            </a:r>
          </a:p>
          <a:p>
            <a:pPr marL="0" indent="0">
              <a:buNone/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រលាយក្នុងថ្ងៃណាមួយមិនខាន។ ប៉ុន្តែការសាងកុសល គឺជាការចាំបាច់សម្រាប់បង្កើតខ្លឹមសារឲ្យខ្លួននិងសង្គម។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527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1474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Khmer OS</vt:lpstr>
      <vt:lpstr>Khmer OS Battambang</vt:lpstr>
      <vt:lpstr>Khmer OS Muol Light</vt:lpstr>
      <vt:lpstr>Khmer siem reap</vt:lpstr>
      <vt:lpstr>Moonlight</vt:lpstr>
      <vt:lpstr>Office Theme</vt:lpstr>
      <vt:lpstr>សាកលវិទ្យាល័យភូមិន្ទភ្នំពេញ មហាវិទ្យាល័យវិទ្យាសាស្ត្រ  ដេប៉ាដឺម៉ង់​ ៖​ ព័ត៌មានវិទ្យា  ណែនាំនិងបង្រៀងដោយ ៖ សាស្រ្តចារ្យ អែម​ វណ្ណា  កិច្ចការស្រាវជ្រាវអំពើ ៖   ប្រពៃណីចូលម្លប់និងប្រពៃណីបំបួសនាគ  ស្រាវជ្រាវដោយ​ ៖ និស្សិតM1(ក្រុមទី៤)  ង៉ុយ ជី​វ៉ាន់            កិត ស្រីណយ       គា ម៉ារីណែត     ឃា សុភា             ងន​​ សូលីបូរ៉ា          ហ៊ិន លីដា            ជិន នីតា  </vt:lpstr>
      <vt:lpstr>  </vt:lpstr>
      <vt:lpstr>ពិធីចូលម្លប់ </vt:lpstr>
      <vt:lpstr>ភារកិច្ចនៅពេលចូលម្លប់</vt:lpstr>
      <vt:lpstr>១  សម្លៀកបំពាក់សម្រាប់នាងក្រមុំចូលម្លប់  </vt:lpstr>
      <vt:lpstr>៣   ការងាររបស់នាងក្រមុំចូលម្លប់  </vt:lpstr>
      <vt:lpstr>៥  ជំនឿត្រណមនៅពេលចូលម្លប់  </vt:lpstr>
      <vt:lpstr>៦  ចំណីអាហារសម្រាប់នាងពេលចូលម្លប់</vt:lpstr>
      <vt:lpstr>ប្រពៃណីបំបួសនាគ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KIT SREY NOY</dc:creator>
  <cp:lastModifiedBy>KIT SREY NOY</cp:lastModifiedBy>
  <cp:revision>10</cp:revision>
  <dcterms:created xsi:type="dcterms:W3CDTF">2025-08-06T04:43:10Z</dcterms:created>
  <dcterms:modified xsi:type="dcterms:W3CDTF">2025-08-08T09:17:36Z</dcterms:modified>
</cp:coreProperties>
</file>