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87" r:id="rId3"/>
    <p:sldId id="333" r:id="rId4"/>
    <p:sldId id="288" r:id="rId5"/>
    <p:sldId id="316" r:id="rId6"/>
    <p:sldId id="314" r:id="rId7"/>
    <p:sldId id="309" r:id="rId8"/>
    <p:sldId id="312" r:id="rId9"/>
    <p:sldId id="313" r:id="rId10"/>
    <p:sldId id="317" r:id="rId11"/>
    <p:sldId id="289" r:id="rId12"/>
    <p:sldId id="310" r:id="rId13"/>
    <p:sldId id="290" r:id="rId14"/>
    <p:sldId id="291" r:id="rId15"/>
    <p:sldId id="292" r:id="rId16"/>
    <p:sldId id="293" r:id="rId17"/>
    <p:sldId id="294" r:id="rId18"/>
    <p:sldId id="295" r:id="rId19"/>
    <p:sldId id="318" r:id="rId20"/>
    <p:sldId id="332" r:id="rId21"/>
    <p:sldId id="319" r:id="rId22"/>
    <p:sldId id="320" r:id="rId23"/>
    <p:sldId id="326" r:id="rId24"/>
    <p:sldId id="325" r:id="rId25"/>
    <p:sldId id="327" r:id="rId26"/>
    <p:sldId id="328" r:id="rId27"/>
    <p:sldId id="321" r:id="rId28"/>
    <p:sldId id="322" r:id="rId29"/>
    <p:sldId id="296" r:id="rId30"/>
    <p:sldId id="301" r:id="rId31"/>
    <p:sldId id="299" r:id="rId32"/>
    <p:sldId id="302" r:id="rId33"/>
    <p:sldId id="303" r:id="rId34"/>
    <p:sldId id="300" r:id="rId35"/>
    <p:sldId id="330" r:id="rId36"/>
    <p:sldId id="305" r:id="rId37"/>
    <p:sldId id="306" r:id="rId38"/>
    <p:sldId id="307" r:id="rId39"/>
    <p:sldId id="308" r:id="rId40"/>
    <p:sldId id="304"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718" autoAdjust="0"/>
    <p:restoredTop sz="96074" autoAdjust="0"/>
  </p:normalViewPr>
  <p:slideViewPr>
    <p:cSldViewPr snapToGrid="0">
      <p:cViewPr varScale="1">
        <p:scale>
          <a:sx n="68" d="100"/>
          <a:sy n="68" d="100"/>
        </p:scale>
        <p:origin x="84" y="1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2021/2/17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smtClean="0"/>
              <a:t>Programing Boot up</a:t>
            </a:r>
            <a:br>
              <a:rPr lang="en-US" altLang="ja-JP" dirty="0" smtClean="0"/>
            </a:br>
            <a:r>
              <a:rPr lang="en-US" altLang="ja-JP" dirty="0" smtClean="0"/>
              <a:t>2021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準備</a:t>
            </a:r>
            <a:endParaRPr kumimoji="1" lang="en-US" altLang="ja-JP" dirty="0" smtClean="0"/>
          </a:p>
          <a:p>
            <a:r>
              <a:rPr lang="ja-JP" altLang="en-US" dirty="0" smtClean="0"/>
              <a:t>プロジェクトの作成（</a:t>
            </a:r>
            <a:r>
              <a:rPr lang="en-US" altLang="ja-JP" dirty="0" smtClean="0"/>
              <a:t>hello, world C++/CLI</a:t>
            </a:r>
            <a:r>
              <a:rPr lang="ja-JP" altLang="en-US" dirty="0" smtClean="0"/>
              <a:t>）</a:t>
            </a:r>
            <a:endParaRPr lang="en-US" altLang="ja-JP" dirty="0" smtClean="0"/>
          </a:p>
          <a:p>
            <a:r>
              <a:rPr lang="en-US" altLang="ja-JP" dirty="0"/>
              <a:t>Windows</a:t>
            </a:r>
            <a:r>
              <a:rPr lang="ja-JP" altLang="en-US" dirty="0"/>
              <a:t>イベントハンドラの追加</a:t>
            </a:r>
            <a:endParaRPr lang="en-US" altLang="ja-JP" dirty="0" smtClean="0"/>
          </a:p>
          <a:p>
            <a:r>
              <a:rPr kumimoji="1" lang="en-US" altLang="ja-JP" dirty="0" smtClean="0"/>
              <a:t>Panel</a:t>
            </a:r>
            <a:r>
              <a:rPr kumimoji="1" lang="ja-JP" altLang="en-US" dirty="0" smtClean="0"/>
              <a:t>に</a:t>
            </a:r>
            <a:r>
              <a:rPr kumimoji="1" lang="en-US" altLang="ja-JP" dirty="0" err="1" smtClean="0"/>
              <a:t>Opengl</a:t>
            </a:r>
            <a:r>
              <a:rPr kumimoji="1" lang="ja-JP" altLang="en-US" dirty="0" smtClean="0"/>
              <a:t>を表示</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148053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Github</a:t>
            </a:r>
            <a:endParaRPr kumimoji="1" lang="en-US" altLang="ja-JP" sz="2400" dirty="0" smtClean="0"/>
          </a:p>
          <a:p>
            <a:pPr lvl="1"/>
            <a:r>
              <a:rPr lang="ja-JP" altLang="en-US" sz="2000" dirty="0" smtClean="0"/>
              <a:t>インストールする</a:t>
            </a:r>
            <a:endParaRPr lang="en-US" altLang="ja-JP" sz="2000" dirty="0" smtClean="0"/>
          </a:p>
          <a:p>
            <a:pPr lvl="1"/>
            <a:r>
              <a:rPr lang="ja-JP" altLang="en-US" sz="2000" dirty="0" smtClean="0"/>
              <a:t>アカウントを</a:t>
            </a:r>
            <a:r>
              <a:rPr lang="ja-JP" altLang="en-US" sz="2000" dirty="0"/>
              <a:t>作</a:t>
            </a:r>
            <a:r>
              <a:rPr lang="ja-JP" altLang="en-US" sz="2000" dirty="0" smtClean="0"/>
              <a:t>る</a:t>
            </a:r>
            <a:endParaRPr lang="en-US" altLang="ja-JP" sz="2000" dirty="0" smtClean="0"/>
          </a:p>
          <a:p>
            <a:pPr lvl="1"/>
            <a:r>
              <a:rPr kumimoji="1" lang="en-US" altLang="ja-JP" sz="2000" dirty="0" smtClean="0"/>
              <a:t>Interactive Graphics Lab</a:t>
            </a:r>
            <a:r>
              <a:rPr lang="ja-JP" altLang="en-US" sz="2000" dirty="0" err="1" smtClean="0"/>
              <a:t>への</a:t>
            </a:r>
            <a:r>
              <a:rPr lang="ja-JP" altLang="en-US" sz="2000" dirty="0" smtClean="0"/>
              <a:t>アクセス権限を取得</a:t>
            </a:r>
            <a:r>
              <a:rPr lang="en-US" altLang="ja-JP" sz="2000" dirty="0" smtClean="0"/>
              <a:t>(</a:t>
            </a:r>
            <a:r>
              <a:rPr lang="ja-JP" altLang="en-US" sz="2000" dirty="0" smtClean="0"/>
              <a:t>井尻へメール</a:t>
            </a:r>
            <a:r>
              <a:rPr lang="en-US" altLang="ja-JP" sz="2000" dirty="0" smtClean="0"/>
              <a:t>)</a:t>
            </a:r>
          </a:p>
          <a:p>
            <a:pPr lvl="1"/>
            <a:r>
              <a:rPr lang="ja-JP" altLang="en-US" sz="2000" dirty="0"/>
              <a:t>使い方</a:t>
            </a:r>
            <a:r>
              <a:rPr lang="ja-JP" altLang="en-US" sz="2000" dirty="0" smtClean="0"/>
              <a:t>を</a:t>
            </a:r>
            <a:r>
              <a:rPr lang="ja-JP" altLang="en-US" sz="2000" dirty="0"/>
              <a:t>調</a:t>
            </a:r>
            <a:r>
              <a:rPr lang="ja-JP" altLang="en-US" sz="2000" dirty="0" smtClean="0"/>
              <a:t>べておく（</a:t>
            </a:r>
            <a:r>
              <a:rPr lang="en-US" altLang="ja-JP" sz="2000" dirty="0" smtClean="0"/>
              <a:t>clone/commit/push/pull/fork/pull request </a:t>
            </a:r>
            <a:r>
              <a:rPr lang="ja-JP" altLang="en-US" sz="2000" dirty="0" smtClean="0"/>
              <a:t>程度で</a:t>
            </a:r>
            <a:r>
              <a:rPr lang="en-US" altLang="ja-JP" sz="2000" dirty="0" smtClean="0"/>
              <a:t>OK</a:t>
            </a:r>
            <a:r>
              <a:rPr lang="ja-JP" altLang="en-US" sz="2000" dirty="0" smtClean="0"/>
              <a:t>）</a:t>
            </a:r>
            <a:endParaRPr lang="en-US" altLang="ja-JP" sz="2000" dirty="0" smtClean="0"/>
          </a:p>
          <a:p>
            <a:pPr marL="457200" lvl="1" indent="0">
              <a:buNone/>
            </a:pPr>
            <a:endParaRPr lang="en-US" altLang="ja-JP" sz="2000" dirty="0" smtClean="0"/>
          </a:p>
          <a:p>
            <a:r>
              <a:rPr lang="en-US" altLang="ja-JP" sz="2400" dirty="0" smtClean="0"/>
              <a:t>Visual Studio 2019 </a:t>
            </a:r>
            <a:r>
              <a:rPr lang="ja-JP" altLang="en-US" sz="2400" dirty="0" smtClean="0"/>
              <a:t>のインストール</a:t>
            </a:r>
            <a:endParaRPr lang="en-US" altLang="ja-JP" sz="2400" dirty="0" smtClean="0"/>
          </a:p>
          <a:p>
            <a:pPr lvl="1"/>
            <a:r>
              <a:rPr lang="en-US" altLang="ja-JP" sz="2000" dirty="0" smtClean="0"/>
              <a:t>C++/CLI</a:t>
            </a:r>
            <a:r>
              <a:rPr lang="ja-JP" altLang="en-US" sz="2000" dirty="0" smtClean="0"/>
              <a:t>のチェックを忘れない</a:t>
            </a:r>
            <a:endParaRPr lang="en-US" altLang="ja-JP" sz="2000"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54141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smtClean="0"/>
              <a:t>プロジェクトの作成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spTree>
    <p:extLst>
      <p:ext uri="{BB962C8B-B14F-4D97-AF65-F5344CB8AC3E}">
        <p14:creationId xmlns:p14="http://schemas.microsoft.com/office/powerpoint/2010/main" val="133034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プロジェクトの作製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Visual Studio 2019</a:t>
            </a:r>
            <a:r>
              <a:rPr kumimoji="1" lang="ja-JP" altLang="en-US" sz="2400" dirty="0" smtClean="0"/>
              <a:t>を開く</a:t>
            </a:r>
            <a:endParaRPr kumimoji="1" lang="en-US" altLang="ja-JP" sz="2400" dirty="0" smtClean="0"/>
          </a:p>
          <a:p>
            <a:r>
              <a:rPr kumimoji="1" lang="ja-JP" altLang="en-US" sz="2400" dirty="0" smtClean="0"/>
              <a:t>ファイル </a:t>
            </a:r>
            <a:r>
              <a:rPr kumimoji="1" lang="en-US" altLang="ja-JP" sz="2400" dirty="0" smtClean="0"/>
              <a:t>&gt; </a:t>
            </a:r>
            <a:r>
              <a:rPr kumimoji="1" lang="ja-JP" altLang="en-US" sz="2400" dirty="0" smtClean="0"/>
              <a:t>新規作成</a:t>
            </a:r>
            <a:r>
              <a:rPr lang="en-US" altLang="ja-JP" sz="2400" dirty="0"/>
              <a:t> </a:t>
            </a:r>
            <a:r>
              <a:rPr lang="en-US" altLang="ja-JP" sz="2400" dirty="0" smtClean="0"/>
              <a:t>&gt; </a:t>
            </a:r>
            <a:r>
              <a:rPr lang="ja-JP" altLang="en-US" sz="2400" dirty="0" smtClean="0"/>
              <a:t>プロジェクト をクリック</a:t>
            </a:r>
            <a:endParaRPr lang="en-US" altLang="ja-JP" sz="2400" dirty="0"/>
          </a:p>
          <a:p>
            <a:pPr lvl="1"/>
            <a:r>
              <a:rPr kumimoji="1" lang="en-US" altLang="ja-JP" sz="2000" dirty="0" smtClean="0"/>
              <a:t>Visual C++</a:t>
            </a:r>
            <a:r>
              <a:rPr kumimoji="1" lang="ja-JP" altLang="en-US" sz="2000" dirty="0" smtClean="0"/>
              <a:t>タブ </a:t>
            </a:r>
            <a:r>
              <a:rPr kumimoji="1" lang="en-US" altLang="ja-JP" sz="2000" dirty="0" smtClean="0"/>
              <a:t>&gt; CLR &gt; CLR</a:t>
            </a:r>
            <a:r>
              <a:rPr kumimoji="1" lang="ja-JP" altLang="en-US" sz="2000" dirty="0" smtClean="0"/>
              <a:t>コンソールアプリ を選択</a:t>
            </a:r>
            <a:endParaRPr kumimoji="1" lang="en-US" altLang="ja-JP" sz="2000" dirty="0" smtClean="0"/>
          </a:p>
          <a:p>
            <a:pPr lvl="1"/>
            <a:r>
              <a:rPr kumimoji="1" lang="ja-JP" altLang="en-US" sz="2000" dirty="0" smtClean="0"/>
              <a:t>場所 </a:t>
            </a:r>
            <a:r>
              <a:rPr lang="ja-JP" altLang="en-US" sz="2000" dirty="0" smtClean="0"/>
              <a:t>と 名前 を適当に設定し </a:t>
            </a:r>
            <a:r>
              <a:rPr lang="en-US" altLang="ja-JP" sz="2000" dirty="0" smtClean="0"/>
              <a:t>OK</a:t>
            </a:r>
            <a:r>
              <a:rPr lang="ja-JP" altLang="en-US" sz="2000" dirty="0" smtClean="0"/>
              <a:t>をクリック</a:t>
            </a:r>
            <a:endParaRPr lang="en-US" altLang="ja-JP" sz="2000" dirty="0" smtClean="0"/>
          </a:p>
          <a:p>
            <a:pPr marL="457200" lvl="1" indent="0">
              <a:buNone/>
            </a:pP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空のプロジェクトが生成される</a:t>
            </a:r>
            <a:endParaRPr kumimoji="1" lang="en-US" altLang="ja-JP" sz="2000" dirty="0" smtClean="0"/>
          </a:p>
          <a:p>
            <a:r>
              <a:rPr kumimoji="1" lang="en-US" altLang="ja-JP" sz="2400" dirty="0" smtClean="0"/>
              <a:t>Ctrl + F5 </a:t>
            </a:r>
            <a:r>
              <a:rPr kumimoji="1" lang="ja-JP" altLang="en-US" sz="2400" dirty="0" smtClean="0"/>
              <a:t>でコンパイル</a:t>
            </a:r>
            <a:r>
              <a:rPr kumimoji="1" lang="en-US" altLang="ja-JP" sz="2400" dirty="0" smtClean="0"/>
              <a:t>+</a:t>
            </a:r>
            <a:r>
              <a:rPr kumimoji="1" lang="ja-JP" altLang="en-US" sz="2400" dirty="0" smtClean="0"/>
              <a:t>実行</a:t>
            </a:r>
            <a:endParaRPr kumimoji="1" lang="en-US" altLang="ja-JP" sz="2400" dirty="0" smtClean="0"/>
          </a:p>
          <a:p>
            <a:pPr lvl="1"/>
            <a:r>
              <a:rPr lang="ja-JP" altLang="en-US" sz="2000" dirty="0"/>
              <a:t>現在</a:t>
            </a:r>
            <a:r>
              <a:rPr lang="ja-JP" altLang="en-US" sz="2000" dirty="0" smtClean="0"/>
              <a:t>はコンソールが表示されるだけ</a:t>
            </a:r>
            <a:endParaRPr lang="en-US" altLang="ja-JP" sz="2000" dirty="0" smtClean="0"/>
          </a:p>
          <a:p>
            <a:r>
              <a:rPr lang="ja-JP" altLang="en-US" sz="2400" dirty="0" smtClean="0"/>
              <a:t>以下を追加し実行</a:t>
            </a:r>
            <a:endParaRPr lang="en-US" altLang="ja-JP" sz="2400" dirty="0" smtClean="0"/>
          </a:p>
          <a:p>
            <a:pPr lvl="1"/>
            <a:r>
              <a:rPr lang="en-US" altLang="ja-JP" sz="1600" dirty="0" smtClean="0"/>
              <a:t>『</a:t>
            </a:r>
            <a:r>
              <a:rPr lang="ja-JP" altLang="en-US" sz="1600" dirty="0" smtClean="0"/>
              <a:t>プロジェクト名</a:t>
            </a:r>
            <a:r>
              <a:rPr lang="en-US" altLang="ja-JP" sz="1600" dirty="0" smtClean="0"/>
              <a:t>.</a:t>
            </a:r>
            <a:r>
              <a:rPr lang="en-US" altLang="ja-JP" sz="1600" dirty="0" err="1" smtClean="0"/>
              <a:t>cpp</a:t>
            </a:r>
            <a:r>
              <a:rPr lang="en-US" altLang="ja-JP" sz="1600" dirty="0" smtClean="0"/>
              <a:t>』</a:t>
            </a:r>
            <a:r>
              <a:rPr lang="ja-JP" altLang="en-US" sz="1600" dirty="0" smtClean="0"/>
              <a:t>の最初に</a:t>
            </a:r>
            <a:r>
              <a:rPr lang="en-US" altLang="ja-JP" sz="1600" dirty="0" smtClean="0"/>
              <a:t>『#include </a:t>
            </a:r>
            <a:r>
              <a:rPr lang="en-US" altLang="ja-JP" sz="1600" dirty="0"/>
              <a:t>&lt;</a:t>
            </a:r>
            <a:r>
              <a:rPr lang="en-US" altLang="ja-JP" sz="1600" dirty="0" err="1"/>
              <a:t>iostream</a:t>
            </a:r>
            <a:r>
              <a:rPr lang="en-US" altLang="ja-JP" sz="1600" dirty="0" smtClean="0"/>
              <a:t>&gt;』</a:t>
            </a:r>
          </a:p>
          <a:p>
            <a:pPr lvl="1"/>
            <a:r>
              <a:rPr lang="en-US" altLang="ja-JP" sz="1600" dirty="0" smtClean="0"/>
              <a:t>Main</a:t>
            </a:r>
            <a:r>
              <a:rPr lang="ja-JP" altLang="en-US" sz="1600" dirty="0" smtClean="0"/>
              <a:t>関数内に</a:t>
            </a:r>
            <a:r>
              <a:rPr lang="en-US" altLang="ja-JP" sz="1600" dirty="0" smtClean="0"/>
              <a:t>『</a:t>
            </a:r>
            <a:r>
              <a:rPr lang="en-US" altLang="ja-JP" sz="1600" dirty="0" err="1" smtClean="0"/>
              <a:t>std</a:t>
            </a:r>
            <a:r>
              <a:rPr lang="en-US" altLang="ja-JP" sz="1600" dirty="0"/>
              <a:t>::</a:t>
            </a:r>
            <a:r>
              <a:rPr lang="en-US" altLang="ja-JP" sz="1600" dirty="0" err="1"/>
              <a:t>cout</a:t>
            </a:r>
            <a:r>
              <a:rPr lang="en-US" altLang="ja-JP" sz="1600" dirty="0"/>
              <a:t> &lt;&lt; "hello, world\n</a:t>
            </a:r>
            <a:r>
              <a:rPr lang="en-US" altLang="ja-JP" sz="1600" dirty="0" smtClean="0"/>
              <a:t>";』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プロジェクトの設定 </a:t>
            </a:r>
            <a:r>
              <a:rPr lang="en-US" altLang="ja-JP" dirty="0" smtClean="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smtClean="0"/>
              <a:t>Visual Studio </a:t>
            </a:r>
            <a:r>
              <a:rPr lang="ja-JP" altLang="en-US" sz="2000" dirty="0" smtClean="0"/>
              <a:t>上部の </a:t>
            </a:r>
            <a:r>
              <a:rPr lang="en-US" altLang="ja-JP" sz="2000" dirty="0" smtClean="0"/>
              <a:t>x86 </a:t>
            </a:r>
            <a:r>
              <a:rPr lang="ja-JP" altLang="en-US" sz="2000" dirty="0" smtClean="0"/>
              <a:t>を </a:t>
            </a:r>
            <a:r>
              <a:rPr lang="en-US" altLang="ja-JP" sz="2000" dirty="0" smtClean="0"/>
              <a:t>x64 </a:t>
            </a:r>
            <a:r>
              <a:rPr lang="ja-JP" altLang="en-US" sz="2000" dirty="0" smtClean="0"/>
              <a:t>に変更</a:t>
            </a:r>
            <a:endParaRPr lang="en-US" altLang="ja-JP" sz="2000" dirty="0" smtClean="0"/>
          </a:p>
          <a:p>
            <a:r>
              <a:rPr lang="en-US" altLang="ja-JP" sz="2000" dirty="0"/>
              <a:t>Visual Studio </a:t>
            </a:r>
            <a:r>
              <a:rPr lang="ja-JP" altLang="en-US" sz="2000" dirty="0"/>
              <a:t>上部の </a:t>
            </a:r>
            <a:r>
              <a:rPr lang="en-US" altLang="ja-JP" sz="2000" dirty="0" smtClean="0"/>
              <a:t>Debug </a:t>
            </a:r>
            <a:r>
              <a:rPr lang="ja-JP" altLang="en-US" sz="2000" dirty="0" smtClean="0"/>
              <a:t>を</a:t>
            </a:r>
            <a:r>
              <a:rPr lang="en-US" altLang="ja-JP" sz="2000" dirty="0" smtClean="0"/>
              <a:t>Release </a:t>
            </a:r>
            <a:r>
              <a:rPr lang="ja-JP" altLang="en-US" sz="2000" dirty="0"/>
              <a:t>に</a:t>
            </a:r>
            <a:r>
              <a:rPr lang="ja-JP" altLang="en-US" sz="2000" dirty="0" smtClean="0"/>
              <a:t>変更 </a:t>
            </a:r>
            <a:r>
              <a:rPr lang="en-US" altLang="ja-JP" sz="2000" dirty="0" smtClean="0"/>
              <a:t>(</a:t>
            </a:r>
            <a:r>
              <a:rPr lang="ja-JP" altLang="en-US" sz="2000" dirty="0" smtClean="0"/>
              <a:t>やらなくても</a:t>
            </a:r>
            <a:r>
              <a:rPr lang="en-US" altLang="ja-JP" sz="2000" dirty="0" smtClean="0"/>
              <a:t>OK)</a:t>
            </a:r>
            <a:endParaRPr lang="en-US" altLang="ja-JP" sz="2000" dirty="0"/>
          </a:p>
          <a:p>
            <a:r>
              <a:rPr lang="ja-JP" altLang="en-US" sz="2000" dirty="0" smtClean="0"/>
              <a:t>メニュー </a:t>
            </a:r>
            <a:r>
              <a:rPr lang="en-US" altLang="ja-JP" sz="2000" dirty="0" smtClean="0"/>
              <a:t>&gt; </a:t>
            </a:r>
            <a:r>
              <a:rPr lang="ja-JP" altLang="en-US" sz="2000" dirty="0" smtClean="0"/>
              <a:t>プロジェクト </a:t>
            </a:r>
            <a:r>
              <a:rPr lang="en-US" altLang="ja-JP" sz="2000" dirty="0" smtClean="0"/>
              <a:t>&gt; </a:t>
            </a:r>
            <a:r>
              <a:rPr lang="ja-JP" altLang="en-US" sz="2000" dirty="0" smtClean="0"/>
              <a:t>プロパティ を</a:t>
            </a:r>
            <a:r>
              <a:rPr lang="ja-JP" altLang="en-US" sz="2000" dirty="0"/>
              <a:t>選択</a:t>
            </a:r>
            <a:r>
              <a:rPr lang="ja-JP" altLang="en-US" sz="2000" dirty="0" smtClean="0"/>
              <a:t>し</a:t>
            </a:r>
            <a:endParaRPr lang="en-US" altLang="ja-JP" sz="2000" dirty="0" smtClean="0"/>
          </a:p>
          <a:p>
            <a:pPr lvl="1"/>
            <a:r>
              <a:rPr lang="ja-JP" altLang="en-US" sz="1600" dirty="0" smtClean="0"/>
              <a:t>全般 </a:t>
            </a:r>
            <a:r>
              <a:rPr lang="en-US" altLang="ja-JP" sz="1600" dirty="0" smtClean="0"/>
              <a:t>&gt; </a:t>
            </a:r>
            <a:r>
              <a:rPr lang="ja-JP" altLang="en-US" sz="1600" dirty="0" smtClean="0"/>
              <a:t>文字セット を</a:t>
            </a:r>
            <a:r>
              <a:rPr lang="en-US" altLang="ja-JP" sz="1600" dirty="0" smtClean="0"/>
              <a:t>Unicode</a:t>
            </a:r>
            <a:r>
              <a:rPr lang="ja-JP" altLang="en-US" sz="1600" dirty="0" smtClean="0"/>
              <a:t>から設定なしへ変更</a:t>
            </a:r>
            <a:endParaRPr lang="en-US" altLang="ja-JP" sz="1600" dirty="0" smtClean="0"/>
          </a:p>
          <a:p>
            <a:pPr marL="457200" lvl="1" indent="0">
              <a:buNone/>
            </a:pPr>
            <a:r>
              <a:rPr lang="en-US" altLang="ja-JP" sz="1600" dirty="0" smtClean="0"/>
              <a:t>※ </a:t>
            </a:r>
            <a:r>
              <a:rPr lang="ja-JP" altLang="en-US" sz="1600" dirty="0" smtClean="0"/>
              <a:t>この プロパティダイアログは，プロジェクトが参照する </a:t>
            </a:r>
            <a:r>
              <a:rPr lang="en-US" altLang="ja-JP" sz="1600" dirty="0" smtClean="0"/>
              <a:t>.h/.lib</a:t>
            </a:r>
            <a:r>
              <a:rPr lang="ja-JP" altLang="en-US" sz="1600" dirty="0" smtClean="0"/>
              <a:t>ファイルの設定などによく利用する</a:t>
            </a:r>
            <a:endParaRPr lang="en-US" altLang="ja-JP" sz="1600" dirty="0" smtClean="0"/>
          </a:p>
          <a:p>
            <a:pPr lvl="1"/>
            <a:r>
              <a:rPr lang="en-US" altLang="ja-JP" sz="1600" dirty="0" smtClean="0"/>
              <a:t>C/C++ &gt; </a:t>
            </a:r>
            <a:r>
              <a:rPr lang="ja-JP" altLang="en-US" sz="1600" dirty="0" smtClean="0"/>
              <a:t>言語 </a:t>
            </a:r>
            <a:r>
              <a:rPr lang="en-US" altLang="ja-JP" sz="1600" dirty="0" smtClean="0"/>
              <a:t>&gt; </a:t>
            </a:r>
            <a:r>
              <a:rPr lang="en-US" altLang="ja-JP" sz="1600" dirty="0" err="1" smtClean="0"/>
              <a:t>OpenMP</a:t>
            </a:r>
            <a:r>
              <a:rPr lang="ja-JP" altLang="en-US" sz="1600" dirty="0" smtClean="0"/>
              <a:t>のサポート </a:t>
            </a:r>
            <a:r>
              <a:rPr lang="en-US" altLang="ja-JP" sz="1600" dirty="0" smtClean="0"/>
              <a:t>&gt; </a:t>
            </a:r>
            <a:r>
              <a:rPr lang="ja-JP" altLang="en-US" sz="1600" dirty="0" smtClean="0"/>
              <a:t>はい</a:t>
            </a:r>
            <a:endParaRPr lang="en-US" altLang="ja-JP" sz="1600" dirty="0" smtClean="0"/>
          </a:p>
          <a:p>
            <a:pPr lvl="1"/>
            <a:r>
              <a:rPr lang="en-US" altLang="ja-JP" sz="1600" dirty="0"/>
              <a:t>C/C++ &gt; </a:t>
            </a:r>
            <a:r>
              <a:rPr lang="ja-JP" altLang="en-US" sz="1600" dirty="0"/>
              <a:t>言語 </a:t>
            </a:r>
            <a:r>
              <a:rPr lang="en-US" altLang="ja-JP" sz="1600" dirty="0" smtClean="0"/>
              <a:t>&gt; </a:t>
            </a:r>
            <a:r>
              <a:rPr lang="ja-JP" altLang="en-US" sz="1600" dirty="0" smtClean="0"/>
              <a:t>（コンパイル時に最適化したい項目を設定する）</a:t>
            </a:r>
            <a:endParaRPr lang="en-US" altLang="ja-JP" sz="1600" dirty="0" smtClean="0"/>
          </a:p>
          <a:p>
            <a:pPr marL="457200" lvl="1" indent="0">
              <a:buNone/>
            </a:pPr>
            <a:endParaRPr lang="en-US" altLang="ja-JP" sz="1600" dirty="0" smtClean="0"/>
          </a:p>
          <a:p>
            <a:pPr marL="457200" lvl="1"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Form </a:t>
            </a:r>
            <a:r>
              <a:rPr lang="ja-JP" altLang="en-US" dirty="0" smtClean="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smtClean="0"/>
              <a:t>Form</a:t>
            </a:r>
            <a:r>
              <a:rPr lang="ja-JP" altLang="en-US" sz="1600" dirty="0"/>
              <a:t> </a:t>
            </a:r>
            <a:r>
              <a:rPr lang="en-US" altLang="ja-JP" sz="1600" dirty="0" smtClean="0"/>
              <a:t>: </a:t>
            </a:r>
            <a:r>
              <a:rPr lang="ja-JP" altLang="en-US" sz="1600" dirty="0" smtClean="0"/>
              <a:t>ダイアログウインドウ（の様なもの）の事</a:t>
            </a:r>
            <a:endParaRPr lang="en-US" altLang="ja-JP" sz="1600" dirty="0" smtClean="0"/>
          </a:p>
          <a:p>
            <a:pPr>
              <a:spcBef>
                <a:spcPts val="600"/>
              </a:spcBef>
            </a:pPr>
            <a:r>
              <a:rPr kumimoji="1" lang="ja-JP" altLang="en-US" sz="1600" dirty="0" smtClean="0"/>
              <a:t>ソリューションエクスプローラ </a:t>
            </a:r>
            <a:r>
              <a:rPr lang="ja-JP" altLang="en-US" sz="1600" dirty="0" smtClean="0"/>
              <a:t>のプロジェクト名を右クリック</a:t>
            </a:r>
            <a:endParaRPr lang="en-US" altLang="ja-JP" sz="1600" dirty="0" smtClean="0"/>
          </a:p>
          <a:p>
            <a:pPr lvl="1">
              <a:spcBef>
                <a:spcPts val="600"/>
              </a:spcBef>
            </a:pPr>
            <a:r>
              <a:rPr kumimoji="1" lang="ja-JP" altLang="en-US" sz="1400" dirty="0" smtClean="0"/>
              <a:t>追加 </a:t>
            </a:r>
            <a:r>
              <a:rPr kumimoji="1" lang="en-US" altLang="ja-JP" sz="1400" dirty="0" smtClean="0"/>
              <a:t>&gt; </a:t>
            </a:r>
            <a:r>
              <a:rPr kumimoji="1" lang="ja-JP" altLang="en-US" sz="1400" dirty="0" smtClean="0"/>
              <a:t>新しい項目   </a:t>
            </a:r>
            <a:r>
              <a:rPr lang="ja-JP" altLang="en-US" sz="1400" dirty="0" smtClean="0"/>
              <a:t>を</a:t>
            </a:r>
            <a:r>
              <a:rPr lang="ja-JP" altLang="en-US" sz="1400" dirty="0"/>
              <a:t>選択</a:t>
            </a:r>
            <a:endParaRPr kumimoji="1" lang="en-US" altLang="ja-JP" sz="1400" dirty="0" smtClean="0"/>
          </a:p>
          <a:p>
            <a:pPr lvl="1">
              <a:spcBef>
                <a:spcPts val="600"/>
              </a:spcBef>
            </a:pPr>
            <a:r>
              <a:rPr lang="en-US" altLang="ja-JP" sz="1400" dirty="0" smtClean="0"/>
              <a:t>UI</a:t>
            </a:r>
            <a:r>
              <a:rPr lang="ja-JP" altLang="en-US" sz="1400" dirty="0" smtClean="0"/>
              <a:t>タブ </a:t>
            </a:r>
            <a:r>
              <a:rPr lang="en-US" altLang="ja-JP" sz="1400" dirty="0" smtClean="0"/>
              <a:t>&gt; Windows</a:t>
            </a:r>
            <a:r>
              <a:rPr lang="ja-JP" altLang="en-US" sz="1400" dirty="0" smtClean="0"/>
              <a:t>フォーム　  を選択</a:t>
            </a:r>
            <a:endParaRPr lang="en-US" altLang="ja-JP" sz="1400" dirty="0" smtClean="0"/>
          </a:p>
          <a:p>
            <a:pPr lvl="1">
              <a:spcBef>
                <a:spcPts val="600"/>
              </a:spcBef>
            </a:pPr>
            <a:r>
              <a:rPr lang="en-US" altLang="ja-JP" sz="1400" dirty="0" err="1" smtClean="0"/>
              <a:t>MainForm.h</a:t>
            </a:r>
            <a:r>
              <a:rPr lang="ja-JP" altLang="en-US" sz="1400" dirty="0" smtClean="0"/>
              <a:t>という名前をつけて</a:t>
            </a:r>
            <a:r>
              <a:rPr lang="en-US" altLang="ja-JP" sz="1400" dirty="0" smtClean="0"/>
              <a:t>OK</a:t>
            </a:r>
            <a:r>
              <a:rPr lang="ja-JP" altLang="en-US" sz="1400" dirty="0" smtClean="0"/>
              <a:t>する</a:t>
            </a:r>
            <a:endParaRPr lang="en-US" altLang="ja-JP" sz="1400" dirty="0" smtClean="0"/>
          </a:p>
          <a:p>
            <a:pPr lvl="1">
              <a:spcBef>
                <a:spcPts val="600"/>
              </a:spcBef>
              <a:buFont typeface="Wingdings" panose="05000000000000000000" pitchFamily="2" charset="2"/>
              <a:buChar char="à"/>
            </a:pPr>
            <a:r>
              <a:rPr lang="ja-JP" altLang="en-US" sz="1400" dirty="0" smtClean="0">
                <a:sym typeface="Wingdings" panose="05000000000000000000" pitchFamily="2" charset="2"/>
              </a:rPr>
              <a:t>フォームが生成され　右のような画面になる</a:t>
            </a:r>
            <a:endParaRPr lang="en-US" altLang="ja-JP" sz="1400" dirty="0" smtClean="0">
              <a:sym typeface="Wingdings" panose="05000000000000000000" pitchFamily="2" charset="2"/>
            </a:endParaRPr>
          </a:p>
          <a:p>
            <a:pPr marL="457200" lvl="1" indent="0">
              <a:spcBef>
                <a:spcPts val="600"/>
              </a:spcBef>
              <a:buNone/>
            </a:pPr>
            <a:r>
              <a:rPr lang="en-US" altLang="ja-JP" sz="1400" dirty="0" smtClean="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a:t>
            </a:r>
            <a:r>
              <a:rPr lang="ja-JP" altLang="en-US" sz="1400" dirty="0" smtClean="0">
                <a:solidFill>
                  <a:srgbClr val="FF0000"/>
                </a:solidFill>
              </a:rPr>
              <a:t>するので，</a:t>
            </a:r>
            <a:r>
              <a:rPr lang="ja-JP" altLang="en-US" sz="1400" dirty="0">
                <a:solidFill>
                  <a:srgbClr val="FF0000"/>
                </a:solidFill>
              </a:rPr>
              <a:t>何回か再起動</a:t>
            </a:r>
            <a:r>
              <a:rPr lang="ja-JP" altLang="en-US" sz="1400" dirty="0" smtClean="0">
                <a:solidFill>
                  <a:srgbClr val="FF0000"/>
                </a:solidFill>
              </a:rPr>
              <a:t>する</a:t>
            </a:r>
            <a:endParaRPr lang="en-US" altLang="ja-JP" sz="1400" dirty="0" smtClean="0">
              <a:solidFill>
                <a:srgbClr val="FF0000"/>
              </a:solidFill>
            </a:endParaRPr>
          </a:p>
          <a:p>
            <a:pPr marL="457200" lvl="1" indent="0">
              <a:spcBef>
                <a:spcPts val="600"/>
              </a:spcBef>
              <a:buNone/>
            </a:pPr>
            <a:endParaRPr lang="en-US" altLang="ja-JP" sz="1100" dirty="0" smtClean="0">
              <a:solidFill>
                <a:srgbClr val="FF0000"/>
              </a:solidFill>
            </a:endParaRPr>
          </a:p>
          <a:p>
            <a:pPr>
              <a:spcBef>
                <a:spcPts val="600"/>
              </a:spcBef>
            </a:pPr>
            <a:r>
              <a:rPr lang="ja-JP" altLang="en-US" sz="1600" dirty="0" smtClean="0"/>
              <a:t>ソリューションエクスプローラ で</a:t>
            </a:r>
            <a:r>
              <a:rPr lang="en-US" altLang="ja-JP" sz="1600" dirty="0" err="1" smtClean="0"/>
              <a:t>MainForm.h</a:t>
            </a:r>
            <a:r>
              <a:rPr lang="en-US" altLang="ja-JP" sz="1600" dirty="0" smtClean="0"/>
              <a:t> </a:t>
            </a:r>
            <a:r>
              <a:rPr lang="ja-JP" altLang="en-US" sz="1600" dirty="0" smtClean="0"/>
              <a:t>を</a:t>
            </a:r>
            <a:r>
              <a:rPr lang="en-US" altLang="ja-JP" sz="1600" dirty="0" smtClean="0"/>
              <a:t>…</a:t>
            </a:r>
          </a:p>
          <a:p>
            <a:pPr lvl="1">
              <a:spcBef>
                <a:spcPts val="600"/>
              </a:spcBef>
            </a:pPr>
            <a:r>
              <a:rPr lang="ja-JP" altLang="en-US" sz="1400" dirty="0" smtClean="0"/>
              <a:t>ダブルクリックするとダイアログ編集画面（右図）として開ける</a:t>
            </a:r>
            <a:endParaRPr lang="en-US" altLang="ja-JP" sz="1400" dirty="0" smtClean="0"/>
          </a:p>
          <a:p>
            <a:pPr lvl="1">
              <a:spcBef>
                <a:spcPts val="600"/>
              </a:spcBef>
            </a:pPr>
            <a:r>
              <a:rPr kumimoji="1" lang="ja-JP" altLang="en-US" sz="1400" dirty="0" smtClean="0"/>
              <a:t>右クリック </a:t>
            </a:r>
            <a:r>
              <a:rPr lang="en-US" altLang="ja-JP" sz="1400" dirty="0" smtClean="0"/>
              <a:t>&gt; </a:t>
            </a:r>
            <a:r>
              <a:rPr lang="ja-JP" altLang="en-US" sz="1400" dirty="0" smtClean="0"/>
              <a:t>コードの表示でソースを表示できる</a:t>
            </a:r>
            <a:endParaRPr lang="en-US" altLang="ja-JP" sz="1400" dirty="0" smtClean="0"/>
          </a:p>
          <a:p>
            <a:pPr lvl="1">
              <a:spcBef>
                <a:spcPts val="600"/>
              </a:spcBef>
            </a:pPr>
            <a:endParaRPr lang="en-US" altLang="ja-JP" sz="1400" dirty="0"/>
          </a:p>
          <a:p>
            <a:pPr>
              <a:spcBef>
                <a:spcPts val="600"/>
              </a:spcBef>
            </a:pPr>
            <a:r>
              <a:rPr lang="ja-JP" altLang="en-US" sz="1600" dirty="0" smtClean="0"/>
              <a:t> コードを</a:t>
            </a:r>
            <a:r>
              <a:rPr lang="en-US" altLang="ja-JP" sz="1600" dirty="0" smtClean="0"/>
              <a:t>GUI</a:t>
            </a:r>
            <a:r>
              <a:rPr lang="ja-JP" altLang="en-US" sz="1600" dirty="0" smtClean="0"/>
              <a:t>と</a:t>
            </a:r>
            <a:r>
              <a:rPr lang="en-US" altLang="ja-JP" sz="1600" dirty="0" smtClean="0"/>
              <a:t>text</a:t>
            </a:r>
            <a:r>
              <a:rPr lang="ja-JP" altLang="en-US" sz="1600" dirty="0" smtClean="0"/>
              <a:t>両方で編集できる感じ</a:t>
            </a:r>
            <a:endParaRPr lang="en-US" altLang="ja-JP" sz="1600" dirty="0"/>
          </a:p>
          <a:p>
            <a:pPr lvl="1">
              <a:spcBef>
                <a:spcPts val="600"/>
              </a:spcBef>
            </a:pPr>
            <a:r>
              <a:rPr kumimoji="1" lang="ja-JP" altLang="en-US" sz="1200" dirty="0" smtClean="0"/>
              <a:t>コードの情報からダイアログを生成し，</a:t>
            </a:r>
            <a:endParaRPr kumimoji="1" lang="en-US" altLang="ja-JP" sz="1200" dirty="0" smtClean="0"/>
          </a:p>
          <a:p>
            <a:pPr lvl="1">
              <a:spcBef>
                <a:spcPts val="600"/>
              </a:spcBef>
            </a:pPr>
            <a:r>
              <a:rPr kumimoji="1" lang="ja-JP" altLang="en-US" sz="1200" dirty="0" smtClean="0"/>
              <a:t>ダイアログエディタの編集内容をコードへ適用する</a:t>
            </a:r>
            <a:endParaRPr kumimoji="1" lang="en-US" altLang="ja-JP" sz="1200" dirty="0" smtClean="0"/>
          </a:p>
          <a:p>
            <a:pPr lvl="1">
              <a:spcBef>
                <a:spcPts val="600"/>
              </a:spcBef>
              <a:buFont typeface="Wingdings" panose="05000000000000000000" pitchFamily="2" charset="2"/>
              <a:buChar char="à"/>
            </a:pPr>
            <a:r>
              <a:rPr kumimoji="1" lang="ja-JP" altLang="en-US" sz="1200" dirty="0" smtClean="0"/>
              <a:t>ダイアログ編集とコード編集は同時にやらないほうが無難</a:t>
            </a:r>
            <a:endParaRPr kumimoji="1" lang="en-US" altLang="ja-JP" sz="1200" dirty="0" smtClean="0"/>
          </a:p>
          <a:p>
            <a:pPr marL="0" indent="0">
              <a:spcBef>
                <a:spcPts val="600"/>
              </a:spcBef>
              <a:buNone/>
            </a:pPr>
            <a:endParaRPr lang="en-US" altLang="ja-JP" sz="1600" dirty="0"/>
          </a:p>
          <a:p>
            <a:pPr marL="0" indent="0">
              <a:spcBef>
                <a:spcPts val="600"/>
              </a:spcBef>
              <a:buNone/>
            </a:pPr>
            <a:endParaRPr kumimoji="1"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を編集する</a:t>
            </a:r>
            <a:endParaRPr kumimoji="1" lang="ja-JP" altLang="en-US" dirty="0"/>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smtClean="0"/>
              <a:t>Form</a:t>
            </a:r>
            <a:r>
              <a:rPr kumimoji="1" lang="ja-JP" altLang="en-US" sz="2000" dirty="0" smtClean="0"/>
              <a:t>をドラッグして大きくする</a:t>
            </a:r>
            <a:endParaRPr kumimoji="1" lang="en-US" altLang="ja-JP" sz="2000" dirty="0" smtClean="0"/>
          </a:p>
          <a:p>
            <a:pPr>
              <a:spcBef>
                <a:spcPts val="600"/>
              </a:spcBef>
            </a:pPr>
            <a:r>
              <a:rPr lang="ja-JP" altLang="en-US" sz="2000" dirty="0" smtClean="0"/>
              <a:t>ツールボックスから</a:t>
            </a:r>
            <a:r>
              <a:rPr lang="en-US" altLang="ja-JP" sz="2000" dirty="0" smtClean="0"/>
              <a:t>form</a:t>
            </a:r>
            <a:r>
              <a:rPr lang="ja-JP" altLang="en-US" sz="2000" dirty="0" smtClean="0"/>
              <a:t>中央へ </a:t>
            </a:r>
            <a:r>
              <a:rPr lang="en-US" altLang="ja-JP" sz="2000" dirty="0" smtClean="0"/>
              <a:t>“panel” </a:t>
            </a:r>
            <a:r>
              <a:rPr lang="ja-JP" altLang="en-US" sz="2000" dirty="0" smtClean="0"/>
              <a:t>をドラッグドロップ</a:t>
            </a:r>
            <a:endParaRPr lang="en-US" altLang="ja-JP" sz="2000" dirty="0" smtClean="0"/>
          </a:p>
          <a:p>
            <a:pPr>
              <a:spcBef>
                <a:spcPts val="600"/>
              </a:spcBef>
            </a:pPr>
            <a:r>
              <a:rPr lang="ja-JP" altLang="en-US" sz="2000" dirty="0"/>
              <a:t>配置</a:t>
            </a:r>
            <a:r>
              <a:rPr lang="ja-JP" altLang="en-US" sz="2000" dirty="0" smtClean="0"/>
              <a:t>した</a:t>
            </a:r>
            <a:r>
              <a:rPr lang="en-US" altLang="ja-JP" sz="2000" dirty="0" smtClean="0"/>
              <a:t>panel</a:t>
            </a:r>
            <a:r>
              <a:rPr lang="ja-JP" altLang="en-US" sz="2000" dirty="0" smtClean="0"/>
              <a:t>を右クリックし，プロパティを表示</a:t>
            </a:r>
            <a:endParaRPr lang="en-US" altLang="ja-JP" sz="2000" dirty="0" smtClean="0"/>
          </a:p>
          <a:p>
            <a:pPr lvl="1">
              <a:spcBef>
                <a:spcPts val="600"/>
              </a:spcBef>
            </a:pPr>
            <a:r>
              <a:rPr lang="en-US" altLang="ja-JP" sz="1800" dirty="0" smtClean="0"/>
              <a:t>Name</a:t>
            </a:r>
            <a:r>
              <a:rPr lang="ja-JP" altLang="en-US" sz="1800" dirty="0" smtClean="0"/>
              <a:t>を </a:t>
            </a:r>
            <a:r>
              <a:rPr lang="en-US" altLang="ja-JP" sz="1800" dirty="0" err="1" smtClean="0"/>
              <a:t>m_main_panel</a:t>
            </a:r>
            <a:r>
              <a:rPr lang="en-US" altLang="ja-JP" sz="1800" dirty="0" smtClean="0"/>
              <a:t> </a:t>
            </a:r>
            <a:r>
              <a:rPr lang="ja-JP" altLang="en-US" sz="1800" dirty="0" smtClean="0"/>
              <a:t>に変更 </a:t>
            </a:r>
            <a:r>
              <a:rPr lang="en-US" altLang="ja-JP" sz="1800" dirty="0" smtClean="0"/>
              <a:t>(</a:t>
            </a:r>
            <a:r>
              <a:rPr lang="ja-JP" altLang="en-US" sz="1800" dirty="0" smtClean="0"/>
              <a:t>これが</a:t>
            </a:r>
            <a:r>
              <a:rPr lang="en-US" altLang="ja-JP" sz="1800" dirty="0" err="1" smtClean="0"/>
              <a:t>MainForm</a:t>
            </a:r>
            <a:r>
              <a:rPr lang="ja-JP" altLang="en-US" sz="1800" dirty="0" smtClean="0"/>
              <a:t>クラスの変数名になる</a:t>
            </a:r>
            <a:r>
              <a:rPr lang="en-US" altLang="ja-JP" sz="1800" dirty="0" smtClean="0"/>
              <a:t>)</a:t>
            </a:r>
          </a:p>
          <a:p>
            <a:pPr lvl="1">
              <a:spcBef>
                <a:spcPts val="600"/>
              </a:spcBef>
            </a:pPr>
            <a:r>
              <a:rPr lang="en-US" altLang="ja-JP" sz="1800" dirty="0" smtClean="0"/>
              <a:t>Anchor </a:t>
            </a:r>
            <a:r>
              <a:rPr lang="ja-JP" altLang="en-US" sz="1800" dirty="0" smtClean="0"/>
              <a:t>を </a:t>
            </a:r>
            <a:r>
              <a:rPr lang="en-US" altLang="ja-JP" sz="1800" dirty="0" smtClean="0"/>
              <a:t>right/left/top/bottom</a:t>
            </a:r>
            <a:r>
              <a:rPr lang="ja-JP" altLang="en-US" sz="1800" dirty="0" smtClean="0"/>
              <a:t>に指定　</a:t>
            </a:r>
            <a:endParaRPr lang="en-US" altLang="ja-JP" sz="1800" dirty="0" smtClean="0"/>
          </a:p>
          <a:p>
            <a:pPr lvl="1">
              <a:spcBef>
                <a:spcPts val="600"/>
              </a:spcBef>
            </a:pPr>
            <a:r>
              <a:rPr kumimoji="1" lang="en-US" altLang="ja-JP" sz="1800" dirty="0" err="1" smtClean="0"/>
              <a:t>autoSize</a:t>
            </a:r>
            <a:r>
              <a:rPr kumimoji="1" lang="en-US" altLang="ja-JP" sz="1800" dirty="0" smtClean="0"/>
              <a:t> </a:t>
            </a:r>
            <a:r>
              <a:rPr kumimoji="1" lang="ja-JP" altLang="en-US" sz="1800" dirty="0" smtClean="0"/>
              <a:t>を </a:t>
            </a:r>
            <a:r>
              <a:rPr kumimoji="1" lang="en-US" altLang="ja-JP" sz="1800" dirty="0" smtClean="0"/>
              <a:t>true</a:t>
            </a:r>
            <a:r>
              <a:rPr kumimoji="1" lang="ja-JP" altLang="en-US" sz="1800" dirty="0" smtClean="0"/>
              <a:t>に</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smtClean="0">
                <a:latin typeface="+mj-ea"/>
                <a:ea typeface="+mj-ea"/>
              </a:rPr>
              <a:t>Form</a:t>
            </a:r>
            <a:r>
              <a:rPr kumimoji="1" lang="ja-JP" altLang="en-US" sz="2400" dirty="0" smtClean="0">
                <a:latin typeface="+mj-ea"/>
                <a:ea typeface="+mj-ea"/>
              </a:rPr>
              <a:t>を</a:t>
            </a:r>
            <a:r>
              <a:rPr kumimoji="1" lang="en-US" altLang="ja-JP" sz="2400" dirty="0" smtClean="0">
                <a:latin typeface="+mj-ea"/>
                <a:ea typeface="+mj-ea"/>
              </a:rPr>
              <a:t>singleton</a:t>
            </a:r>
            <a:r>
              <a:rPr kumimoji="1" lang="ja-JP" altLang="en-US" sz="2400" dirty="0" smtClean="0">
                <a:latin typeface="+mj-ea"/>
                <a:ea typeface="+mj-ea"/>
              </a:rPr>
              <a:t>に</a:t>
            </a:r>
            <a:endParaRPr kumimoji="1" lang="en-US" altLang="ja-JP" sz="2400" dirty="0" smtClean="0">
              <a:latin typeface="+mj-ea"/>
              <a:ea typeface="+mj-ea"/>
            </a:endParaRPr>
          </a:p>
          <a:p>
            <a:pPr lvl="1">
              <a:spcBef>
                <a:spcPts val="600"/>
              </a:spcBef>
            </a:pPr>
            <a:r>
              <a:rPr kumimoji="1" lang="en-US" altLang="ja-JP" sz="2000" dirty="0" smtClean="0">
                <a:latin typeface="+mj-ea"/>
                <a:ea typeface="+mj-ea"/>
              </a:rPr>
              <a:t>Constructor </a:t>
            </a:r>
            <a:r>
              <a:rPr kumimoji="1" lang="ja-JP" altLang="en-US" sz="2000" dirty="0" smtClean="0">
                <a:latin typeface="+mj-ea"/>
                <a:ea typeface="+mj-ea"/>
              </a:rPr>
              <a:t>を</a:t>
            </a:r>
            <a:r>
              <a:rPr kumimoji="1" lang="en-US" altLang="ja-JP" sz="2000" dirty="0" smtClean="0">
                <a:latin typeface="+mj-ea"/>
                <a:ea typeface="+mj-ea"/>
              </a:rPr>
              <a:t>private</a:t>
            </a:r>
            <a:r>
              <a:rPr kumimoji="1" lang="ja-JP" altLang="en-US" sz="2000" dirty="0" smtClean="0">
                <a:latin typeface="+mj-ea"/>
                <a:ea typeface="+mj-ea"/>
              </a:rPr>
              <a:t>に</a:t>
            </a:r>
            <a:endParaRPr kumimoji="1" lang="en-US" altLang="ja-JP" sz="2000" dirty="0" smtClean="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smtClean="0">
                <a:solidFill>
                  <a:srgbClr val="000000"/>
                </a:solidFill>
                <a:latin typeface="+mj-ea"/>
                <a:ea typeface="+mj-ea"/>
              </a:rPr>
              <a:t>m_singleton</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というフィールドを用意</a:t>
            </a:r>
            <a:endParaRPr lang="en-US" altLang="ja-JP" sz="2000" dirty="0" smtClean="0">
              <a:solidFill>
                <a:srgbClr val="000000"/>
              </a:solidFill>
              <a:latin typeface="+mj-ea"/>
              <a:ea typeface="+mj-ea"/>
            </a:endParaRPr>
          </a:p>
          <a:p>
            <a:pPr lvl="1">
              <a:spcBef>
                <a:spcPts val="600"/>
              </a:spcBef>
            </a:pPr>
            <a:r>
              <a:rPr lang="en-US" altLang="ja-JP" sz="2000" dirty="0" smtClean="0">
                <a:solidFill>
                  <a:srgbClr val="000000"/>
                </a:solidFill>
                <a:latin typeface="+mj-ea"/>
                <a:ea typeface="+mj-ea"/>
              </a:rPr>
              <a:t>public static</a:t>
            </a:r>
            <a:r>
              <a:rPr lang="ja-JP" altLang="en-US" sz="2000" dirty="0" smtClean="0">
                <a:solidFill>
                  <a:srgbClr val="000000"/>
                </a:solidFill>
                <a:latin typeface="+mj-ea"/>
                <a:ea typeface="+mj-ea"/>
              </a:rPr>
              <a:t> な </a:t>
            </a:r>
            <a:r>
              <a:rPr lang="en-US" altLang="ja-JP" sz="2000" dirty="0" err="1" smtClean="0">
                <a:solidFill>
                  <a:srgbClr val="000000"/>
                </a:solidFill>
                <a:latin typeface="+mj-ea"/>
                <a:ea typeface="+mj-ea"/>
              </a:rPr>
              <a:t>GetInst</a:t>
            </a:r>
            <a:r>
              <a:rPr lang="ja-JP" altLang="en-US" sz="2000" dirty="0">
                <a:solidFill>
                  <a:srgbClr val="000000"/>
                </a:solidFill>
                <a:latin typeface="+mj-ea"/>
                <a:ea typeface="+mj-ea"/>
              </a:rPr>
              <a:t>関数</a:t>
            </a:r>
            <a:r>
              <a:rPr lang="ja-JP" altLang="en-US" sz="2000" dirty="0" smtClean="0">
                <a:solidFill>
                  <a:srgbClr val="000000"/>
                </a:solidFill>
                <a:latin typeface="+mj-ea"/>
                <a:ea typeface="+mj-ea"/>
              </a:rPr>
              <a:t>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MainForm</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smtClean="0">
                <a:solidFill>
                  <a:srgbClr val="0000FF"/>
                </a:solidFill>
                <a:latin typeface="ＭＳ ゴシック" panose="020B0609070205080204" pitchFamily="49" charset="-128"/>
                <a:ea typeface="ＭＳ ゴシック" panose="020B0609070205080204" pitchFamily="49" charset="-128"/>
              </a:rPr>
              <a:t>gcnew</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smtClean="0"/>
              <a:t>[</a:t>
            </a:r>
            <a:r>
              <a:rPr lang="ja-JP" altLang="en-US" sz="1800" dirty="0" smtClean="0"/>
              <a:t>プロジェクト名</a:t>
            </a:r>
            <a:r>
              <a:rPr lang="en-US" altLang="ja-JP" sz="1800" dirty="0" smtClean="0"/>
              <a:t>].</a:t>
            </a:r>
            <a:r>
              <a:rPr lang="en-US" altLang="ja-JP" sz="1800" dirty="0" err="1" smtClean="0"/>
              <a:t>cpp</a:t>
            </a:r>
            <a:r>
              <a:rPr lang="en-US" altLang="ja-JP" sz="1800" dirty="0" smtClean="0"/>
              <a:t> </a:t>
            </a:r>
            <a:r>
              <a:rPr lang="ja-JP" altLang="en-US" sz="1800" dirty="0" smtClean="0"/>
              <a:t>ファイル内の</a:t>
            </a:r>
            <a:r>
              <a:rPr lang="en-US" altLang="ja-JP" sz="1800" dirty="0" smtClean="0"/>
              <a:t>main</a:t>
            </a:r>
            <a:r>
              <a:rPr lang="ja-JP" altLang="en-US" sz="1800" dirty="0" smtClean="0"/>
              <a:t>関数を以下の通り変更</a:t>
            </a:r>
            <a:endParaRPr lang="en-US" altLang="ja-JP" sz="1800" dirty="0" smtClean="0"/>
          </a:p>
          <a:p>
            <a:pPr marL="0" indent="0">
              <a:buNone/>
            </a:pPr>
            <a:r>
              <a:rPr lang="en-US" altLang="ja-JP" sz="1800" dirty="0" smtClean="0"/>
              <a:t>1. “show dialog</a:t>
            </a:r>
            <a:r>
              <a:rPr lang="ja-JP" altLang="en-US" sz="1800" dirty="0"/>
              <a:t> </a:t>
            </a:r>
            <a:r>
              <a:rPr lang="en-US" altLang="ja-JP" sz="1800" dirty="0" smtClean="0"/>
              <a:t>here</a:t>
            </a:r>
            <a:r>
              <a:rPr lang="ja-JP" altLang="en-US" sz="1800" dirty="0" smtClean="0"/>
              <a:t>！と表示</a:t>
            </a:r>
            <a:r>
              <a:rPr lang="en-US" altLang="ja-JP" sz="1800" dirty="0" smtClean="0"/>
              <a:t>”</a:t>
            </a:r>
          </a:p>
          <a:p>
            <a:pPr marL="0" indent="0">
              <a:buNone/>
            </a:pPr>
            <a:r>
              <a:rPr lang="en-US" altLang="ja-JP" sz="1800" dirty="0" smtClean="0"/>
              <a:t>2. </a:t>
            </a:r>
            <a:r>
              <a:rPr lang="en-US" altLang="ja-JP" sz="1800" dirty="0" err="1" smtClean="0"/>
              <a:t>MainForm</a:t>
            </a:r>
            <a:r>
              <a:rPr lang="ja-JP" altLang="en-US" sz="1800" dirty="0" smtClean="0"/>
              <a:t>のインスタンスを取得し，</a:t>
            </a:r>
            <a:r>
              <a:rPr lang="en-US" altLang="ja-JP" sz="1800" dirty="0" err="1" smtClean="0"/>
              <a:t>ShowDialog</a:t>
            </a:r>
            <a:r>
              <a:rPr lang="ja-JP" altLang="en-US" sz="1800" dirty="0" smtClean="0"/>
              <a:t>関数を呼ぶ</a:t>
            </a:r>
            <a:endParaRPr lang="en-US" altLang="ja-JP" sz="1800" dirty="0" smtClean="0"/>
          </a:p>
          <a:p>
            <a:pPr marL="0" indent="0">
              <a:buNone/>
            </a:pPr>
            <a:r>
              <a:rPr lang="ja-JP" altLang="en-US" sz="1800" dirty="0"/>
              <a:t>実行</a:t>
            </a:r>
            <a:r>
              <a:rPr lang="ja-JP" altLang="en-US" sz="1800" dirty="0" smtClean="0"/>
              <a:t>するとコンソールと</a:t>
            </a:r>
            <a:r>
              <a:rPr lang="en-US" altLang="ja-JP" sz="1800" dirty="0" smtClean="0"/>
              <a:t>form</a:t>
            </a:r>
            <a:r>
              <a:rPr lang="ja-JP" altLang="en-US" sz="1800" dirty="0" smtClean="0"/>
              <a:t>が表示される　（右図）</a:t>
            </a:r>
            <a:endParaRPr lang="en-US" altLang="ja-JP" sz="18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lang="en-US" altLang="ja-JP" dirty="0"/>
              <a:t>3</a:t>
            </a:r>
            <a:r>
              <a:rPr kumimoji="1" lang="en-US" altLang="ja-JP" dirty="0" smtClean="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smtClean="0"/>
              <a:t>Panel</a:t>
            </a:r>
            <a:r>
              <a:rPr kumimoji="1" lang="ja-JP" altLang="en-US" sz="1800" dirty="0" smtClean="0"/>
              <a:t>に落書きをしてみる</a:t>
            </a:r>
            <a:endParaRPr kumimoji="1" lang="en-US" altLang="ja-JP" sz="1800" dirty="0" smtClean="0"/>
          </a:p>
          <a:p>
            <a:pPr marL="0" indent="0">
              <a:buNone/>
            </a:pPr>
            <a:r>
              <a:rPr kumimoji="1" lang="en-US" altLang="ja-JP" sz="1800" dirty="0" err="1" smtClean="0"/>
              <a:t>MainForm</a:t>
            </a:r>
            <a:r>
              <a:rPr kumimoji="1" lang="ja-JP" altLang="en-US" sz="1800" dirty="0" smtClean="0"/>
              <a:t>を</a:t>
            </a:r>
            <a:r>
              <a:rPr kumimoji="1" lang="en-US" altLang="ja-JP" sz="1800" dirty="0" smtClean="0"/>
              <a:t>GUI</a:t>
            </a:r>
            <a:r>
              <a:rPr kumimoji="1" lang="ja-JP" altLang="en-US" sz="1800" dirty="0" smtClean="0"/>
              <a:t>編集モードで開き，パネルを右クリックしてプロパティを選択</a:t>
            </a:r>
            <a:endParaRPr kumimoji="1" lang="en-US" altLang="ja-JP" sz="1800" dirty="0" smtClean="0"/>
          </a:p>
          <a:p>
            <a:pPr marL="0" indent="0">
              <a:buNone/>
            </a:pPr>
            <a:r>
              <a:rPr lang="ja-JP" altLang="en-US" sz="1800" dirty="0" smtClean="0"/>
              <a:t>プロパティウインドウのイナズママークを選択し，</a:t>
            </a:r>
            <a:r>
              <a:rPr lang="en-US" altLang="ja-JP" sz="1800" dirty="0" smtClean="0"/>
              <a:t>paint</a:t>
            </a:r>
            <a:r>
              <a:rPr lang="ja-JP" altLang="en-US" sz="1800" dirty="0" smtClean="0"/>
              <a:t>の右側のところをダブルクリック</a:t>
            </a:r>
            <a:r>
              <a:rPr lang="en-US" altLang="ja-JP" sz="1800" dirty="0"/>
              <a:t> </a:t>
            </a:r>
            <a:r>
              <a:rPr lang="en-US" altLang="ja-JP" sz="1800" dirty="0" smtClean="0">
                <a:sym typeface="Wingdings" panose="05000000000000000000" pitchFamily="2" charset="2"/>
              </a:rPr>
              <a:t> </a:t>
            </a:r>
            <a:r>
              <a:rPr lang="ja-JP" altLang="en-US" sz="1800" dirty="0" smtClean="0">
                <a:sym typeface="Wingdings" panose="05000000000000000000" pitchFamily="2" charset="2"/>
              </a:rPr>
              <a:t>ペイントイベント時のイベントハンドラが追加される</a:t>
            </a:r>
            <a:endParaRPr lang="en-US" altLang="ja-JP" sz="1800" dirty="0" smtClean="0">
              <a:sym typeface="Wingdings" panose="05000000000000000000" pitchFamily="2" charset="2"/>
            </a:endParaRPr>
          </a:p>
          <a:p>
            <a:pPr marL="0" indent="0">
              <a:buNone/>
            </a:pPr>
            <a:r>
              <a:rPr kumimoji="1" lang="ja-JP" altLang="en-US" sz="1800" dirty="0" smtClean="0">
                <a:sym typeface="Wingdings" panose="05000000000000000000" pitchFamily="2" charset="2"/>
              </a:rPr>
              <a:t>イベントハンドラ</a:t>
            </a:r>
            <a:r>
              <a:rPr kumimoji="1" lang="en-US" altLang="ja-JP" sz="1800" dirty="0" smtClean="0">
                <a:sym typeface="Wingdings" panose="05000000000000000000" pitchFamily="2" charset="2"/>
              </a:rPr>
              <a:t>2</a:t>
            </a:r>
            <a:r>
              <a:rPr kumimoji="1" lang="ja-JP" altLang="en-US" sz="1800" dirty="0" smtClean="0">
                <a:sym typeface="Wingdings" panose="05000000000000000000" pitchFamily="2" charset="2"/>
              </a:rPr>
              <a:t>行が</a:t>
            </a:r>
            <a:r>
              <a:rPr kumimoji="1" lang="ja-JP" altLang="en-US" sz="1800" dirty="0">
                <a:sym typeface="Wingdings" panose="05000000000000000000" pitchFamily="2" charset="2"/>
              </a:rPr>
              <a:t>内容</a:t>
            </a:r>
            <a:r>
              <a:rPr kumimoji="1" lang="ja-JP" altLang="en-US" sz="1800" dirty="0" smtClean="0">
                <a:sym typeface="Wingdings" panose="05000000000000000000" pitchFamily="2" charset="2"/>
              </a:rPr>
              <a:t>を</a:t>
            </a:r>
            <a:r>
              <a:rPr kumimoji="1" lang="ja-JP" altLang="en-US" sz="1800" dirty="0">
                <a:sym typeface="Wingdings" panose="05000000000000000000" pitchFamily="2" charset="2"/>
              </a:rPr>
              <a:t>追加</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569876"/>
            <a:ext cx="10192966" cy="1006022"/>
          </a:xfrm>
        </p:spPr>
        <p:txBody>
          <a:bodyPr>
            <a:normAutofit/>
          </a:bodyPr>
          <a:lstStyle/>
          <a:p>
            <a:pPr marL="0" indent="0" algn="r">
              <a:buNone/>
            </a:pPr>
            <a:r>
              <a:rPr kumimoji="1" lang="en-US" altLang="ja-JP" dirty="0" smtClean="0"/>
              <a:t>Deploy or die</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4" y="216270"/>
            <a:ext cx="7954926" cy="644968"/>
          </a:xfrm>
        </p:spPr>
        <p:txBody>
          <a:bodyPr>
            <a:normAutofit fontScale="90000"/>
          </a:bodyPr>
          <a:lstStyle/>
          <a:p>
            <a:r>
              <a:rPr kumimoji="1" lang="en-US" altLang="ja-JP" dirty="0" smtClean="0"/>
              <a:t>C++</a:t>
            </a:r>
            <a:r>
              <a:rPr lang="ja-JP" altLang="en-US" dirty="0"/>
              <a:t> </a:t>
            </a:r>
            <a:r>
              <a:rPr lang="en-US" altLang="ja-JP" dirty="0" smtClean="0"/>
              <a:t>Minimum</a:t>
            </a:r>
            <a:endParaRPr kumimoji="1" lang="ja-JP" altLang="en-US" dirty="0"/>
          </a:p>
        </p:txBody>
      </p:sp>
      <p:sp>
        <p:nvSpPr>
          <p:cNvPr id="3" name="コンテンツ プレースホルダー 2"/>
          <p:cNvSpPr>
            <a:spLocks noGrp="1"/>
          </p:cNvSpPr>
          <p:nvPr>
            <p:ph idx="1"/>
          </p:nvPr>
        </p:nvSpPr>
        <p:spPr>
          <a:xfrm>
            <a:off x="502534" y="969108"/>
            <a:ext cx="5539451" cy="5422605"/>
          </a:xfrm>
        </p:spPr>
        <p:txBody>
          <a:bodyPr>
            <a:normAutofit/>
          </a:bodyPr>
          <a:lstStyle/>
          <a:p>
            <a:r>
              <a:rPr lang="ja-JP" altLang="en-US" sz="2000" dirty="0" smtClean="0"/>
              <a:t>コンパイル言語 </a:t>
            </a:r>
            <a:r>
              <a:rPr lang="en-US" altLang="ja-JP" sz="2000" dirty="0" err="1" smtClean="0"/>
              <a:t>v.s</a:t>
            </a:r>
            <a:r>
              <a:rPr lang="en-US" altLang="ja-JP" sz="2000" dirty="0" smtClean="0"/>
              <a:t>. </a:t>
            </a:r>
            <a:r>
              <a:rPr lang="ja-JP" altLang="en-US" sz="2000" dirty="0" smtClean="0"/>
              <a:t>スクリプト言語</a:t>
            </a:r>
            <a:endParaRPr lang="en-US" altLang="ja-JP" sz="2000" dirty="0" smtClean="0"/>
          </a:p>
          <a:p>
            <a:r>
              <a:rPr lang="en-US" altLang="ja-JP" sz="2000" dirty="0" smtClean="0"/>
              <a:t>Class</a:t>
            </a:r>
            <a:r>
              <a:rPr lang="ja-JP" altLang="en-US" sz="2000" dirty="0" smtClean="0"/>
              <a:t>の基礎の基礎</a:t>
            </a:r>
            <a:endParaRPr lang="en-US" altLang="ja-JP" sz="2000" dirty="0"/>
          </a:p>
          <a:p>
            <a:pPr lvl="1"/>
            <a:r>
              <a:rPr lang="ja-JP" altLang="en-US" sz="1100" dirty="0"/>
              <a:t>フィールド変数</a:t>
            </a:r>
            <a:endParaRPr lang="en-US" altLang="ja-JP" sz="1100" dirty="0"/>
          </a:p>
          <a:p>
            <a:pPr lvl="1"/>
            <a:r>
              <a:rPr lang="ja-JP" altLang="en-US" sz="1100" dirty="0"/>
              <a:t>フィールド関数</a:t>
            </a:r>
            <a:endParaRPr lang="en-US" altLang="ja-JP" sz="1100" dirty="0"/>
          </a:p>
          <a:p>
            <a:pPr lvl="1"/>
            <a:r>
              <a:rPr lang="ja-JP" altLang="en-US" sz="1100" dirty="0"/>
              <a:t>スタティック関数</a:t>
            </a:r>
            <a:endParaRPr lang="en-US" altLang="ja-JP" sz="1100" dirty="0"/>
          </a:p>
          <a:p>
            <a:pPr lvl="1"/>
            <a:r>
              <a:rPr lang="ja-JP" altLang="en-US" sz="1100" dirty="0"/>
              <a:t>スタティック</a:t>
            </a:r>
            <a:r>
              <a:rPr lang="ja-JP" altLang="en-US" sz="1100" dirty="0" smtClean="0"/>
              <a:t>変数</a:t>
            </a:r>
            <a:endParaRPr lang="en-US" altLang="ja-JP" sz="1100" dirty="0" smtClean="0"/>
          </a:p>
          <a:p>
            <a:pPr lvl="1"/>
            <a:r>
              <a:rPr lang="ja-JP" altLang="en-US" sz="1100" dirty="0" smtClean="0"/>
              <a:t>コンストラクタ，コピーコンストラクタ，デストラクタ</a:t>
            </a:r>
            <a:endParaRPr lang="en-US" altLang="ja-JP" sz="1100" dirty="0" smtClean="0"/>
          </a:p>
          <a:p>
            <a:r>
              <a:rPr lang="ja-JP" altLang="en-US" sz="2000" dirty="0" smtClean="0"/>
              <a:t>インスタンスについて</a:t>
            </a:r>
            <a:endParaRPr lang="en-US" altLang="ja-JP" sz="2000" dirty="0" smtClean="0"/>
          </a:p>
          <a:p>
            <a:r>
              <a:rPr lang="ja-JP" altLang="en-US" sz="2000" dirty="0" smtClean="0"/>
              <a:t>スコープについ</a:t>
            </a:r>
            <a:r>
              <a:rPr lang="ja-JP" altLang="en-US" sz="2000" dirty="0"/>
              <a:t>て</a:t>
            </a:r>
            <a:endParaRPr lang="en-US" altLang="ja-JP" sz="2000" dirty="0" smtClean="0"/>
          </a:p>
          <a:p>
            <a:r>
              <a:rPr lang="ja-JP" altLang="en-US" sz="2000" dirty="0" smtClean="0"/>
              <a:t>関数の引数について</a:t>
            </a:r>
            <a:endParaRPr lang="en-US" altLang="ja-JP" sz="2000" dirty="0" smtClean="0"/>
          </a:p>
          <a:p>
            <a:pPr lvl="1"/>
            <a:r>
              <a:rPr lang="ja-JP" altLang="en-US" sz="1800" dirty="0" smtClean="0"/>
              <a:t>値渡し，ポインタ渡し，参照渡し，</a:t>
            </a:r>
            <a:endParaRPr lang="en-US" altLang="ja-JP" sz="1800" dirty="0" smtClean="0"/>
          </a:p>
          <a:p>
            <a:r>
              <a:rPr lang="ja-JP" altLang="en-US" sz="2000" dirty="0" smtClean="0"/>
              <a:t>オーバーライドとオーバーロード</a:t>
            </a:r>
            <a:endParaRPr lang="en-US" altLang="ja-JP" sz="2000" dirty="0" smtClean="0"/>
          </a:p>
          <a:p>
            <a:r>
              <a:rPr lang="ja-JP" altLang="en-US" sz="2000" dirty="0" smtClean="0"/>
              <a:t>継承と委譲</a:t>
            </a:r>
            <a:endParaRPr lang="en-US" altLang="ja-JP" sz="1400" dirty="0" smtClean="0"/>
          </a:p>
          <a:p>
            <a:endParaRPr lang="en-US" altLang="ja-JP" sz="1400" dirty="0"/>
          </a:p>
          <a:p>
            <a:endParaRPr lang="ja-JP" altLang="en-US" sz="2000" dirty="0"/>
          </a:p>
          <a:p>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
        <p:nvSpPr>
          <p:cNvPr id="5" name="コンテンツ プレースホルダー 2"/>
          <p:cNvSpPr txBox="1">
            <a:spLocks/>
          </p:cNvSpPr>
          <p:nvPr/>
        </p:nvSpPr>
        <p:spPr>
          <a:xfrm>
            <a:off x="6382473" y="969108"/>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smtClean="0"/>
              <a:t>STL</a:t>
            </a:r>
            <a:r>
              <a:rPr lang="ja-JP" altLang="en-US" sz="2000" dirty="0" smtClean="0"/>
              <a:t>について</a:t>
            </a:r>
            <a:endParaRPr lang="en-US" altLang="ja-JP" sz="2000" dirty="0" smtClean="0"/>
          </a:p>
          <a:p>
            <a:r>
              <a:rPr lang="en-US" altLang="ja-JP" sz="2000" dirty="0" smtClean="0"/>
              <a:t>Template</a:t>
            </a:r>
            <a:r>
              <a:rPr lang="ja-JP" altLang="en-US" sz="2000" dirty="0" smtClean="0"/>
              <a:t>について（やらないかも）</a:t>
            </a:r>
            <a:endParaRPr lang="en-US" altLang="ja-JP" sz="2000" dirty="0" smtClean="0"/>
          </a:p>
        </p:txBody>
      </p:sp>
    </p:spTree>
    <p:extLst>
      <p:ext uri="{BB962C8B-B14F-4D97-AF65-F5344CB8AC3E}">
        <p14:creationId xmlns:p14="http://schemas.microsoft.com/office/powerpoint/2010/main" val="1035422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smtClean="0"/>
              <a:t>通常 </a:t>
            </a:r>
            <a:r>
              <a:rPr lang="en-US" altLang="ja-JP" sz="1600" dirty="0" smtClean="0"/>
              <a:t>panel </a:t>
            </a:r>
            <a:r>
              <a:rPr lang="ja-JP" altLang="en-US" sz="1600" dirty="0" err="1" smtClean="0"/>
              <a:t>への</a:t>
            </a:r>
            <a:r>
              <a:rPr lang="ja-JP" altLang="en-US" sz="1600" dirty="0" smtClean="0"/>
              <a:t>描画は </a:t>
            </a:r>
            <a:r>
              <a:rPr lang="en-US" altLang="ja-JP" sz="1600" dirty="0"/>
              <a:t> </a:t>
            </a:r>
            <a:r>
              <a:rPr lang="en-US" altLang="ja-JP" sz="1600" dirty="0" smtClean="0"/>
              <a:t>e-&gt;Graphics</a:t>
            </a:r>
            <a:r>
              <a:rPr lang="ja-JP" altLang="en-US" sz="1600" dirty="0" smtClean="0"/>
              <a:t>の関数をたたくのでなく，</a:t>
            </a:r>
            <a:r>
              <a:rPr lang="en-US" altLang="ja-JP" sz="1600" dirty="0" smtClean="0"/>
              <a:t>bitmap</a:t>
            </a:r>
            <a:r>
              <a:rPr lang="ja-JP" altLang="en-US" sz="1600" dirty="0" smtClean="0"/>
              <a:t>に書き込みを行いその</a:t>
            </a:r>
            <a:r>
              <a:rPr lang="en-US" altLang="ja-JP" sz="1600" dirty="0" smtClean="0"/>
              <a:t>bitmap</a:t>
            </a:r>
            <a:r>
              <a:rPr lang="ja-JP" altLang="en-US" sz="1600" dirty="0" smtClean="0"/>
              <a:t>画像を パネルに書き込む．（</a:t>
            </a:r>
            <a:r>
              <a:rPr lang="en-US" altLang="ja-JP" sz="1600" dirty="0" smtClean="0"/>
              <a:t>double buffering</a:t>
            </a:r>
            <a:r>
              <a:rPr lang="ja-JP" altLang="en-US" sz="1600" dirty="0" smtClean="0"/>
              <a:t>と呼ばれる）</a:t>
            </a:r>
            <a:endParaRPr lang="en-US" altLang="ja-JP" sz="1600" dirty="0" smtClean="0"/>
          </a:p>
          <a:p>
            <a:pPr marL="0" indent="0">
              <a:buNone/>
            </a:pPr>
            <a:r>
              <a:rPr lang="en-US" altLang="ja-JP" sz="1600" dirty="0" smtClean="0"/>
              <a:t>Paint</a:t>
            </a:r>
            <a:r>
              <a:rPr lang="ja-JP" altLang="en-US" sz="1600" dirty="0" smtClean="0"/>
              <a:t>関数は右の通り．</a:t>
            </a:r>
            <a:endParaRPr kumimoji="1" lang="en-US" altLang="ja-JP" sz="1600" dirty="0" smtClean="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a:t>
            </a:r>
            <a:r>
              <a:rPr lang="en-US" altLang="ja-JP" sz="900" dirty="0" smtClean="0">
                <a:solidFill>
                  <a:srgbClr val="008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Tree>
    <p:extLst>
      <p:ext uri="{BB962C8B-B14F-4D97-AF65-F5344CB8AC3E}">
        <p14:creationId xmlns:p14="http://schemas.microsoft.com/office/powerpoint/2010/main" val="314833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smtClean="0"/>
              <a:t>Double buffering</a:t>
            </a:r>
            <a:r>
              <a:rPr lang="ja-JP" altLang="en-US" sz="1800" dirty="0" smtClean="0"/>
              <a:t>を行なう際，</a:t>
            </a:r>
            <a:r>
              <a:rPr lang="en-US" altLang="ja-JP" sz="1800" dirty="0" smtClean="0"/>
              <a:t>Pane</a:t>
            </a:r>
            <a:r>
              <a:rPr lang="en-US" altLang="ja-JP" sz="1800" dirty="0"/>
              <a:t>l</a:t>
            </a:r>
            <a:r>
              <a:rPr lang="ja-JP" altLang="en-US" sz="1800" dirty="0" smtClean="0"/>
              <a:t>の二つのフラグを</a:t>
            </a:r>
            <a:r>
              <a:rPr lang="en-US" altLang="ja-JP" sz="1800" dirty="0" smtClean="0"/>
              <a:t>true</a:t>
            </a:r>
            <a:r>
              <a:rPr lang="ja-JP" altLang="en-US" sz="1800" dirty="0" smtClean="0"/>
              <a:t>にする必要がある</a:t>
            </a:r>
            <a:endParaRPr lang="en-US" altLang="ja-JP" sz="1800" dirty="0" smtClean="0"/>
          </a:p>
          <a:p>
            <a:pPr marL="0" indent="0">
              <a:buNone/>
            </a:pPr>
            <a:r>
              <a:rPr kumimoji="1" lang="en-US" altLang="ja-JP" sz="1800" dirty="0"/>
              <a:t>	</a:t>
            </a:r>
            <a:r>
              <a:rPr lang="en-US" altLang="ja-JP" sz="1800" dirty="0" err="1" smtClean="0"/>
              <a:t>AllPaintingInWmPaint</a:t>
            </a:r>
            <a:r>
              <a:rPr lang="en-US" altLang="ja-JP" sz="1800" dirty="0"/>
              <a:t> </a:t>
            </a:r>
            <a:r>
              <a:rPr lang="en-US" altLang="ja-JP" sz="1800" dirty="0" smtClean="0"/>
              <a:t>/ </a:t>
            </a:r>
            <a:r>
              <a:rPr lang="en-US" altLang="ja-JP" sz="1800" dirty="0" err="1" smtClean="0"/>
              <a:t>DoubleBuffer</a:t>
            </a:r>
            <a:endParaRPr lang="en-US" altLang="ja-JP" sz="1800" dirty="0" smtClean="0"/>
          </a:p>
          <a:p>
            <a:pPr marL="0" indent="0">
              <a:buNone/>
            </a:pPr>
            <a:r>
              <a:rPr kumimoji="1" lang="ja-JP" altLang="en-US" sz="1800" dirty="0" smtClean="0"/>
              <a:t>しかし，このフラグを指定する</a:t>
            </a:r>
            <a:r>
              <a:rPr kumimoji="1" lang="en-US" altLang="ja-JP" sz="1800" dirty="0" err="1" smtClean="0"/>
              <a:t>SetStyle</a:t>
            </a:r>
            <a:r>
              <a:rPr lang="ja-JP" altLang="en-US" sz="1800" dirty="0"/>
              <a:t> </a:t>
            </a:r>
            <a:r>
              <a:rPr kumimoji="1" lang="ja-JP" altLang="en-US" sz="1800" dirty="0" smtClean="0"/>
              <a:t>関数は </a:t>
            </a:r>
            <a:r>
              <a:rPr kumimoji="1" lang="en-US" altLang="ja-JP" sz="1800" dirty="0" smtClean="0"/>
              <a:t>protected</a:t>
            </a:r>
            <a:r>
              <a:rPr kumimoji="1" lang="ja-JP" altLang="en-US" sz="1800" dirty="0" err="1" smtClean="0"/>
              <a:t>なので</a:t>
            </a:r>
            <a:r>
              <a:rPr kumimoji="1" lang="ja-JP" altLang="en-US" sz="1800" dirty="0" smtClean="0"/>
              <a:t>直接呼び出すことは出来ない．（お行儀は悪いが）以下のクラス定義とキャストにより解決できる．</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smtClean="0">
                <a:solidFill>
                  <a:srgbClr val="000000"/>
                </a:solidFill>
                <a:latin typeface="ＭＳ ゴシック" panose="020B0609070205080204" pitchFamily="49" charset="-128"/>
                <a:ea typeface="ＭＳ ゴシック" panose="020B0609070205080204" pitchFamily="49" charset="-128"/>
              </a:rPr>
              <a:t>MainForm</a:t>
            </a:r>
            <a:r>
              <a:rPr lang="ja-JP" altLang="en-US" sz="1200" dirty="0" smtClean="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smtClean="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6364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smtClean="0"/>
              <a:t>Windows</a:t>
            </a:r>
            <a:r>
              <a:rPr kumimoji="1" lang="ja-JP" altLang="en-US" dirty="0" smtClean="0"/>
              <a:t>イベントハンドラの追加</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spTree>
    <p:extLst>
      <p:ext uri="{BB962C8B-B14F-4D97-AF65-F5344CB8AC3E}">
        <p14:creationId xmlns:p14="http://schemas.microsoft.com/office/powerpoint/2010/main" val="1908023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smtClean="0"/>
              <a:t>Windows</a:t>
            </a:r>
            <a:r>
              <a:rPr kumimoji="1" lang="ja-JP" altLang="en-US" sz="2800" dirty="0" smtClean="0"/>
              <a:t>プログラミングのイメージ（超簡略版）</a:t>
            </a:r>
            <a:endParaRPr kumimoji="1" lang="ja-JP" altLang="en-US" sz="2800" dirty="0"/>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smtClean="0"/>
              <a:t>右の</a:t>
            </a:r>
            <a:r>
              <a:rPr lang="en-US" altLang="ja-JP" sz="1800" dirty="0" smtClean="0"/>
              <a:t>main</a:t>
            </a:r>
            <a:r>
              <a:rPr lang="ja-JP" altLang="en-US" sz="1800" dirty="0" smtClean="0"/>
              <a:t>関数にて，</a:t>
            </a:r>
            <a:r>
              <a:rPr lang="en-US" altLang="ja-JP" sz="1800" dirty="0" err="1" smtClean="0"/>
              <a:t>MainForm</a:t>
            </a:r>
            <a:r>
              <a:rPr lang="ja-JP" altLang="en-US" sz="1800" dirty="0" smtClean="0"/>
              <a:t>の</a:t>
            </a:r>
            <a:r>
              <a:rPr lang="en-US" altLang="ja-JP" sz="1800" dirty="0" err="1" smtClean="0"/>
              <a:t>ShowDialog</a:t>
            </a:r>
            <a:r>
              <a:rPr lang="ja-JP" altLang="en-US" sz="1800" dirty="0" smtClean="0"/>
              <a:t>を呼ぶと，それ以降の処理は</a:t>
            </a:r>
            <a:r>
              <a:rPr lang="en-US" altLang="ja-JP" sz="1800" dirty="0" err="1" smtClean="0"/>
              <a:t>MainForm</a:t>
            </a:r>
            <a:r>
              <a:rPr lang="ja-JP" altLang="en-US" sz="1800" dirty="0" smtClean="0"/>
              <a:t>が行なう</a:t>
            </a:r>
            <a:endParaRPr kumimoji="1" lang="en-US" altLang="ja-JP" sz="1800" dirty="0"/>
          </a:p>
          <a:p>
            <a:r>
              <a:rPr lang="en-US" altLang="ja-JP" sz="1800" dirty="0" smtClean="0"/>
              <a:t>Form</a:t>
            </a:r>
            <a:r>
              <a:rPr lang="ja-JP" altLang="en-US" sz="1800" dirty="0" smtClean="0"/>
              <a:t>上にマウス・キーボードの入力がされると，</a:t>
            </a:r>
            <a:r>
              <a:rPr lang="en-US" altLang="ja-JP" sz="1800" dirty="0" smtClean="0"/>
              <a:t>Windows</a:t>
            </a:r>
            <a:r>
              <a:rPr lang="ja-JP" altLang="en-US" sz="1800" dirty="0" smtClean="0"/>
              <a:t>がイベントを発行し，</a:t>
            </a:r>
            <a:r>
              <a:rPr lang="en-US" altLang="ja-JP" sz="1800" dirty="0" smtClean="0"/>
              <a:t>Form</a:t>
            </a:r>
            <a:r>
              <a:rPr lang="ja-JP" altLang="en-US" sz="1800" dirty="0" smtClean="0"/>
              <a:t>クラスのイベントハンドラが呼ばれる</a:t>
            </a:r>
            <a:endParaRPr lang="en-US" altLang="ja-JP" sz="1800" dirty="0" smtClean="0"/>
          </a:p>
          <a:p>
            <a:r>
              <a:rPr lang="ja-JP" altLang="en-US" sz="1800" dirty="0" smtClean="0"/>
              <a:t>特定のイベントハンドラをオーバーライド（後述）して，特定のイベントの際の挙動を定義する</a:t>
            </a:r>
            <a:endParaRPr lang="en-US" altLang="ja-JP" sz="1800" dirty="0" smtClean="0"/>
          </a:p>
          <a:p>
            <a:r>
              <a:rPr lang="ja-JP" altLang="en-US" sz="1800" dirty="0" smtClean="0"/>
              <a:t>よく利用するイベントハンドラは以下の通り</a:t>
            </a:r>
            <a:endParaRPr lang="en-US" altLang="ja-JP" sz="1800" dirty="0" smtClean="0"/>
          </a:p>
          <a:p>
            <a:pPr marL="0" indent="0">
              <a:buNone/>
            </a:pPr>
            <a:r>
              <a:rPr lang="en-US" altLang="ja-JP" sz="1800" dirty="0" err="1" smtClean="0"/>
              <a:t>MouseUp</a:t>
            </a:r>
            <a:r>
              <a:rPr lang="en-US" altLang="ja-JP" sz="1800" dirty="0" smtClean="0"/>
              <a:t>/</a:t>
            </a:r>
            <a:r>
              <a:rPr lang="en-US" altLang="ja-JP" sz="1800" dirty="0" err="1" smtClean="0"/>
              <a:t>MouseDown</a:t>
            </a:r>
            <a:r>
              <a:rPr lang="en-US" altLang="ja-JP" sz="1800" dirty="0" smtClean="0"/>
              <a:t>/</a:t>
            </a:r>
            <a:r>
              <a:rPr lang="en-US" altLang="ja-JP" sz="1800" dirty="0" err="1" smtClean="0"/>
              <a:t>MouseMove</a:t>
            </a:r>
            <a:endParaRPr lang="en-US" altLang="ja-JP" sz="1800" dirty="0" smtClean="0"/>
          </a:p>
          <a:p>
            <a:pPr marL="0" indent="0">
              <a:buNone/>
            </a:pPr>
            <a:r>
              <a:rPr lang="en-US" altLang="ja-JP" sz="1800" dirty="0" err="1" smtClean="0"/>
              <a:t>KeyUp</a:t>
            </a:r>
            <a:r>
              <a:rPr lang="en-US" altLang="ja-JP" sz="1800" dirty="0" smtClean="0"/>
              <a:t>/</a:t>
            </a:r>
            <a:r>
              <a:rPr lang="en-US" altLang="ja-JP" sz="1800" dirty="0" err="1" smtClean="0"/>
              <a:t>KeyDown</a:t>
            </a:r>
            <a:endParaRPr lang="en-US" altLang="ja-JP" sz="1800" dirty="0" smtClean="0"/>
          </a:p>
          <a:p>
            <a:pPr marL="0" indent="0">
              <a:buNone/>
            </a:pPr>
            <a:r>
              <a:rPr lang="en-US" altLang="ja-JP" sz="1800" dirty="0" smtClean="0"/>
              <a:t>Paint</a:t>
            </a:r>
          </a:p>
          <a:p>
            <a:pPr marL="0" indent="0">
              <a:buNone/>
            </a:pPr>
            <a:endParaRPr lang="en-US" altLang="ja-JP" sz="1800" dirty="0" smtClean="0"/>
          </a:p>
          <a:p>
            <a:pPr lvl="1"/>
            <a:endParaRPr lang="en-US" altLang="ja-JP" sz="1400" dirty="0" smtClean="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a:t>
            </a:r>
            <a:r>
              <a:rPr lang="ja-JP" altLang="en-US" dirty="0" smtClean="0"/>
              <a:t>の</a:t>
            </a:r>
            <a:r>
              <a:rPr lang="ja-JP" altLang="en-US" dirty="0"/>
              <a:t>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Windows</a:t>
            </a:r>
            <a:r>
              <a:rPr kumimoji="1" lang="ja-JP" altLang="en-US" sz="1400" dirty="0" smtClean="0"/>
              <a:t>が</a:t>
            </a:r>
            <a:endParaRPr kumimoji="1" lang="en-US" altLang="ja-JP" sz="1400" dirty="0" smtClean="0"/>
          </a:p>
          <a:p>
            <a:pPr algn="ctr"/>
            <a:r>
              <a:rPr lang="ja-JP" altLang="en-US" sz="1400" dirty="0" smtClean="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Form</a:t>
            </a:r>
            <a:r>
              <a:rPr kumimoji="1" lang="ja-JP" altLang="en-US" sz="1400" dirty="0" smtClean="0"/>
              <a:t>のイベントハンドラが呼ばれる</a:t>
            </a:r>
            <a:endParaRPr kumimoji="1" lang="ja-JP" altLang="en-US" sz="1400" dirty="0"/>
          </a:p>
        </p:txBody>
      </p:sp>
    </p:spTree>
    <p:extLst>
      <p:ext uri="{BB962C8B-B14F-4D97-AF65-F5344CB8AC3E}">
        <p14:creationId xmlns:p14="http://schemas.microsoft.com/office/powerpoint/2010/main" val="3959029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smtClean="0"/>
              <a:t>イベントハンドラの追加</a:t>
            </a:r>
            <a:endParaRPr kumimoji="1" lang="ja-JP" altLang="en-US" sz="3200"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smtClean="0"/>
              <a:t>MainForm</a:t>
            </a:r>
            <a:r>
              <a:rPr lang="ja-JP" altLang="en-US" sz="2000" dirty="0" smtClean="0"/>
              <a:t>をダイアログ編集画面で開き，プロパティを表示</a:t>
            </a:r>
            <a:endParaRPr lang="en-US" altLang="ja-JP" sz="2000" dirty="0" smtClean="0"/>
          </a:p>
          <a:p>
            <a:pPr>
              <a:spcBef>
                <a:spcPts val="600"/>
              </a:spcBef>
            </a:pPr>
            <a:r>
              <a:rPr lang="en-US" altLang="ja-JP" sz="2000" b="1" dirty="0" smtClean="0">
                <a:solidFill>
                  <a:srgbClr val="C00000"/>
                </a:solidFill>
              </a:rPr>
              <a:t>Form</a:t>
            </a:r>
            <a:r>
              <a:rPr lang="ja-JP" altLang="en-US" sz="2000" b="1" dirty="0">
                <a:solidFill>
                  <a:srgbClr val="C00000"/>
                </a:solidFill>
              </a:rPr>
              <a:t>内</a:t>
            </a:r>
            <a:r>
              <a:rPr lang="ja-JP" altLang="en-US" sz="2000" b="1" dirty="0" smtClean="0">
                <a:solidFill>
                  <a:srgbClr val="C00000"/>
                </a:solidFill>
              </a:rPr>
              <a:t>のパネルを</a:t>
            </a:r>
            <a:r>
              <a:rPr lang="ja-JP" altLang="en-US" sz="2000" b="1" dirty="0">
                <a:solidFill>
                  <a:srgbClr val="C00000"/>
                </a:solidFill>
              </a:rPr>
              <a:t>クリック</a:t>
            </a:r>
            <a:r>
              <a:rPr lang="ja-JP" altLang="en-US" sz="2000" b="1" dirty="0" smtClean="0">
                <a:solidFill>
                  <a:srgbClr val="C00000"/>
                </a:solidFill>
              </a:rPr>
              <a:t>してアクティブにした下で</a:t>
            </a:r>
            <a:r>
              <a:rPr lang="ja-JP" altLang="en-US" sz="2000" dirty="0" smtClean="0"/>
              <a:t>，右クリックしてプロパティを表示し，</a:t>
            </a:r>
            <a:r>
              <a:rPr kumimoji="1" lang="ja-JP" altLang="en-US" sz="2000" dirty="0" smtClean="0"/>
              <a:t>イナズマっぽいアイコンをクリックし，以下の関数の右側をダブルクリック</a:t>
            </a:r>
            <a:endParaRPr kumimoji="1" lang="en-US" altLang="ja-JP" sz="2000" dirty="0" smtClean="0"/>
          </a:p>
          <a:p>
            <a:pPr lvl="1">
              <a:spcBef>
                <a:spcPts val="600"/>
              </a:spcBef>
            </a:pPr>
            <a:r>
              <a:rPr kumimoji="1" lang="en-US" altLang="ja-JP" sz="1600" dirty="0" err="1" smtClean="0"/>
              <a:t>MouseDown</a:t>
            </a:r>
            <a:r>
              <a:rPr lang="en-US" altLang="ja-JP" sz="1600" dirty="0" smtClean="0"/>
              <a:t> / </a:t>
            </a:r>
            <a:r>
              <a:rPr lang="en-US" altLang="ja-JP" sz="1600" dirty="0" err="1" smtClean="0"/>
              <a:t>MouseUp</a:t>
            </a:r>
            <a:r>
              <a:rPr lang="en-US" altLang="ja-JP" sz="1600" dirty="0" smtClean="0"/>
              <a:t> / </a:t>
            </a:r>
            <a:r>
              <a:rPr lang="en-US" altLang="ja-JP" sz="1600" dirty="0" err="1" smtClean="0"/>
              <a:t>MouseMove</a:t>
            </a:r>
            <a:r>
              <a:rPr lang="en-US" altLang="ja-JP" sz="1600" dirty="0" smtClean="0"/>
              <a:t> : </a:t>
            </a:r>
            <a:r>
              <a:rPr lang="ja-JP" altLang="en-US" sz="1600" dirty="0" smtClean="0"/>
              <a:t>マウスのイベントハンドラ</a:t>
            </a:r>
            <a:endParaRPr lang="en-US" altLang="ja-JP" sz="1600" dirty="0" smtClean="0"/>
          </a:p>
          <a:p>
            <a:pPr lvl="1">
              <a:spcBef>
                <a:spcPts val="600"/>
              </a:spcBef>
            </a:pPr>
            <a:r>
              <a:rPr kumimoji="1" lang="en-US" altLang="ja-JP" sz="1600" dirty="0" smtClean="0"/>
              <a:t>Paint   : </a:t>
            </a:r>
            <a:r>
              <a:rPr kumimoji="1" lang="ja-JP" altLang="en-US" sz="1600" dirty="0" smtClean="0"/>
              <a:t>描画時に呼ばれるイベントハンドラ（大切 </a:t>
            </a:r>
            <a:r>
              <a:rPr kumimoji="1" lang="en-US" altLang="ja-JP" sz="1600" dirty="0" smtClean="0"/>
              <a:t>: </a:t>
            </a:r>
            <a:r>
              <a:rPr lang="ja-JP" altLang="en-US" sz="1600" dirty="0" smtClean="0"/>
              <a:t>デフォルトでオーバーロード済みか</a:t>
            </a:r>
            <a:r>
              <a:rPr lang="ja-JP" altLang="en-US" sz="1600" dirty="0"/>
              <a:t>も</a:t>
            </a:r>
            <a:r>
              <a:rPr kumimoji="1" lang="ja-JP" altLang="en-US" sz="1600" dirty="0" smtClean="0"/>
              <a:t>）</a:t>
            </a:r>
            <a:endParaRPr kumimoji="1" lang="en-US" altLang="ja-JP" sz="1600" dirty="0" smtClean="0"/>
          </a:p>
          <a:p>
            <a:pPr lvl="1">
              <a:spcBef>
                <a:spcPts val="600"/>
              </a:spcBef>
            </a:pPr>
            <a:r>
              <a:rPr kumimoji="1" lang="en-US" altLang="ja-JP" sz="1600" dirty="0" smtClean="0"/>
              <a:t>Resize : </a:t>
            </a:r>
            <a:r>
              <a:rPr kumimoji="1" lang="ja-JP" altLang="en-US" sz="1600" dirty="0" smtClean="0"/>
              <a:t>サイズ変更時に呼ばれる</a:t>
            </a:r>
            <a:r>
              <a:rPr kumimoji="1" lang="en-US" altLang="ja-JP" sz="1600" dirty="0" smtClean="0"/>
              <a:t> </a:t>
            </a:r>
          </a:p>
          <a:p>
            <a:pPr>
              <a:spcBef>
                <a:spcPts val="600"/>
              </a:spcBef>
            </a:pPr>
            <a:r>
              <a:rPr lang="en-US" altLang="ja-JP" sz="2000" b="1" dirty="0" smtClean="0">
                <a:solidFill>
                  <a:srgbClr val="C00000"/>
                </a:solidFill>
              </a:rPr>
              <a:t>Form</a:t>
            </a:r>
            <a:r>
              <a:rPr lang="ja-JP" altLang="en-US" sz="2000" b="1" dirty="0" smtClean="0">
                <a:solidFill>
                  <a:srgbClr val="C00000"/>
                </a:solidFill>
              </a:rPr>
              <a:t>全体をアクティブ</a:t>
            </a:r>
            <a:r>
              <a:rPr lang="ja-JP" altLang="en-US" sz="2000" b="1" dirty="0">
                <a:solidFill>
                  <a:srgbClr val="C00000"/>
                </a:solidFill>
              </a:rPr>
              <a:t>にした下で</a:t>
            </a:r>
            <a:r>
              <a:rPr lang="ja-JP" altLang="en-US" sz="2000" dirty="0"/>
              <a:t>，イナズマっぽいアイコンをクリックし，以下の関数の右側を</a:t>
            </a:r>
            <a:r>
              <a:rPr lang="ja-JP" altLang="en-US" sz="2000" dirty="0" smtClean="0"/>
              <a:t>ダブルクリック</a:t>
            </a:r>
            <a:endParaRPr kumimoji="1" lang="en-US" altLang="ja-JP" sz="2000" dirty="0" smtClean="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smtClean="0"/>
              <a:t>※ OpenGL</a:t>
            </a:r>
            <a:r>
              <a:rPr lang="ja-JP" altLang="en-US" sz="1800" dirty="0" smtClean="0"/>
              <a:t>を表示するだけなら必要なのは </a:t>
            </a:r>
            <a:r>
              <a:rPr lang="en-US" altLang="ja-JP" sz="1800" dirty="0" smtClean="0"/>
              <a:t>Paint</a:t>
            </a:r>
            <a:r>
              <a:rPr lang="ja-JP" altLang="en-US" sz="1800" dirty="0" smtClean="0"/>
              <a:t>と</a:t>
            </a:r>
            <a:r>
              <a:rPr lang="en-US" altLang="ja-JP" sz="1800" dirty="0" smtClean="0"/>
              <a:t>Resize</a:t>
            </a:r>
            <a:r>
              <a:rPr lang="ja-JP" altLang="en-US" sz="1800" dirty="0" smtClean="0"/>
              <a:t>のみだけど，マウスとキーボードは使うのでオーバーロードしておく</a:t>
            </a:r>
            <a:endParaRPr lang="en-US" altLang="ja-JP" sz="1800" dirty="0" smtClean="0"/>
          </a:p>
          <a:p>
            <a:pPr marL="0" indent="0">
              <a:spcBef>
                <a:spcPts val="600"/>
              </a:spcBef>
              <a:buNone/>
            </a:pPr>
            <a:endParaRPr lang="en-US" altLang="ja-JP" sz="2000" dirty="0"/>
          </a:p>
          <a:p>
            <a:pPr>
              <a:spcBef>
                <a:spcPts val="600"/>
              </a:spcBef>
            </a:pPr>
            <a:r>
              <a:rPr kumimoji="1" lang="en-US" altLang="ja-JP" sz="2000" dirty="0" err="1" smtClean="0"/>
              <a:t>FormMain.h</a:t>
            </a:r>
            <a:r>
              <a:rPr kumimoji="1" lang="ja-JP" altLang="en-US" sz="2000" dirty="0" smtClean="0"/>
              <a:t>を見ると，イベントハンドラ関数が作製されていることが分かる</a:t>
            </a:r>
            <a:endParaRPr kumimoji="1" lang="en-US" altLang="ja-JP" sz="2000" dirty="0" smtClean="0"/>
          </a:p>
          <a:p>
            <a:pPr>
              <a:spcBef>
                <a:spcPts val="600"/>
              </a:spcBef>
            </a:pPr>
            <a:r>
              <a:rPr lang="ja-JP" altLang="en-US" sz="2000" dirty="0" smtClean="0"/>
              <a:t>イベントハンドラ内に </a:t>
            </a:r>
            <a:r>
              <a:rPr lang="en-US" altLang="ja-JP" sz="2000" dirty="0" err="1" smtClean="0"/>
              <a:t>prinntf</a:t>
            </a:r>
            <a:r>
              <a:rPr lang="en-US" altLang="ja-JP" sz="2000" dirty="0" smtClean="0"/>
              <a:t>(“here!!!”); </a:t>
            </a:r>
            <a:r>
              <a:rPr lang="ja-JP" altLang="en-US" sz="2000" dirty="0" smtClean="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spTree>
    <p:extLst>
      <p:ext uri="{BB962C8B-B14F-4D97-AF65-F5344CB8AC3E}">
        <p14:creationId xmlns:p14="http://schemas.microsoft.com/office/powerpoint/2010/main" val="1521462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イベント</a:t>
            </a:r>
            <a:r>
              <a:rPr lang="ja-JP" altLang="en-US" sz="3600" dirty="0"/>
              <a:t>ハンドラ</a:t>
            </a:r>
            <a:r>
              <a:rPr lang="ja-JP" altLang="en-US" sz="3600" dirty="0" smtClean="0"/>
              <a:t>の実装</a:t>
            </a:r>
            <a:r>
              <a:rPr lang="ja-JP" altLang="en-US" sz="3600" dirty="0"/>
              <a:t>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smtClean="0"/>
              <a:t>ここまでの内容は</a:t>
            </a:r>
            <a:endParaRPr kumimoji="1" lang="en-US" altLang="ja-JP" dirty="0" smtClean="0"/>
          </a:p>
          <a:p>
            <a:pPr marL="0" indent="0">
              <a:buNone/>
            </a:pPr>
            <a:r>
              <a:rPr lang="en-US" altLang="ja-JP" dirty="0" err="1" smtClean="0"/>
              <a:t>InitCliForm</a:t>
            </a:r>
            <a:r>
              <a:rPr lang="ja-JP" altLang="en-US" dirty="0" smtClean="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smtClean="0"/>
              <a:t>OpenGL</a:t>
            </a:r>
            <a:r>
              <a:rPr lang="ja-JP" altLang="en-US" b="1" dirty="0" smtClean="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smtClean="0"/>
              <a:t>glew</a:t>
            </a:r>
            <a:r>
              <a:rPr lang="ja-JP" altLang="en-US" dirty="0" smtClean="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smtClean="0"/>
              <a:t>Glew</a:t>
            </a:r>
            <a:r>
              <a:rPr lang="ja-JP" altLang="en-US" sz="1600" dirty="0" smtClean="0"/>
              <a:t>と</a:t>
            </a:r>
            <a:r>
              <a:rPr lang="ja-JP" altLang="en-US" sz="1600" dirty="0"/>
              <a:t>は</a:t>
            </a:r>
            <a:r>
              <a:rPr lang="en-US" altLang="ja-JP" sz="1600" dirty="0" smtClean="0">
                <a:sym typeface="Wingdings" panose="05000000000000000000" pitchFamily="2" charset="2"/>
              </a:rPr>
              <a:t>OpenGL</a:t>
            </a:r>
            <a:r>
              <a:rPr lang="ja-JP" altLang="en-US" sz="1600" dirty="0" smtClean="0">
                <a:sym typeface="Wingdings" panose="05000000000000000000" pitchFamily="2" charset="2"/>
              </a:rPr>
              <a:t>の拡張ライブラリ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Windows</a:t>
            </a:r>
            <a:r>
              <a:rPr lang="ja-JP" altLang="en-US" sz="1200" dirty="0" smtClean="0">
                <a:sym typeface="Wingdings" panose="05000000000000000000" pitchFamily="2" charset="2"/>
              </a:rPr>
              <a:t>デフォルトの</a:t>
            </a:r>
            <a:r>
              <a:rPr lang="en-US" altLang="ja-JP" sz="1200" dirty="0" smtClean="0">
                <a:sym typeface="Wingdings" panose="05000000000000000000" pitchFamily="2" charset="2"/>
              </a:rPr>
              <a:t>OpenGL</a:t>
            </a:r>
            <a:r>
              <a:rPr lang="ja-JP" altLang="en-US" sz="1200" dirty="0" smtClean="0">
                <a:sym typeface="Wingdings" panose="05000000000000000000" pitchFamily="2" charset="2"/>
              </a:rPr>
              <a:t>は，使える機能に制限がある</a:t>
            </a:r>
            <a:endParaRPr kumimoji="1" lang="en-US" altLang="ja-JP" sz="1200" dirty="0" smtClean="0">
              <a:sym typeface="Wingdings" panose="05000000000000000000" pitchFamily="2" charset="2"/>
            </a:endParaRPr>
          </a:p>
          <a:p>
            <a:pPr lvl="1">
              <a:spcBef>
                <a:spcPts val="600"/>
              </a:spcBef>
            </a:pPr>
            <a:r>
              <a:rPr lang="en-US" altLang="ja-JP" sz="1200" dirty="0" err="1" smtClean="0">
                <a:sym typeface="Wingdings" panose="05000000000000000000" pitchFamily="2" charset="2"/>
              </a:rPr>
              <a:t>Glew</a:t>
            </a:r>
            <a:r>
              <a:rPr lang="ja-JP" altLang="en-US" sz="1200" dirty="0" smtClean="0">
                <a:sym typeface="Wingdings" panose="05000000000000000000" pitchFamily="2" charset="2"/>
              </a:rPr>
              <a:t>をリンクする事で利用できる機能を増やす（</a:t>
            </a:r>
            <a:r>
              <a:rPr lang="en-US" altLang="ja-JP" sz="1200" dirty="0" smtClean="0">
                <a:sym typeface="Wingdings" panose="05000000000000000000" pitchFamily="2" charset="2"/>
              </a:rPr>
              <a:t>GL_TEXTURE_3D</a:t>
            </a:r>
            <a:r>
              <a:rPr lang="ja-JP" altLang="en-US" sz="1200" dirty="0" smtClean="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の </a:t>
            </a:r>
            <a:r>
              <a:rPr lang="en-US" altLang="ja-JP" sz="1600" dirty="0" smtClean="0">
                <a:sym typeface="Wingdings" panose="05000000000000000000" pitchFamily="2" charset="2"/>
              </a:rPr>
              <a:t>.h</a:t>
            </a:r>
            <a:r>
              <a:rPr lang="ja-JP" altLang="en-US" sz="1600" dirty="0">
                <a:sym typeface="Wingdings" panose="05000000000000000000" pitchFamily="2" charset="2"/>
              </a:rPr>
              <a:t> </a:t>
            </a:r>
            <a:r>
              <a:rPr lang="en-US" altLang="ja-JP" sz="1600" dirty="0" smtClean="0">
                <a:sym typeface="Wingdings" panose="05000000000000000000" pitchFamily="2" charset="2"/>
              </a:rPr>
              <a:t>/ .lib / .</a:t>
            </a:r>
            <a:r>
              <a:rPr lang="en-US" altLang="ja-JP" sz="1600" dirty="0" err="1" smtClean="0">
                <a:sym typeface="Wingdings" panose="05000000000000000000" pitchFamily="2" charset="2"/>
              </a:rPr>
              <a:t>dll</a:t>
            </a:r>
            <a:r>
              <a:rPr lang="ja-JP" altLang="en-US" sz="1600" dirty="0" smtClean="0">
                <a:sym typeface="Wingdings" panose="05000000000000000000" pitchFamily="2" charset="2"/>
              </a:rPr>
              <a:t>ファイルを取得する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ja-JP" altLang="en-US" sz="1400" dirty="0" smtClean="0">
                <a:sym typeface="Wingdings" panose="05000000000000000000" pitchFamily="2" charset="2"/>
              </a:rPr>
              <a:t> フォルダをコピー</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smtClean="0">
                <a:sym typeface="Wingdings" panose="05000000000000000000" pitchFamily="2" charset="2"/>
                <a:hlinkClick r:id="rId2"/>
              </a:rPr>
              <a:t>/</a:t>
            </a:r>
            <a:r>
              <a:rPr lang="en-US" altLang="ja-JP" sz="1400" dirty="0" smtClean="0">
                <a:sym typeface="Wingdings" panose="05000000000000000000" pitchFamily="2" charset="2"/>
              </a:rPr>
              <a:t>  </a:t>
            </a:r>
            <a:r>
              <a:rPr lang="ja-JP" altLang="en-US" sz="1400" dirty="0" smtClean="0">
                <a:sym typeface="Wingdings" panose="05000000000000000000" pitchFamily="2" charset="2"/>
              </a:rPr>
              <a:t>本家から</a:t>
            </a:r>
            <a:r>
              <a:rPr lang="en-US" altLang="ja-JP" sz="1400" dirty="0" smtClean="0">
                <a:sym typeface="Wingdings" panose="05000000000000000000" pitchFamily="2" charset="2"/>
              </a:rPr>
              <a:t>download</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smtClean="0">
              <a:sym typeface="Wingdings" panose="05000000000000000000" pitchFamily="2" charset="2"/>
            </a:endParaRPr>
          </a:p>
          <a:p>
            <a:pPr marL="0" indent="0">
              <a:spcBef>
                <a:spcPts val="600"/>
              </a:spcBef>
              <a:buNone/>
            </a:pPr>
            <a:r>
              <a:rPr lang="ja-JP" altLang="en-US" sz="1400" dirty="0" smtClean="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プロジェクトトップ</a:t>
            </a:r>
            <a:r>
              <a:rPr lang="en-US" altLang="ja-JP" sz="1400" dirty="0" smtClean="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en-US" altLang="ja-JP" sz="1600" dirty="0" smtClean="0">
                <a:sym typeface="Wingdings" panose="05000000000000000000" pitchFamily="2" charset="2"/>
              </a:rPr>
              <a:t> </a:t>
            </a:r>
          </a:p>
          <a:p>
            <a:pPr marL="0" indent="0">
              <a:spcBef>
                <a:spcPts val="600"/>
              </a:spcBef>
              <a:buNone/>
            </a:pP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へパスを通す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3.2.</a:t>
            </a:r>
            <a:r>
              <a:rPr lang="ja-JP" altLang="en-US" sz="1400" dirty="0">
                <a:sym typeface="Wingdings" panose="05000000000000000000" pitchFamily="2" charset="2"/>
              </a:rPr>
              <a:t>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追加のライブラリディレクトリ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smtClean="0">
                <a:sym typeface="Wingdings" panose="05000000000000000000" pitchFamily="2" charset="2"/>
              </a:rPr>
              <a:t>」</a:t>
            </a:r>
            <a:r>
              <a:rPr lang="ja-JP" altLang="en-US" sz="1400" dirty="0">
                <a:sym typeface="Wingdings" panose="05000000000000000000" pitchFamily="2" charset="2"/>
              </a:rPr>
              <a:t>を</a:t>
            </a:r>
            <a:r>
              <a:rPr lang="ja-JP" altLang="en-US" sz="1400" dirty="0" smtClean="0">
                <a:sym typeface="Wingdings" panose="05000000000000000000" pitchFamily="2" charset="2"/>
              </a:rPr>
              <a:t>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3.3.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入力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追加の依存ファイル</a:t>
            </a:r>
            <a:r>
              <a:rPr lang="ja-JP" altLang="en-US" sz="1400" dirty="0" smtClean="0">
                <a:sym typeface="Wingdings" panose="05000000000000000000" pitchFamily="2" charset="2"/>
              </a:rPr>
              <a:t> に「</a:t>
            </a:r>
            <a:r>
              <a:rPr lang="en-US" altLang="ja-JP" sz="1400" dirty="0">
                <a:sym typeface="Wingdings" panose="05000000000000000000" pitchFamily="2" charset="2"/>
              </a:rPr>
              <a:t>glew32.lib</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3.4. </a:t>
            </a:r>
            <a:r>
              <a:rPr lang="en-US" altLang="ja-JP" sz="1400" dirty="0" err="1" smtClean="0">
                <a:sym typeface="Wingdings" panose="05000000000000000000" pitchFamily="2" charset="2"/>
              </a:rPr>
              <a:t>glew</a:t>
            </a:r>
            <a:r>
              <a:rPr lang="en-US" altLang="ja-JP" sz="1400" dirty="0" smtClean="0">
                <a:sym typeface="Wingdings" panose="05000000000000000000" pitchFamily="2" charset="2"/>
              </a:rPr>
              <a:t>/bin/Release/x64 </a:t>
            </a:r>
            <a:r>
              <a:rPr lang="ja-JP" altLang="en-US" sz="1400" dirty="0" smtClean="0">
                <a:sym typeface="Wingdings" panose="05000000000000000000" pitchFamily="2" charset="2"/>
              </a:rPr>
              <a:t>内の </a:t>
            </a:r>
            <a:r>
              <a:rPr lang="en-US" altLang="ja-JP" sz="1400" dirty="0" smtClean="0">
                <a:sym typeface="Wingdings" panose="05000000000000000000" pitchFamily="2" charset="2"/>
              </a:rPr>
              <a:t>glew32.dll </a:t>
            </a:r>
            <a:r>
              <a:rPr lang="ja-JP" altLang="en-US" sz="1400" dirty="0" smtClean="0">
                <a:sym typeface="Wingdings" panose="05000000000000000000" pitchFamily="2" charset="2"/>
              </a:rPr>
              <a:t>を，プロジェクトトップ</a:t>
            </a:r>
            <a:r>
              <a:rPr lang="en-US" altLang="ja-JP" sz="1400" dirty="0" smtClean="0">
                <a:sym typeface="Wingdings" panose="05000000000000000000" pitchFamily="2" charset="2"/>
              </a:rPr>
              <a:t>/x64/Release</a:t>
            </a:r>
            <a:r>
              <a:rPr lang="ja-JP" altLang="en-US" sz="1400" dirty="0" smtClean="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a:t>
            </a:r>
            <a:r>
              <a:rPr lang="en-US" altLang="ja-JP" sz="1400" dirty="0" smtClean="0">
                <a:sym typeface="Wingdings" panose="05000000000000000000" pitchFamily="2" charset="2"/>
              </a:rPr>
              <a:t>3.5. </a:t>
            </a:r>
            <a:r>
              <a:rPr lang="en-US" altLang="ja-JP" sz="1400" dirty="0" smtClean="0">
                <a:solidFill>
                  <a:srgbClr val="00B050"/>
                </a:solidFill>
                <a:sym typeface="Wingdings" panose="05000000000000000000" pitchFamily="2" charset="2"/>
              </a:rPr>
              <a:t>C/C++ &gt; </a:t>
            </a:r>
            <a:r>
              <a:rPr lang="ja-JP" altLang="en-US" sz="1400" dirty="0" smtClean="0">
                <a:solidFill>
                  <a:srgbClr val="00B050"/>
                </a:solidFill>
                <a:sym typeface="Wingdings" panose="05000000000000000000" pitchFamily="2" charset="2"/>
              </a:rPr>
              <a:t>コード生成タブ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ランタイムライブラリ</a:t>
            </a:r>
            <a:r>
              <a:rPr lang="ja-JP" altLang="en-US" sz="1400" dirty="0" smtClean="0">
                <a:sym typeface="Wingdings" panose="05000000000000000000" pitchFamily="2" charset="2"/>
              </a:rPr>
              <a:t>が </a:t>
            </a:r>
            <a:r>
              <a:rPr lang="en-US" altLang="ja-JP" sz="1400" dirty="0" smtClean="0">
                <a:sym typeface="Wingdings" panose="05000000000000000000" pitchFamily="2" charset="2"/>
              </a:rPr>
              <a:t>/MD</a:t>
            </a:r>
            <a:r>
              <a:rPr lang="ja-JP" altLang="en-US" sz="1400" dirty="0">
                <a:sym typeface="Wingdings" panose="05000000000000000000" pitchFamily="2" charset="2"/>
              </a:rPr>
              <a:t> </a:t>
            </a:r>
            <a:r>
              <a:rPr lang="ja-JP" altLang="en-US" sz="1400" dirty="0" smtClean="0">
                <a:sym typeface="Wingdings" panose="05000000000000000000" pitchFamily="2" charset="2"/>
              </a:rPr>
              <a:t>または</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MDd</a:t>
            </a:r>
            <a:r>
              <a:rPr lang="ja-JP" altLang="en-US" sz="1400" dirty="0" smtClean="0">
                <a:sym typeface="Wingdings" panose="05000000000000000000" pitchFamily="2" charset="2"/>
              </a:rPr>
              <a:t>になっている事を確認</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4. </a:t>
            </a:r>
            <a:r>
              <a:rPr lang="ja-JP" altLang="en-US" sz="1600" dirty="0" smtClean="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確認</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Visual Studio 2019 (C++CLI)</a:t>
            </a:r>
            <a:r>
              <a:rPr kumimoji="1" lang="ja-JP" altLang="en-US" dirty="0" smtClean="0"/>
              <a:t>入ってる？</a:t>
            </a:r>
            <a:endParaRPr kumimoji="1" lang="en-US" altLang="ja-JP" dirty="0" smtClean="0"/>
          </a:p>
          <a:p>
            <a:r>
              <a:rPr lang="en-US" altLang="ja-JP" dirty="0" err="1" smtClean="0"/>
              <a:t>Github</a:t>
            </a:r>
            <a:r>
              <a:rPr lang="ja-JP" altLang="en-US" dirty="0" smtClean="0"/>
              <a:t>入ってる？</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657435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smtClean="0"/>
              <a:t>eigen</a:t>
            </a:r>
            <a:r>
              <a:rPr lang="ja-JP" altLang="en-US" dirty="0" smtClean="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smtClean="0"/>
              <a:t>Eigen</a:t>
            </a:r>
            <a:r>
              <a:rPr lang="ja-JP" altLang="en-US" sz="1600" dirty="0" smtClean="0"/>
              <a:t>とは行列計算ライブラリ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10</a:t>
            </a:r>
            <a:r>
              <a:rPr kumimoji="1" lang="ja-JP" altLang="en-US" sz="1200" dirty="0" smtClean="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smtClean="0">
                <a:sym typeface="Wingdings" panose="05000000000000000000" pitchFamily="2" charset="2"/>
              </a:rPr>
              <a:t>行列ライブラリを自作する人が多かった</a:t>
            </a:r>
            <a:endParaRPr kumimoji="1" lang="en-US" altLang="ja-JP" sz="1200" dirty="0" smtClean="0">
              <a:sym typeface="Wingdings" panose="05000000000000000000" pitchFamily="2" charset="2"/>
            </a:endParaRPr>
          </a:p>
          <a:p>
            <a:pPr lvl="1">
              <a:spcBef>
                <a:spcPts val="600"/>
              </a:spcBef>
            </a:pPr>
            <a:r>
              <a:rPr lang="ja-JP" altLang="en-US" sz="1200" dirty="0">
                <a:sym typeface="Wingdings" panose="05000000000000000000" pitchFamily="2" charset="2"/>
              </a:rPr>
              <a:t>最近</a:t>
            </a:r>
            <a:r>
              <a:rPr lang="ja-JP" altLang="en-US" sz="1200" dirty="0" smtClean="0">
                <a:sym typeface="Wingdings" panose="05000000000000000000" pitchFamily="2" charset="2"/>
              </a:rPr>
              <a:t>は</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がいけてるので</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を利用する</a:t>
            </a:r>
            <a:endParaRPr lang="en-US" altLang="ja-JP" sz="1200" dirty="0" smtClean="0">
              <a:sym typeface="Wingdings" panose="05000000000000000000" pitchFamily="2" charset="2"/>
            </a:endParaRPr>
          </a:p>
          <a:p>
            <a:pPr lvl="1">
              <a:spcBef>
                <a:spcPts val="600"/>
              </a:spcBef>
            </a:pPr>
            <a:r>
              <a:rPr lang="ja-JP" altLang="en-US" sz="1200" dirty="0" smtClean="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t>
            </a:r>
            <a:r>
              <a:rPr lang="en-US" altLang="ja-JP" sz="1200" dirty="0" smtClean="0">
                <a:sym typeface="Wingdings" panose="05000000000000000000" pitchFamily="2" charset="2"/>
                <a:hlinkClick r:id="rId2"/>
              </a:rPr>
              <a:t>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Eigen</a:t>
            </a:r>
            <a:r>
              <a:rPr lang="ja-JP" altLang="en-US" sz="1600" dirty="0" smtClean="0">
                <a:sym typeface="Wingdings" panose="05000000000000000000" pitchFamily="2" charset="2"/>
              </a:rPr>
              <a:t>フォルダを取得する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a:t>
            </a:r>
            <a:r>
              <a:rPr lang="ja-JP" altLang="en-US" sz="1400" dirty="0">
                <a:sym typeface="Wingdings" panose="05000000000000000000" pitchFamily="2" charset="2"/>
              </a:rPr>
              <a:t> </a:t>
            </a:r>
            <a:r>
              <a:rPr lang="en-US" altLang="ja-JP" sz="1400" dirty="0" smtClean="0">
                <a:sym typeface="Wingdings" panose="05000000000000000000" pitchFamily="2" charset="2"/>
              </a:rPr>
              <a:t>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smtClean="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     </a:t>
            </a:r>
            <a:r>
              <a:rPr lang="ja-JP" altLang="en-US" sz="1400" dirty="0" smtClean="0">
                <a:sym typeface="Wingdings" panose="05000000000000000000" pitchFamily="2" charset="2"/>
              </a:rPr>
              <a:t>今回は </a:t>
            </a:r>
            <a:r>
              <a:rPr lang="en-US" altLang="ja-JP" sz="1400" dirty="0" err="1" smtClean="0">
                <a:sym typeface="Wingdings" panose="05000000000000000000" pitchFamily="2" charset="2"/>
              </a:rPr>
              <a:t>main.h</a:t>
            </a:r>
            <a:r>
              <a:rPr lang="en-US" altLang="ja-JP" sz="1400" dirty="0" smtClean="0">
                <a:sym typeface="Wingdings" panose="05000000000000000000" pitchFamily="2" charset="2"/>
              </a:rPr>
              <a:t> </a:t>
            </a:r>
            <a:r>
              <a:rPr lang="ja-JP" altLang="en-US" sz="1400" dirty="0" smtClean="0">
                <a:sym typeface="Wingdings" panose="05000000000000000000" pitchFamily="2" charset="2"/>
              </a:rPr>
              <a:t>があるフォルダに，</a:t>
            </a:r>
            <a:r>
              <a:rPr lang="en-US" altLang="ja-JP" sz="1400" dirty="0" smtClean="0">
                <a:sym typeface="Wingdings" panose="05000000000000000000" pitchFamily="2" charset="2"/>
              </a:rPr>
              <a:t>3rdParty</a:t>
            </a:r>
            <a:r>
              <a:rPr lang="ja-JP" altLang="en-US" sz="1400" dirty="0" smtClean="0">
                <a:sym typeface="Wingdings" panose="05000000000000000000" pitchFamily="2" charset="2"/>
              </a:rPr>
              <a:t>というフォルダを作りその中に置く</a:t>
            </a:r>
            <a:r>
              <a:rPr lang="en-US" altLang="ja-JP" sz="1400" dirty="0" smtClean="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場所 </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ProjectTop</a:t>
            </a:r>
            <a:r>
              <a:rPr lang="en-US" altLang="ja-JP" sz="1400" dirty="0" smtClean="0">
                <a:sym typeface="Wingdings" panose="05000000000000000000" pitchFamily="2" charset="2"/>
              </a:rPr>
              <a:t>/</a:t>
            </a:r>
            <a:r>
              <a:rPr lang="ja-JP" altLang="en-US" sz="1400" dirty="0" smtClean="0">
                <a:sym typeface="Wingdings" panose="05000000000000000000" pitchFamily="2" charset="2"/>
              </a:rPr>
              <a:t>プロジェクト名</a:t>
            </a:r>
            <a:r>
              <a:rPr lang="en-US" altLang="ja-JP" sz="1400" dirty="0" smtClean="0">
                <a:sym typeface="Wingdings" panose="05000000000000000000" pitchFamily="2" charset="2"/>
              </a:rPr>
              <a:t>/3rdParty/Eigen</a:t>
            </a:r>
            <a:r>
              <a:rPr lang="en-US" altLang="ja-JP" sz="1600" dirty="0" smtClean="0">
                <a:sym typeface="Wingdings" panose="05000000000000000000" pitchFamily="2" charset="2"/>
              </a:rPr>
              <a:t> </a:t>
            </a: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Tree>
    <p:extLst>
      <p:ext uri="{BB962C8B-B14F-4D97-AF65-F5344CB8AC3E}">
        <p14:creationId xmlns:p14="http://schemas.microsoft.com/office/powerpoint/2010/main" val="4019301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smtClean="0"/>
              <a:t>OglForCli</a:t>
            </a:r>
            <a:r>
              <a:rPr kumimoji="1" lang="en-US" altLang="ja-JP" sz="3200" dirty="0" smtClean="0"/>
              <a:t> </a:t>
            </a:r>
            <a:r>
              <a:rPr kumimoji="1" lang="ja-JP" altLang="en-US" sz="3200" dirty="0" smtClean="0"/>
              <a:t>と </a:t>
            </a:r>
            <a:r>
              <a:rPr kumimoji="1" lang="en-US" altLang="ja-JP" sz="3200" dirty="0" err="1" smtClean="0"/>
              <a:t>tmath.h</a:t>
            </a:r>
            <a:r>
              <a:rPr kumimoji="1" lang="en-US" altLang="ja-JP" sz="3200" dirty="0" smtClean="0"/>
              <a:t> </a:t>
            </a:r>
            <a:r>
              <a:rPr kumimoji="1" lang="ja-JP" altLang="en-US" sz="3200" dirty="0" smtClean="0"/>
              <a:t>を入れる</a:t>
            </a:r>
            <a:endParaRPr kumimoji="1" lang="ja-JP" altLang="en-US" sz="3200" dirty="0"/>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smtClean="0"/>
              <a:t>今回は井尻が</a:t>
            </a:r>
            <a:r>
              <a:rPr lang="ja-JP" altLang="en-US" sz="1600" dirty="0"/>
              <a:t>実装</a:t>
            </a:r>
            <a:r>
              <a:rPr kumimoji="1" lang="ja-JP" altLang="en-US" sz="1600" dirty="0" smtClean="0"/>
              <a:t>した </a:t>
            </a:r>
            <a:r>
              <a:rPr lang="en-US" altLang="ja-JP" sz="1600" dirty="0" err="1" smtClean="0"/>
              <a:t>OglForCLI.h</a:t>
            </a:r>
            <a:r>
              <a:rPr lang="en-US" altLang="ja-JP" sz="1600" dirty="0"/>
              <a:t> </a:t>
            </a:r>
            <a:r>
              <a:rPr lang="ja-JP" altLang="en-US" sz="1600" dirty="0" smtClean="0"/>
              <a:t>を利用する</a:t>
            </a:r>
            <a:endParaRPr lang="en-US" altLang="ja-JP" sz="1600" dirty="0" smtClean="0"/>
          </a:p>
          <a:p>
            <a:pPr lvl="1">
              <a:spcBef>
                <a:spcPts val="600"/>
              </a:spcBef>
            </a:pPr>
            <a:r>
              <a:rPr kumimoji="1" lang="en-US" altLang="ja-JP" sz="1400" dirty="0" smtClean="0"/>
              <a:t>OpenGL</a:t>
            </a:r>
            <a:r>
              <a:rPr kumimoji="1" lang="ja-JP" altLang="en-US" sz="1400" dirty="0" smtClean="0"/>
              <a:t>の初期化や描画開始</a:t>
            </a:r>
            <a:r>
              <a:rPr kumimoji="1" lang="en-US" altLang="ja-JP" sz="1400" dirty="0" smtClean="0"/>
              <a:t>/</a:t>
            </a:r>
            <a:r>
              <a:rPr kumimoji="1" lang="ja-JP" altLang="en-US" sz="1400" dirty="0" smtClean="0"/>
              <a:t>描画終了などをまとめたクラス</a:t>
            </a:r>
            <a:endParaRPr kumimoji="1" lang="en-US" altLang="ja-JP" sz="1400" dirty="0" smtClean="0"/>
          </a:p>
          <a:p>
            <a:pPr lvl="1">
              <a:spcBef>
                <a:spcPts val="600"/>
              </a:spcBef>
            </a:pPr>
            <a:r>
              <a:rPr lang="en-US" altLang="ja-JP" sz="1400" dirty="0" smtClean="0"/>
              <a:t>Mouse</a:t>
            </a:r>
            <a:r>
              <a:rPr lang="ja-JP" altLang="en-US" sz="1400" dirty="0" smtClean="0"/>
              <a:t>入力に伴うカメラ回転機能もある</a:t>
            </a:r>
            <a:endParaRPr lang="en-US" altLang="ja-JP" sz="1400" dirty="0" smtClean="0"/>
          </a:p>
          <a:p>
            <a:pPr lvl="1">
              <a:spcBef>
                <a:spcPts val="600"/>
              </a:spcBef>
            </a:pPr>
            <a:r>
              <a:rPr kumimoji="1" lang="ja-JP" altLang="en-US" sz="1400" dirty="0" smtClean="0"/>
              <a:t>中身は簡単なので読んでおくとよい</a:t>
            </a:r>
            <a:endParaRPr kumimoji="1" lang="en-US" altLang="ja-JP" sz="1400" dirty="0" smtClean="0"/>
          </a:p>
          <a:p>
            <a:pPr>
              <a:spcBef>
                <a:spcPts val="600"/>
              </a:spcBef>
            </a:pPr>
            <a:r>
              <a:rPr lang="ja-JP" altLang="en-US" sz="1600" dirty="0" smtClean="0"/>
              <a:t>研究室</a:t>
            </a:r>
            <a:r>
              <a:rPr lang="en-US" altLang="ja-JP" sz="1600" dirty="0" smtClean="0"/>
              <a:t>NAS</a:t>
            </a:r>
            <a:r>
              <a:rPr lang="ja-JP" altLang="en-US" sz="1600" dirty="0" smtClean="0"/>
              <a:t>の </a:t>
            </a:r>
            <a:r>
              <a:rPr lang="en-US" altLang="ja-JP" sz="1600" dirty="0" smtClean="0"/>
              <a:t>share/</a:t>
            </a:r>
            <a:r>
              <a:rPr lang="en-US" altLang="ja-JP" sz="1600" dirty="0" err="1" smtClean="0"/>
              <a:t>IGProgrammingSrc</a:t>
            </a:r>
            <a:r>
              <a:rPr lang="en-US" altLang="ja-JP" sz="1600" dirty="0" smtClean="0"/>
              <a:t>/COMMON </a:t>
            </a:r>
            <a:r>
              <a:rPr lang="ja-JP" altLang="en-US" sz="1600" dirty="0" smtClean="0"/>
              <a:t>フォルダを，</a:t>
            </a:r>
            <a:r>
              <a:rPr lang="en-US" altLang="ja-JP" sz="1600" dirty="0" err="1" smtClean="0"/>
              <a:t>main.h</a:t>
            </a:r>
            <a:r>
              <a:rPr lang="ja-JP" altLang="en-US" sz="1600" dirty="0" smtClean="0"/>
              <a:t>と同じ場所に置く</a:t>
            </a:r>
            <a:endParaRPr lang="en-US" altLang="ja-JP" sz="1600" dirty="0" smtClean="0"/>
          </a:p>
          <a:p>
            <a:pPr>
              <a:spcBef>
                <a:spcPts val="600"/>
              </a:spcBef>
            </a:pPr>
            <a:r>
              <a:rPr lang="ja-JP" altLang="en-US" sz="1800" dirty="0"/>
              <a:t>追加</a:t>
            </a:r>
            <a:r>
              <a:rPr lang="ja-JP" altLang="en-US" sz="1800" dirty="0" smtClean="0"/>
              <a:t>のインクルードディレクトリに</a:t>
            </a:r>
            <a:r>
              <a:rPr lang="en-US" altLang="ja-JP" sz="1800" dirty="0"/>
              <a:t>『</a:t>
            </a:r>
            <a:r>
              <a:rPr lang="en-US" altLang="ja-JP" sz="1800" dirty="0" smtClean="0"/>
              <a:t>./COMMON』</a:t>
            </a:r>
            <a:r>
              <a:rPr lang="ja-JP" altLang="en-US" sz="1800" dirty="0" smtClean="0"/>
              <a:t>を追加</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ja-JP" altLang="en-US" sz="1600" dirty="0" smtClean="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2B91AF"/>
                </a:solidFill>
                <a:latin typeface="ＭＳ ゴシック" panose="020B0609070205080204" pitchFamily="49" charset="-128"/>
                <a:ea typeface="ＭＳ ゴシック" panose="020B0609070205080204" pitchFamily="49" charset="-128"/>
              </a:rPr>
              <a:t>OglForCLI</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smtClean="0"/>
              <a:t>1. </a:t>
            </a:r>
            <a:r>
              <a:rPr lang="en-US" altLang="ja-JP" dirty="0" err="1" smtClean="0"/>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smtClean="0"/>
              <a:t>2. </a:t>
            </a:r>
            <a:r>
              <a:rPr lang="en-US" altLang="ja-JP" dirty="0" err="1" smtClean="0"/>
              <a:t>MainForm</a:t>
            </a:r>
            <a:r>
              <a:rPr lang="ja-JP" altLang="en-US" dirty="0"/>
              <a:t>クラス</a:t>
            </a:r>
            <a:r>
              <a:rPr lang="ja-JP" altLang="en-US" dirty="0" smtClean="0"/>
              <a:t>のコンストラクタに</a:t>
            </a:r>
            <a:r>
              <a:rPr lang="ja-JP" altLang="en-US" dirty="0"/>
              <a:t>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smtClean="0"/>
              <a:t>※ </a:t>
            </a:r>
            <a:r>
              <a:rPr lang="en-US" altLang="ja-JP" sz="1600" dirty="0" err="1" smtClean="0"/>
              <a:t>m_main_panel</a:t>
            </a:r>
            <a:r>
              <a:rPr lang="en-US" altLang="ja-JP" sz="1600" dirty="0" smtClean="0"/>
              <a:t> </a:t>
            </a:r>
            <a:r>
              <a:rPr lang="ja-JP" altLang="en-US" sz="1600" dirty="0" smtClean="0"/>
              <a:t>は </a:t>
            </a:r>
            <a:r>
              <a:rPr lang="en-US" altLang="ja-JP" sz="1600" dirty="0" smtClean="0"/>
              <a:t>Form</a:t>
            </a:r>
            <a:r>
              <a:rPr lang="ja-JP" altLang="en-US" sz="1600" dirty="0" smtClean="0"/>
              <a:t>においた</a:t>
            </a:r>
            <a:r>
              <a:rPr lang="en-US" altLang="ja-JP" sz="1600" dirty="0" smtClean="0"/>
              <a:t>panel</a:t>
            </a:r>
            <a:r>
              <a:rPr lang="ja-JP" altLang="en-US" sz="1600" dirty="0" smtClean="0"/>
              <a:t>のインスタンス</a:t>
            </a:r>
            <a:endParaRPr lang="en-US" altLang="ja-JP" sz="1600" dirty="0" smtClean="0"/>
          </a:p>
        </p:txBody>
      </p:sp>
    </p:spTree>
    <p:extLst>
      <p:ext uri="{BB962C8B-B14F-4D97-AF65-F5344CB8AC3E}">
        <p14:creationId xmlns:p14="http://schemas.microsoft.com/office/powerpoint/2010/main" val="1722818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smtClean="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smtClean="0"/>
              <a:t>3. MainForm.cpp</a:t>
            </a:r>
            <a:r>
              <a:rPr lang="ja-JP" altLang="en-US" dirty="0" smtClean="0"/>
              <a:t>の</a:t>
            </a:r>
            <a:r>
              <a:rPr lang="en-US" altLang="ja-JP" dirty="0" smtClean="0"/>
              <a:t>include</a:t>
            </a:r>
            <a:r>
              <a:rPr lang="ja-JP" altLang="en-US" dirty="0" smtClean="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smtClean="0"/>
              <a:t>4. </a:t>
            </a:r>
            <a:r>
              <a:rPr lang="en-US" altLang="ja-JP" dirty="0" err="1" smtClean="0"/>
              <a:t>MainForm</a:t>
            </a:r>
            <a:r>
              <a:rPr lang="ja-JP" altLang="en-US" dirty="0" smtClean="0"/>
              <a:t>クラスに以下の関数を追加</a:t>
            </a:r>
            <a:r>
              <a:rPr lang="en-US" altLang="ja-JP" dirty="0" smtClean="0"/>
              <a:t>(public</a:t>
            </a:r>
            <a:r>
              <a:rPr lang="ja-JP" altLang="en-US" dirty="0" smtClean="0"/>
              <a:t>で</a:t>
            </a:r>
            <a:r>
              <a:rPr lang="en-US" altLang="ja-JP" dirty="0" smtClean="0"/>
              <a:t>)</a:t>
            </a:r>
          </a:p>
          <a:p>
            <a:r>
              <a:rPr lang="en-US" altLang="ja-JP" sz="1400" dirty="0" smtClean="0"/>
              <a:t>- </a:t>
            </a:r>
            <a:r>
              <a:rPr lang="ja-JP" altLang="en-US" sz="1400" dirty="0" smtClean="0"/>
              <a:t>これはレンダリング関数</a:t>
            </a:r>
            <a:endParaRPr lang="en-US" altLang="ja-JP" sz="1400" dirty="0" smtClean="0"/>
          </a:p>
          <a:p>
            <a:r>
              <a:rPr lang="en-US" altLang="ja-JP" sz="1400" dirty="0" smtClean="0"/>
              <a:t>- Public</a:t>
            </a:r>
            <a:r>
              <a:rPr lang="ja-JP" altLang="en-US" sz="1400" dirty="0" smtClean="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smtClean="0">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glColor3d(1,0,0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glColor3d(0,1,0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glColor3d(0,0,1</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a:t>
            </a:r>
            <a:r>
              <a:rPr lang="en-US" altLang="ja-JP" dirty="0" smtClean="0"/>
              <a:t>. Panel</a:t>
            </a:r>
            <a:r>
              <a:rPr lang="ja-JP" altLang="en-US" dirty="0" smtClean="0"/>
              <a:t>の</a:t>
            </a:r>
            <a:r>
              <a:rPr lang="en-US" altLang="ja-JP" dirty="0" smtClean="0"/>
              <a:t>Paint</a:t>
            </a:r>
            <a:r>
              <a:rPr lang="ja-JP" altLang="en-US" dirty="0" smtClean="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smtClean="0"/>
              <a:t>6. </a:t>
            </a:r>
            <a:r>
              <a:rPr lang="ja-JP" altLang="en-US" dirty="0" smtClean="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a:t>
            </a:r>
            <a:r>
              <a:rPr lang="ja-JP" altLang="en-US" sz="3200" dirty="0" smtClean="0"/>
              <a:t>する </a:t>
            </a:r>
            <a:r>
              <a:rPr lang="en-US" altLang="ja-JP" sz="3200" dirty="0" smtClean="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smtClean="0">
                <a:latin typeface="+mj-ea"/>
                <a:ea typeface="+mj-ea"/>
              </a:rPr>
              <a:t>7. </a:t>
            </a:r>
            <a:r>
              <a:rPr lang="ja-JP" altLang="en-US" dirty="0" smtClean="0">
                <a:latin typeface="+mj-ea"/>
                <a:ea typeface="+mj-ea"/>
              </a:rPr>
              <a:t>マウスイベントハンドラを以下の通り書き換える</a:t>
            </a:r>
            <a:endParaRPr lang="en-US" altLang="ja-JP" dirty="0" smtClean="0">
              <a:latin typeface="+mj-ea"/>
              <a:ea typeface="+mj-ea"/>
            </a:endParaRPr>
          </a:p>
          <a:p>
            <a:pPr>
              <a:spcBef>
                <a:spcPts val="600"/>
              </a:spcBef>
            </a:pPr>
            <a:r>
              <a:rPr lang="en-US" altLang="ja-JP" dirty="0" smtClean="0">
                <a:latin typeface="+mj-ea"/>
                <a:ea typeface="+mj-ea"/>
              </a:rPr>
              <a:t>※ </a:t>
            </a:r>
            <a:r>
              <a:rPr lang="en-US" altLang="ja-JP" dirty="0" err="1" smtClean="0">
                <a:solidFill>
                  <a:srgbClr val="000000"/>
                </a:solidFill>
                <a:latin typeface="+mj-ea"/>
                <a:ea typeface="+mj-ea"/>
              </a:rPr>
              <a:t>m_bBtnDown</a:t>
            </a:r>
            <a:r>
              <a:rPr lang="en-US" altLang="ja-JP" dirty="0" smtClean="0">
                <a:solidFill>
                  <a:srgbClr val="000000"/>
                </a:solidFill>
                <a:latin typeface="+mj-ea"/>
                <a:ea typeface="+mj-ea"/>
              </a:rPr>
              <a:t> </a:t>
            </a:r>
            <a:r>
              <a:rPr lang="ja-JP" altLang="en-US" dirty="0" smtClean="0">
                <a:solidFill>
                  <a:srgbClr val="000000"/>
                </a:solidFill>
                <a:latin typeface="+mj-ea"/>
                <a:ea typeface="+mj-ea"/>
              </a:rPr>
              <a:t>は</a:t>
            </a:r>
            <a:r>
              <a:rPr lang="en-US" altLang="ja-JP" dirty="0" smtClean="0">
                <a:solidFill>
                  <a:srgbClr val="000000"/>
                </a:solidFill>
                <a:latin typeface="+mj-ea"/>
                <a:ea typeface="+mj-ea"/>
              </a:rPr>
              <a:t>bool</a:t>
            </a:r>
            <a:r>
              <a:rPr lang="ja-JP" altLang="en-US" dirty="0" smtClean="0">
                <a:solidFill>
                  <a:srgbClr val="000000"/>
                </a:solidFill>
                <a:latin typeface="+mj-ea"/>
                <a:ea typeface="+mj-ea"/>
              </a:rPr>
              <a:t>型のメンバ変数</a:t>
            </a:r>
            <a:endParaRPr lang="en-US" altLang="ja-JP" dirty="0" smtClean="0">
              <a:solidFill>
                <a:srgbClr val="000000"/>
              </a:solidFill>
              <a:latin typeface="+mj-ea"/>
              <a:ea typeface="+mj-ea"/>
            </a:endParaRPr>
          </a:p>
          <a:p>
            <a:pPr>
              <a:spcBef>
                <a:spcPts val="600"/>
              </a:spcBef>
            </a:pPr>
            <a:r>
              <a:rPr lang="ja-JP" altLang="en-US" dirty="0">
                <a:latin typeface="+mj-ea"/>
                <a:ea typeface="+mj-ea"/>
              </a:rPr>
              <a:t>コンパイル</a:t>
            </a:r>
            <a:r>
              <a:rPr lang="ja-JP" altLang="en-US" dirty="0" smtClean="0">
                <a:latin typeface="+mj-ea"/>
                <a:ea typeface="+mj-ea"/>
              </a:rPr>
              <a:t>し</a:t>
            </a:r>
            <a:r>
              <a:rPr lang="ja-JP" altLang="en-US" dirty="0">
                <a:latin typeface="+mj-ea"/>
                <a:ea typeface="+mj-ea"/>
              </a:rPr>
              <a:t>実行</a:t>
            </a:r>
            <a:r>
              <a:rPr lang="ja-JP" altLang="en-US" dirty="0" smtClean="0">
                <a:latin typeface="+mj-ea"/>
                <a:ea typeface="+mj-ea"/>
              </a:rPr>
              <a:t>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FF"/>
                </a:solidFill>
                <a:latin typeface="ＭＳ ゴシック" panose="020B0609070205080204" pitchFamily="49" charset="-128"/>
                <a:ea typeface="ＭＳ ゴシック" panose="020B0609070205080204" pitchFamily="49" charset="-128"/>
              </a:rPr>
              <a:t>if</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m_bBtnDown</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smtClean="0"/>
              <a:t>MainForm</a:t>
            </a:r>
            <a:r>
              <a:rPr lang="ja-JP" altLang="en-US" sz="2400" dirty="0" smtClean="0"/>
              <a:t>に描画関数やマウスリスナを実装するのはあまりきれいでない</a:t>
            </a:r>
            <a:endParaRPr lang="en-US" altLang="ja-JP" sz="2400" dirty="0" smtClean="0"/>
          </a:p>
          <a:p>
            <a:pPr lvl="1">
              <a:spcBef>
                <a:spcPts val="600"/>
              </a:spcBef>
            </a:pPr>
            <a:r>
              <a:rPr lang="ja-JP" altLang="en-US" sz="2000" dirty="0" smtClean="0"/>
              <a:t>通常ひとクラスは一つの役割のみを持たせるべき</a:t>
            </a:r>
            <a:endParaRPr lang="en-US" altLang="ja-JP" sz="2000" dirty="0" smtClean="0"/>
          </a:p>
          <a:p>
            <a:pPr lvl="1">
              <a:spcBef>
                <a:spcPts val="600"/>
              </a:spcBef>
            </a:pPr>
            <a:endParaRPr lang="en-US" altLang="ja-JP" sz="2000" dirty="0"/>
          </a:p>
          <a:p>
            <a:pPr marL="0" indent="0">
              <a:spcBef>
                <a:spcPts val="600"/>
              </a:spcBef>
              <a:buNone/>
            </a:pPr>
            <a:r>
              <a:rPr kumimoji="1" lang="en-US" altLang="ja-JP" sz="2400" dirty="0" smtClean="0">
                <a:sym typeface="Wingdings" panose="05000000000000000000" pitchFamily="2" charset="2"/>
              </a:rPr>
              <a:t> </a:t>
            </a:r>
            <a:r>
              <a:rPr kumimoji="1" lang="en-US" altLang="ja-JP" sz="2400" dirty="0" err="1" smtClean="0"/>
              <a:t>Tcore</a:t>
            </a:r>
            <a:r>
              <a:rPr kumimoji="1" lang="ja-JP" altLang="en-US" sz="2400" dirty="0" smtClean="0"/>
              <a:t>という</a:t>
            </a:r>
            <a:r>
              <a:rPr kumimoji="1" lang="en-US" altLang="ja-JP" sz="2400" dirty="0" smtClean="0"/>
              <a:t>singleton</a:t>
            </a:r>
            <a:r>
              <a:rPr kumimoji="1" lang="ja-JP" altLang="en-US" sz="2400" dirty="0" smtClean="0"/>
              <a:t>クラスを作成し，描画とマウスイベントハンドラの実装をそちらに任せる</a:t>
            </a:r>
            <a:endParaRPr kumimoji="1" lang="en-US" altLang="ja-JP" sz="2400" dirty="0" smtClean="0"/>
          </a:p>
          <a:p>
            <a:pPr lvl="1">
              <a:spcBef>
                <a:spcPts val="600"/>
              </a:spcBef>
            </a:pPr>
            <a:r>
              <a:rPr lang="en-US" altLang="ja-JP" sz="2000" dirty="0" smtClean="0"/>
              <a:t>Form</a:t>
            </a:r>
            <a:r>
              <a:rPr lang="ja-JP" altLang="en-US" sz="2000" dirty="0" smtClean="0"/>
              <a:t>はダイアログの定義に集中し，</a:t>
            </a:r>
            <a:r>
              <a:rPr lang="en-US" altLang="ja-JP" sz="2000" dirty="0" err="1" smtClean="0"/>
              <a:t>Tcore</a:t>
            </a:r>
            <a:r>
              <a:rPr lang="ja-JP" altLang="en-US" sz="2000" dirty="0" smtClean="0"/>
              <a:t>はイベントハンドラの実装と，役割が分かれる</a:t>
            </a:r>
            <a:endParaRPr lang="en-US" altLang="ja-JP" sz="2000" dirty="0"/>
          </a:p>
          <a:p>
            <a:pPr lvl="1">
              <a:spcBef>
                <a:spcPts val="600"/>
              </a:spcBef>
            </a:pPr>
            <a:r>
              <a:rPr lang="ja-JP" altLang="en-US" sz="2000" dirty="0"/>
              <a:t>少</a:t>
            </a:r>
            <a:r>
              <a:rPr lang="ja-JP" altLang="en-US" sz="2000" dirty="0" smtClean="0"/>
              <a:t>しややこしいが，</a:t>
            </a:r>
            <a:r>
              <a:rPr lang="en-US" altLang="ja-JP" sz="2000" dirty="0" smtClean="0"/>
              <a:t>Form</a:t>
            </a:r>
            <a:r>
              <a:rPr lang="ja-JP" altLang="en-US" sz="2000" dirty="0" smtClean="0"/>
              <a:t>は</a:t>
            </a:r>
            <a:r>
              <a:rPr lang="en-US" altLang="ja-JP" sz="2000" dirty="0" smtClean="0"/>
              <a:t>managed</a:t>
            </a:r>
            <a:r>
              <a:rPr lang="ja-JP" altLang="en-US" sz="2000" dirty="0" smtClean="0"/>
              <a:t>クラス</a:t>
            </a:r>
            <a:r>
              <a:rPr lang="en-US" altLang="ja-JP" sz="2000" dirty="0" smtClean="0"/>
              <a:t>, </a:t>
            </a:r>
            <a:r>
              <a:rPr lang="en-US" altLang="ja-JP" sz="2000" dirty="0" err="1" smtClean="0"/>
              <a:t>TCore</a:t>
            </a:r>
            <a:r>
              <a:rPr lang="ja-JP" altLang="en-US" sz="2000" dirty="0" smtClean="0"/>
              <a:t>は</a:t>
            </a:r>
            <a:r>
              <a:rPr lang="en-US" altLang="ja-JP" sz="2000" dirty="0" smtClean="0"/>
              <a:t>unmanaged</a:t>
            </a:r>
            <a:r>
              <a:rPr lang="ja-JP" altLang="en-US" sz="2000" dirty="0" smtClean="0"/>
              <a:t>クラスとなり，</a:t>
            </a:r>
            <a:r>
              <a:rPr lang="en-US" altLang="ja-JP" sz="2000" dirty="0" smtClean="0"/>
              <a:t>.NET framework</a:t>
            </a:r>
            <a:r>
              <a:rPr lang="ja-JP" altLang="en-US" sz="2000" dirty="0" smtClean="0"/>
              <a:t>から離れてコーディングが出来る</a:t>
            </a:r>
            <a:endParaRPr lang="en-US" altLang="ja-JP" sz="2000" dirty="0" smtClean="0"/>
          </a:p>
          <a:p>
            <a:pPr lvl="1">
              <a:spcBef>
                <a:spcPts val="600"/>
              </a:spcBef>
            </a:pPr>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Tree>
    <p:extLst>
      <p:ext uri="{BB962C8B-B14F-4D97-AF65-F5344CB8AC3E}">
        <p14:creationId xmlns:p14="http://schemas.microsoft.com/office/powerpoint/2010/main" val="306452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smtClean="0">
                <a:sym typeface="Wingdings" panose="05000000000000000000" pitchFamily="2" charset="2"/>
              </a:rPr>
              <a:t>CliOglMinimum</a:t>
            </a:r>
            <a:r>
              <a:rPr lang="ja-JP" altLang="en-US" dirty="0" smtClean="0">
                <a:sym typeface="Wingdings" panose="05000000000000000000" pitchFamily="2" charset="2"/>
              </a:rPr>
              <a:t>フォルダに</a:t>
            </a:r>
            <a:r>
              <a:rPr lang="ja-JP" altLang="en-US" dirty="0">
                <a:sym typeface="Wingdings" panose="05000000000000000000" pitchFamily="2" charset="2"/>
              </a:rPr>
              <a:t>おいて</a:t>
            </a:r>
            <a:r>
              <a:rPr lang="ja-JP" altLang="en-US" dirty="0" smtClean="0">
                <a:sym typeface="Wingdings" panose="05000000000000000000" pitchFamily="2" charset="2"/>
              </a:rPr>
              <a:t>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ここまでを</a:t>
            </a:r>
            <a:r>
              <a:rPr lang="ja-JP" altLang="en-US" dirty="0"/>
              <a:t>一</a:t>
            </a:r>
            <a:r>
              <a:rPr lang="ja-JP" altLang="en-US" dirty="0" smtClean="0"/>
              <a:t>通り実施して</a:t>
            </a:r>
            <a:r>
              <a:rPr lang="en-US" altLang="ja-JP" dirty="0" smtClean="0"/>
              <a:t>Windows </a:t>
            </a:r>
            <a:r>
              <a:rPr lang="ja-JP" altLang="en-US" dirty="0" smtClean="0"/>
              <a:t>上に</a:t>
            </a:r>
            <a:r>
              <a:rPr lang="en-US" altLang="ja-JP" dirty="0" smtClean="0"/>
              <a:t>OpenGL </a:t>
            </a:r>
            <a:r>
              <a:rPr lang="ja-JP" altLang="en-US" dirty="0" smtClean="0"/>
              <a:t>を書く</a:t>
            </a:r>
            <a:endParaRPr lang="en-US" altLang="ja-JP" dirty="0" smtClean="0"/>
          </a:p>
          <a:p>
            <a:r>
              <a:rPr kumimoji="1" lang="ja-JP" altLang="en-US" dirty="0" smtClean="0"/>
              <a:t>プリミティブを描画する関数を実装する</a:t>
            </a:r>
            <a:r>
              <a:rPr kumimoji="1" lang="en-US" altLang="ja-JP" dirty="0" smtClean="0"/>
              <a:t>!</a:t>
            </a:r>
            <a:endParaRPr lang="en-US" altLang="ja-JP" dirty="0"/>
          </a:p>
          <a:p>
            <a:pPr lvl="1"/>
            <a:r>
              <a:rPr lang="ja-JP" altLang="en-US" dirty="0"/>
              <a:t>正</a:t>
            </a:r>
            <a:r>
              <a:rPr lang="ja-JP" altLang="en-US" dirty="0" smtClean="0"/>
              <a:t>四面体</a:t>
            </a:r>
            <a:endParaRPr kumimoji="1" lang="en-US" altLang="ja-JP" dirty="0" smtClean="0"/>
          </a:p>
          <a:p>
            <a:pPr lvl="1"/>
            <a:r>
              <a:rPr kumimoji="1" lang="ja-JP" altLang="en-US" dirty="0" smtClean="0"/>
              <a:t>球</a:t>
            </a:r>
            <a:endParaRPr lang="en-US" altLang="ja-JP" dirty="0"/>
          </a:p>
          <a:p>
            <a:pPr lvl="1"/>
            <a:r>
              <a:rPr kumimoji="1" lang="ja-JP" altLang="en-US" dirty="0" smtClean="0"/>
              <a:t>など</a:t>
            </a:r>
            <a:endParaRPr kumimoji="1" lang="en-US" altLang="ja-JP" dirty="0" smtClean="0"/>
          </a:p>
          <a:p>
            <a:pPr lvl="1"/>
            <a:endParaRPr lang="en-US" altLang="ja-JP" dirty="0"/>
          </a:p>
          <a:p>
            <a:r>
              <a:rPr kumimoji="1" lang="ja-JP" altLang="en-US" dirty="0" smtClean="0"/>
              <a:t>宿題</a:t>
            </a:r>
            <a:r>
              <a:rPr lang="en-US" altLang="ja-JP" dirty="0"/>
              <a:t> </a:t>
            </a:r>
            <a:r>
              <a:rPr lang="en-US" altLang="ja-JP" dirty="0" smtClean="0"/>
              <a:t>: </a:t>
            </a:r>
            <a:r>
              <a:rPr kumimoji="1" lang="ja-JP" altLang="en-US" dirty="0" smtClean="0"/>
              <a:t>複数物体が運動するシミュレータを作成せよ</a:t>
            </a:r>
            <a:endParaRPr kumimoji="1" lang="en-US" altLang="ja-JP" dirty="0" smtClean="0"/>
          </a:p>
          <a:p>
            <a:pPr lvl="2"/>
            <a:r>
              <a:rPr lang="ja-JP" altLang="en-US" dirty="0" smtClean="0"/>
              <a:t>床面は</a:t>
            </a:r>
            <a:r>
              <a:rPr lang="en-US" altLang="ja-JP" dirty="0" smtClean="0"/>
              <a:t>y=0, y</a:t>
            </a:r>
            <a:r>
              <a:rPr lang="ja-JP" altLang="en-US" dirty="0" smtClean="0"/>
              <a:t>軸が上方向</a:t>
            </a:r>
            <a:endParaRPr lang="en-US" altLang="ja-JP" dirty="0" smtClean="0"/>
          </a:p>
          <a:p>
            <a:pPr lvl="2"/>
            <a:r>
              <a:rPr lang="ja-JP" altLang="en-US" dirty="0" smtClean="0"/>
              <a:t>衝突は可能であれば実施</a:t>
            </a:r>
            <a:endParaRPr lang="en-US" altLang="ja-JP" dirty="0" smtClean="0"/>
          </a:p>
          <a:p>
            <a:pPr lvl="2"/>
            <a:r>
              <a:rPr lang="ja-JP" altLang="en-US" dirty="0" smtClean="0"/>
              <a:t>回転は可能であれば実施</a:t>
            </a:r>
            <a:endParaRPr lang="en-US" altLang="ja-JP" dirty="0" smtClean="0"/>
          </a:p>
          <a:p>
            <a:pPr lvl="2"/>
            <a:r>
              <a:rPr lang="ja-JP" altLang="en-US" dirty="0" smtClean="0"/>
              <a:t>対話操作は可能であれば実施</a:t>
            </a:r>
            <a:endParaRPr lang="en-US" altLang="ja-JP" dirty="0" smtClean="0"/>
          </a:p>
          <a:p>
            <a:pPr lvl="2"/>
            <a:r>
              <a:rPr lang="ja-JP" altLang="en-US" dirty="0"/>
              <a:t>球</a:t>
            </a:r>
            <a:r>
              <a:rPr lang="ja-JP" altLang="en-US" dirty="0" smtClean="0"/>
              <a:t>の追加操作は</a:t>
            </a:r>
            <a:r>
              <a:rPr lang="ja-JP" altLang="en-US" dirty="0"/>
              <a:t>可能</a:t>
            </a:r>
            <a:r>
              <a:rPr lang="ja-JP" altLang="en-US" dirty="0" smtClean="0"/>
              <a:t>であれば</a:t>
            </a:r>
            <a:r>
              <a:rPr lang="ja-JP" altLang="en-US" dirty="0"/>
              <a:t>実施</a:t>
            </a:r>
            <a:endParaRPr lang="en-US" altLang="ja-JP" dirty="0" smtClean="0"/>
          </a:p>
          <a:p>
            <a:pPr lvl="2"/>
            <a:endParaRPr lang="en-US" altLang="ja-JP"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Tree>
    <p:extLst>
      <p:ext uri="{BB962C8B-B14F-4D97-AF65-F5344CB8AC3E}">
        <p14:creationId xmlns:p14="http://schemas.microsoft.com/office/powerpoint/2010/main" val="1363711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80474"/>
            <a:ext cx="7954926" cy="644968"/>
          </a:xfrm>
        </p:spPr>
        <p:txBody>
          <a:bodyPr>
            <a:noAutofit/>
          </a:bodyPr>
          <a:lstStyle/>
          <a:p>
            <a:r>
              <a:rPr lang="ja-JP" altLang="en-US" sz="4800" b="1" dirty="0" smtClean="0"/>
              <a:t>剛体</a:t>
            </a:r>
            <a:r>
              <a:rPr lang="ja-JP" altLang="en-US" sz="4800" b="1" dirty="0"/>
              <a:t>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spTree>
    <p:extLst>
      <p:ext uri="{BB962C8B-B14F-4D97-AF65-F5344CB8AC3E}">
        <p14:creationId xmlns:p14="http://schemas.microsoft.com/office/powerpoint/2010/main" val="4075741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剛体シミュレーション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つくるものの仕様</a:t>
            </a:r>
            <a:endParaRPr kumimoji="1" lang="en-US" altLang="ja-JP" dirty="0" smtClean="0"/>
          </a:p>
          <a:p>
            <a:pPr lvl="1">
              <a:spcBef>
                <a:spcPts val="600"/>
              </a:spcBef>
            </a:pPr>
            <a:r>
              <a:rPr lang="ja-JP" altLang="en-US" sz="2000" dirty="0" smtClean="0"/>
              <a:t>直方体と床面</a:t>
            </a:r>
            <a:r>
              <a:rPr lang="en-US" altLang="ja-JP" sz="2000" dirty="0" smtClean="0"/>
              <a:t>(y=0)</a:t>
            </a:r>
            <a:r>
              <a:rPr lang="ja-JP" altLang="en-US" sz="2000" dirty="0" smtClean="0"/>
              <a:t>のみがある</a:t>
            </a:r>
            <a:r>
              <a:rPr lang="ja-JP" altLang="en-US" sz="2000" dirty="0"/>
              <a:t>シーン</a:t>
            </a:r>
            <a:r>
              <a:rPr lang="ja-JP" altLang="en-US" sz="2000" dirty="0" smtClean="0"/>
              <a:t>を想定</a:t>
            </a:r>
            <a:endParaRPr lang="en-US" altLang="ja-JP" sz="2000" dirty="0" smtClean="0"/>
          </a:p>
          <a:p>
            <a:pPr lvl="1">
              <a:spcBef>
                <a:spcPts val="600"/>
              </a:spcBef>
            </a:pPr>
            <a:r>
              <a:rPr kumimoji="1" lang="ja-JP" altLang="en-US" sz="2000" dirty="0"/>
              <a:t>ユーザ</a:t>
            </a:r>
            <a:r>
              <a:rPr kumimoji="1" lang="ja-JP" altLang="en-US" sz="2000" dirty="0" smtClean="0"/>
              <a:t>は直方体をドラッグする事で外力を加えられる</a:t>
            </a:r>
            <a:endParaRPr kumimoji="1" lang="en-US" altLang="ja-JP" sz="2000" dirty="0" smtClean="0"/>
          </a:p>
          <a:p>
            <a:pPr lvl="1">
              <a:spcBef>
                <a:spcPts val="600"/>
              </a:spcBef>
            </a:pPr>
            <a:r>
              <a:rPr kumimoji="1" lang="ja-JP" altLang="en-US" sz="2000" dirty="0" smtClean="0"/>
              <a:t>直方体の移動・回転を計算する</a:t>
            </a:r>
            <a:endParaRPr kumimoji="1" lang="en-US" altLang="ja-JP" sz="2000" dirty="0" smtClean="0"/>
          </a:p>
          <a:p>
            <a:pPr marL="457200" lvl="1" indent="0">
              <a:spcBef>
                <a:spcPts val="600"/>
              </a:spcBef>
              <a:buNone/>
            </a:pPr>
            <a:endParaRPr kumimoji="1" lang="en-US" altLang="ja-JP" sz="2000" dirty="0" smtClean="0"/>
          </a:p>
          <a:p>
            <a:pPr>
              <a:spcBef>
                <a:spcPts val="600"/>
              </a:spcBef>
            </a:pPr>
            <a:r>
              <a:rPr lang="ja-JP" altLang="en-US" dirty="0"/>
              <a:t>必用</a:t>
            </a:r>
            <a:r>
              <a:rPr lang="ja-JP" altLang="en-US" dirty="0" smtClean="0"/>
              <a:t>な </a:t>
            </a:r>
            <a:r>
              <a:rPr lang="en-US" altLang="ja-JP" dirty="0" smtClean="0"/>
              <a:t>field </a:t>
            </a:r>
            <a:r>
              <a:rPr lang="ja-JP" altLang="en-US" dirty="0" smtClean="0"/>
              <a:t>変数</a:t>
            </a:r>
            <a:endParaRPr lang="en-US" altLang="ja-JP" dirty="0"/>
          </a:p>
          <a:p>
            <a:pPr lvl="1">
              <a:spcBef>
                <a:spcPts val="600"/>
              </a:spcBef>
            </a:pPr>
            <a:r>
              <a:rPr lang="ja-JP" altLang="en-US" sz="1800" dirty="0"/>
              <a:t>床面の座標   </a:t>
            </a:r>
            <a:r>
              <a:rPr lang="en-US" altLang="ja-JP" sz="1800" dirty="0"/>
              <a:t> </a:t>
            </a:r>
            <a:r>
              <a:rPr lang="en-US" altLang="ja-JP" sz="1800" dirty="0" smtClean="0"/>
              <a:t>	: </a:t>
            </a:r>
            <a:r>
              <a:rPr lang="en-US" altLang="ja-JP" sz="1800" dirty="0"/>
              <a:t>float     </a:t>
            </a:r>
            <a:r>
              <a:rPr lang="en-US" altLang="ja-JP" sz="1800" dirty="0" err="1"/>
              <a:t>m_floorY</a:t>
            </a:r>
            <a:r>
              <a:rPr lang="en-US" altLang="ja-JP" sz="1800" dirty="0" smtClean="0"/>
              <a:t>;</a:t>
            </a:r>
            <a:endParaRPr kumimoji="1" lang="en-US" altLang="ja-JP" sz="1800" dirty="0" smtClean="0"/>
          </a:p>
          <a:p>
            <a:pPr lvl="1">
              <a:spcBef>
                <a:spcPts val="600"/>
              </a:spcBef>
            </a:pPr>
            <a:r>
              <a:rPr kumimoji="1" lang="ja-JP" altLang="en-US" sz="1800" dirty="0" smtClean="0"/>
              <a:t>直方体の形状 </a:t>
            </a:r>
            <a:r>
              <a:rPr kumimoji="1" lang="en-US" altLang="ja-JP" sz="1800" dirty="0" smtClean="0"/>
              <a:t>	: EVec3f  </a:t>
            </a:r>
            <a:r>
              <a:rPr kumimoji="1" lang="en-US" altLang="ja-JP" sz="1800" dirty="0" err="1" smtClean="0"/>
              <a:t>m_verts</a:t>
            </a:r>
            <a:r>
              <a:rPr kumimoji="1" lang="en-US" altLang="ja-JP" sz="1800" dirty="0" smtClean="0"/>
              <a:t>[8];</a:t>
            </a:r>
          </a:p>
          <a:p>
            <a:pPr lvl="1">
              <a:spcBef>
                <a:spcPts val="600"/>
              </a:spcBef>
            </a:pPr>
            <a:r>
              <a:rPr kumimoji="1" lang="ja-JP" altLang="en-US" sz="1800" dirty="0" smtClean="0"/>
              <a:t>直方体重心位置 </a:t>
            </a:r>
            <a:r>
              <a:rPr kumimoji="1" lang="en-US" altLang="ja-JP" sz="1800" dirty="0" smtClean="0"/>
              <a:t>	: </a:t>
            </a:r>
            <a:r>
              <a:rPr lang="en-US" altLang="ja-JP" sz="1800" dirty="0" smtClean="0"/>
              <a:t>EVec3f </a:t>
            </a:r>
            <a:r>
              <a:rPr lang="ja-JP" altLang="en-US" sz="1800" dirty="0"/>
              <a:t> </a:t>
            </a:r>
            <a:r>
              <a:rPr lang="en-US" altLang="ja-JP" sz="1800" dirty="0" err="1" smtClean="0"/>
              <a:t>m_position</a:t>
            </a:r>
            <a:r>
              <a:rPr lang="en-US" altLang="ja-JP" sz="1800" dirty="0" smtClean="0"/>
              <a:t> ;</a:t>
            </a:r>
            <a:endParaRPr kumimoji="1" lang="en-US" altLang="ja-JP" sz="1800" dirty="0" smtClean="0"/>
          </a:p>
          <a:p>
            <a:pPr lvl="1">
              <a:spcBef>
                <a:spcPts val="600"/>
              </a:spcBef>
            </a:pPr>
            <a:r>
              <a:rPr lang="ja-JP" altLang="en-US" sz="1800" dirty="0" smtClean="0"/>
              <a:t>直方体姿勢（回転）</a:t>
            </a:r>
            <a:r>
              <a:rPr lang="en-US" altLang="ja-JP" sz="1800" dirty="0" smtClean="0"/>
              <a:t>: EMat3f  </a:t>
            </a:r>
            <a:r>
              <a:rPr lang="en-US" altLang="ja-JP" sz="1800" dirty="0" err="1" smtClean="0"/>
              <a:t>m_rotation</a:t>
            </a:r>
            <a:r>
              <a:rPr lang="en-US" altLang="ja-JP" sz="1800" dirty="0" smtClean="0"/>
              <a:t> ;</a:t>
            </a:r>
          </a:p>
          <a:p>
            <a:pPr lvl="1">
              <a:spcBef>
                <a:spcPts val="600"/>
              </a:spcBef>
            </a:pPr>
            <a:r>
              <a:rPr lang="ja-JP" altLang="en-US" sz="1800" dirty="0"/>
              <a:t>直方体</a:t>
            </a:r>
            <a:r>
              <a:rPr lang="ja-JP" altLang="en-US" sz="1800" dirty="0" smtClean="0"/>
              <a:t>重心速度 </a:t>
            </a:r>
            <a:r>
              <a:rPr lang="en-US" altLang="ja-JP" sz="1800" dirty="0"/>
              <a:t>	: </a:t>
            </a:r>
            <a:r>
              <a:rPr lang="en-US" altLang="ja-JP" sz="1800" dirty="0" smtClean="0"/>
              <a:t>EVec3f  </a:t>
            </a:r>
            <a:r>
              <a:rPr lang="en-US" altLang="ja-JP" sz="1800" dirty="0" err="1" smtClean="0"/>
              <a:t>m_velocity</a:t>
            </a:r>
            <a:r>
              <a:rPr lang="en-US" altLang="ja-JP" sz="1800" dirty="0" smtClean="0"/>
              <a:t> ;</a:t>
            </a:r>
          </a:p>
          <a:p>
            <a:pPr lvl="1">
              <a:spcBef>
                <a:spcPts val="600"/>
              </a:spcBef>
            </a:pPr>
            <a:r>
              <a:rPr lang="ja-JP" altLang="en-US" sz="1800" dirty="0" smtClean="0"/>
              <a:t>直方体回転角</a:t>
            </a:r>
            <a:r>
              <a:rPr lang="ja-JP" altLang="en-US" sz="1800" dirty="0"/>
              <a:t>速度</a:t>
            </a:r>
            <a:r>
              <a:rPr lang="ja-JP" altLang="en-US" sz="1800" dirty="0" smtClean="0"/>
              <a:t> </a:t>
            </a:r>
            <a:r>
              <a:rPr lang="en-US" altLang="ja-JP" sz="1800" dirty="0"/>
              <a:t>	: EVec3f </a:t>
            </a:r>
            <a:r>
              <a:rPr lang="en-US" altLang="ja-JP" sz="1800" dirty="0" smtClean="0"/>
              <a:t> </a:t>
            </a:r>
            <a:r>
              <a:rPr lang="en-US" altLang="ja-JP" sz="1800" dirty="0" err="1" smtClean="0"/>
              <a:t>m_rotVelocity</a:t>
            </a:r>
            <a:r>
              <a:rPr lang="en-US" altLang="ja-JP" sz="1800" dirty="0" smtClean="0"/>
              <a:t>;</a:t>
            </a:r>
          </a:p>
          <a:p>
            <a:pPr marL="457200" lvl="1" indent="0">
              <a:spcBef>
                <a:spcPts val="600"/>
              </a:spcBef>
              <a:buNone/>
            </a:pPr>
            <a:r>
              <a:rPr lang="ja-JP" altLang="en-US" sz="1800" dirty="0" smtClean="0"/>
              <a:t>回転と角速度を</a:t>
            </a:r>
            <a:r>
              <a:rPr lang="en-US" altLang="ja-JP" sz="1800" dirty="0" smtClean="0"/>
              <a:t>3</a:t>
            </a:r>
            <a:r>
              <a:rPr lang="ja-JP" altLang="en-US" sz="1800" dirty="0" smtClean="0"/>
              <a:t>次元ベクトルで表現する方法については「角速度ベクトル」で</a:t>
            </a:r>
            <a:r>
              <a:rPr lang="en-US" altLang="ja-JP" sz="1800" dirty="0" err="1" smtClean="0"/>
              <a:t>ggr</a:t>
            </a:r>
            <a:endParaRPr lang="en-US" altLang="ja-JP" sz="1800" dirty="0"/>
          </a:p>
          <a:p>
            <a:pPr lvl="1">
              <a:spcBef>
                <a:spcPts val="600"/>
              </a:spcBef>
            </a:pPr>
            <a:endParaRPr lang="en-US" altLang="ja-JP" sz="1800" dirty="0" smtClean="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2605241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smtClean="0"/>
              <a:t>剛体シミュレーション </a:t>
            </a:r>
            <a:r>
              <a:rPr kumimoji="1" lang="en-US" altLang="ja-JP" dirty="0" smtClean="0"/>
              <a:t>: </a:t>
            </a:r>
            <a:r>
              <a:rPr lang="ja-JP" altLang="en-US" dirty="0"/>
              <a:t>並進</a:t>
            </a:r>
            <a:r>
              <a:rPr kumimoji="1"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smtClean="0"/>
                  <a:t>ある時間におけ</a:t>
                </a:r>
                <a:r>
                  <a:rPr lang="ja-JP" altLang="en-US" sz="2000" dirty="0"/>
                  <a:t>る</a:t>
                </a:r>
                <a:r>
                  <a:rPr lang="ja-JP" altLang="en-US" sz="2000" dirty="0" smtClean="0"/>
                  <a:t>重心の位置と速度をそれぞれ，</a:t>
                </a:r>
                <a:r>
                  <a:rPr lang="en-US" altLang="ja-JP" sz="2000" b="1" dirty="0" smtClean="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smtClean="0"/>
                  <a:t>とする．物体にかかる力ベクトルの総和を </a:t>
                </a:r>
                <a:r>
                  <a:rPr lang="en-US" altLang="ja-JP" sz="2000" b="1" dirty="0" smtClean="0">
                    <a:latin typeface="Times New Roman" panose="02020603050405020304" pitchFamily="18" charset="0"/>
                    <a:cs typeface="Times New Roman" panose="02020603050405020304" pitchFamily="18" charset="0"/>
                  </a:rPr>
                  <a:t>F </a:t>
                </a:r>
                <a:r>
                  <a:rPr lang="ja-JP" altLang="en-US" sz="2000" dirty="0" smtClean="0"/>
                  <a:t>とする．</a:t>
                </a:r>
                <a:endParaRPr lang="en-US" altLang="ja-JP" sz="2000" dirty="0" smtClean="0"/>
              </a:p>
              <a:p>
                <a:r>
                  <a:rPr lang="ja-JP" altLang="en-US" sz="2000" dirty="0" smtClean="0"/>
                  <a:t>オイラー法では，以下の通り速度・加速度を更新する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p>
              <a:p>
                <a:r>
                  <a:rPr lang="ja-JP" altLang="en-US" sz="2000" dirty="0" smtClean="0"/>
                  <a:t>修正オイラー法</a:t>
                </a:r>
                <a:r>
                  <a:rPr lang="ja-JP" altLang="en-US" sz="2000" dirty="0"/>
                  <a:t>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が計算できるときに有用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物理シミュレーション剛体偏参照）</a:t>
                </a:r>
                <a:endParaRPr lang="en-US" altLang="ja-JP" sz="2000" dirty="0" smtClean="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Tree>
    <p:extLst>
      <p:ext uri="{BB962C8B-B14F-4D97-AF65-F5344CB8AC3E}">
        <p14:creationId xmlns:p14="http://schemas.microsoft.com/office/powerpoint/2010/main" val="422577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Programing Boot up</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目的 </a:t>
            </a:r>
            <a:r>
              <a:rPr lang="en-US" altLang="ja-JP" dirty="0" smtClean="0"/>
              <a:t> </a:t>
            </a:r>
          </a:p>
          <a:p>
            <a:pPr lvl="1">
              <a:spcBef>
                <a:spcPts val="600"/>
              </a:spcBef>
            </a:pPr>
            <a:r>
              <a:rPr lang="ja-JP" altLang="en-US" sz="2000" dirty="0" smtClean="0"/>
              <a:t>ゼロから対話的なソフトウエアを作る経験を積む</a:t>
            </a:r>
            <a:r>
              <a:rPr lang="en-US" altLang="ja-JP" sz="2000" dirty="0" smtClean="0"/>
              <a:t> </a:t>
            </a:r>
          </a:p>
          <a:p>
            <a:pPr lvl="1">
              <a:spcBef>
                <a:spcPts val="600"/>
              </a:spcBef>
            </a:pPr>
            <a:r>
              <a:rPr lang="ja-JP" altLang="en-US" sz="2000" dirty="0" smtClean="0"/>
              <a:t>研究に耐えうる実装能力をつける</a:t>
            </a:r>
            <a:endParaRPr lang="en-US" altLang="ja-JP" sz="2000" dirty="0"/>
          </a:p>
          <a:p>
            <a:pPr lvl="1">
              <a:spcBef>
                <a:spcPts val="600"/>
              </a:spcBef>
            </a:pPr>
            <a:r>
              <a:rPr lang="ja-JP" altLang="en-US" sz="2000" dirty="0" smtClean="0"/>
              <a:t>オブジェクト指向に慣れる</a:t>
            </a:r>
            <a:endParaRPr lang="en-US" altLang="ja-JP" sz="2000" dirty="0" smtClean="0"/>
          </a:p>
          <a:p>
            <a:r>
              <a:rPr lang="ja-JP" altLang="en-US" dirty="0" smtClean="0"/>
              <a:t>言語 </a:t>
            </a:r>
            <a:r>
              <a:rPr lang="en-US" altLang="ja-JP" dirty="0" smtClean="0"/>
              <a:t>: C++ </a:t>
            </a:r>
          </a:p>
          <a:p>
            <a:r>
              <a:rPr kumimoji="1" lang="ja-JP" altLang="en-US" dirty="0" smtClean="0"/>
              <a:t>環境 </a:t>
            </a:r>
            <a:r>
              <a:rPr lang="en-US" altLang="ja-JP" dirty="0" smtClean="0"/>
              <a:t>: Visual studio 2019</a:t>
            </a:r>
          </a:p>
          <a:p>
            <a:r>
              <a:rPr lang="ja-JP" altLang="en-US" dirty="0" smtClean="0"/>
              <a:t>ライブラリ </a:t>
            </a:r>
            <a:r>
              <a:rPr lang="en-US" altLang="ja-JP" dirty="0" smtClean="0"/>
              <a:t>: OpenGL / C++CLI / </a:t>
            </a:r>
            <a:r>
              <a:rPr lang="en-US" altLang="ja-JP" dirty="0" err="1" smtClean="0"/>
              <a:t>glsl</a:t>
            </a:r>
            <a:endParaRPr lang="en-US" altLang="ja-JP" dirty="0"/>
          </a:p>
          <a:p>
            <a:r>
              <a:rPr lang="ja-JP" altLang="en-US" dirty="0" smtClean="0"/>
              <a:t>作るもの</a:t>
            </a:r>
            <a:endParaRPr lang="en-US" altLang="ja-JP" dirty="0" smtClean="0"/>
          </a:p>
          <a:p>
            <a:pPr lvl="1"/>
            <a:r>
              <a:rPr lang="ja-JP" altLang="en-US" dirty="0" smtClean="0"/>
              <a:t>剛体シミュレータ</a:t>
            </a:r>
            <a:r>
              <a:rPr lang="ja-JP" altLang="en-US" sz="1800" dirty="0" smtClean="0"/>
              <a:t>（ビリヤード・</a:t>
            </a:r>
            <a:r>
              <a:rPr lang="en-US" altLang="ja-JP" sz="1800" dirty="0" smtClean="0"/>
              <a:t>Shape matching</a:t>
            </a:r>
            <a:r>
              <a:rPr lang="ja-JP" altLang="en-US" sz="1800" dirty="0" smtClean="0"/>
              <a:t>・</a:t>
            </a:r>
            <a:r>
              <a:rPr lang="en-US" altLang="ja-JP" sz="1800" dirty="0" smtClean="0"/>
              <a:t>Position based dynamics</a:t>
            </a:r>
            <a:r>
              <a:rPr lang="ja-JP" altLang="en-US" sz="1800" dirty="0" smtClean="0"/>
              <a:t>）</a:t>
            </a:r>
            <a:endParaRPr lang="en-US" altLang="ja-JP" dirty="0" smtClean="0"/>
          </a:p>
          <a:p>
            <a:pPr lvl="1"/>
            <a:r>
              <a:rPr lang="en-US" altLang="ja-JP" dirty="0"/>
              <a:t>Seam </a:t>
            </a:r>
            <a:r>
              <a:rPr lang="en-US" altLang="ja-JP" dirty="0" smtClean="0"/>
              <a:t>carving</a:t>
            </a:r>
            <a:endParaRPr lang="en-US" altLang="ja-JP" dirty="0"/>
          </a:p>
          <a:p>
            <a:pPr lvl="1"/>
            <a:r>
              <a:rPr lang="en-US" altLang="ja-JP" dirty="0" smtClean="0"/>
              <a:t>Lloyd</a:t>
            </a:r>
            <a:r>
              <a:rPr lang="ja-JP" altLang="en-US" dirty="0" smtClean="0"/>
              <a:t>アルゴリズムで一様ランダム点群取得</a:t>
            </a:r>
            <a:endParaRPr lang="en-US" altLang="ja-JP" dirty="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1466469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smtClean="0"/>
              <a:t>Simulator</a:t>
            </a:r>
            <a:r>
              <a:rPr kumimoji="1" lang="ja-JP" altLang="en-US" sz="3600" dirty="0" smtClean="0"/>
              <a:t>の実装</a:t>
            </a:r>
            <a:endParaRPr kumimoji="1" lang="ja-JP" altLang="en-US" sz="3600" dirty="0"/>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smtClean="0"/>
              <a:t>ここまでの</a:t>
            </a:r>
            <a:r>
              <a:rPr lang="ja-JP" altLang="en-US" sz="2000" dirty="0"/>
              <a:t>話</a:t>
            </a:r>
            <a:r>
              <a:rPr lang="ja-JP" altLang="en-US" sz="2000" dirty="0" smtClean="0"/>
              <a:t>では，ユーザが</a:t>
            </a:r>
            <a:r>
              <a:rPr lang="en-US" altLang="ja-JP" sz="2000" dirty="0" smtClean="0"/>
              <a:t>Form</a:t>
            </a:r>
            <a:r>
              <a:rPr lang="ja-JP" altLang="en-US" sz="2000" dirty="0" smtClean="0"/>
              <a:t>にマウス</a:t>
            </a:r>
            <a:r>
              <a:rPr lang="en-US" altLang="ja-JP" sz="2000" dirty="0" smtClean="0"/>
              <a:t>/</a:t>
            </a:r>
            <a:r>
              <a:rPr lang="ja-JP" altLang="en-US" sz="2000" dirty="0" smtClean="0"/>
              <a:t>キーボード入力をすると，そのたびにイベントハンドラが呼ばれるという事だった</a:t>
            </a:r>
            <a:endParaRPr lang="en-US" altLang="ja-JP" sz="2000" dirty="0" smtClean="0"/>
          </a:p>
          <a:p>
            <a:r>
              <a:rPr kumimoji="1" lang="ja-JP" altLang="en-US" sz="2000" dirty="0"/>
              <a:t>シミュレータ</a:t>
            </a:r>
            <a:r>
              <a:rPr kumimoji="1" lang="ja-JP" altLang="en-US" sz="2000" dirty="0" smtClean="0"/>
              <a:t>を作るときには，常に逐次計算をまわす必要がある</a:t>
            </a:r>
            <a:endParaRPr kumimoji="1" lang="en-US" altLang="ja-JP" sz="2000" dirty="0" smtClean="0"/>
          </a:p>
          <a:p>
            <a:pPr lvl="1">
              <a:spcBef>
                <a:spcPts val="600"/>
              </a:spcBef>
            </a:pPr>
            <a:r>
              <a:rPr lang="en-US" altLang="ja-JP" sz="1800" dirty="0" smtClean="0"/>
              <a:t>For</a:t>
            </a:r>
            <a:r>
              <a:rPr lang="ja-JP" altLang="en-US" sz="1800" dirty="0" smtClean="0"/>
              <a:t>文で逐次計算をまわす？？</a:t>
            </a:r>
            <a:r>
              <a:rPr lang="en-US" altLang="ja-JP" sz="1800" dirty="0" smtClean="0">
                <a:sym typeface="Wingdings" panose="05000000000000000000" pitchFamily="2" charset="2"/>
              </a:rPr>
              <a:t> </a:t>
            </a:r>
            <a:r>
              <a:rPr lang="ja-JP" altLang="en-US" sz="1800" dirty="0" smtClean="0">
                <a:sym typeface="Wingdings" panose="05000000000000000000" pitchFamily="2" charset="2"/>
              </a:rPr>
              <a:t>ユーザのイベントが</a:t>
            </a:r>
            <a:r>
              <a:rPr lang="en-US" altLang="ja-JP" sz="1800" dirty="0" smtClean="0">
                <a:sym typeface="Wingdings" panose="05000000000000000000" pitchFamily="2" charset="2"/>
              </a:rPr>
              <a:t>for</a:t>
            </a:r>
            <a:r>
              <a:rPr lang="ja-JP" altLang="en-US" sz="1800" dirty="0" smtClean="0">
                <a:sym typeface="Wingdings" panose="05000000000000000000" pitchFamily="2" charset="2"/>
              </a:rPr>
              <a:t>文に割り込めないので対話不可能</a:t>
            </a:r>
            <a:endParaRPr lang="en-US" altLang="ja-JP" sz="1800" dirty="0" smtClean="0">
              <a:sym typeface="Wingdings" panose="05000000000000000000" pitchFamily="2" charset="2"/>
            </a:endParaRPr>
          </a:p>
          <a:p>
            <a:pPr lvl="1">
              <a:spcBef>
                <a:spcPts val="600"/>
              </a:spcBef>
            </a:pPr>
            <a:r>
              <a:rPr lang="ja-JP" altLang="en-US" sz="1800" dirty="0" smtClean="0">
                <a:sym typeface="Wingdings" panose="05000000000000000000" pitchFamily="2" charset="2"/>
              </a:rPr>
              <a:t>スレッドを二つ作る？</a:t>
            </a:r>
            <a:r>
              <a:rPr lang="en-US" altLang="ja-JP" sz="1800" dirty="0" smtClean="0">
                <a:sym typeface="Wingdings" panose="05000000000000000000" pitchFamily="2" charset="2"/>
              </a:rPr>
              <a:t> </a:t>
            </a:r>
            <a:r>
              <a:rPr lang="ja-JP" altLang="en-US" sz="1800" dirty="0" smtClean="0">
                <a:sym typeface="Wingdings" panose="05000000000000000000" pitchFamily="2" charset="2"/>
              </a:rPr>
              <a:t>ちょっと管理がめ</a:t>
            </a:r>
            <a:r>
              <a:rPr lang="ja-JP" altLang="en-US" sz="1800" dirty="0" err="1" smtClean="0">
                <a:sym typeface="Wingdings" panose="05000000000000000000" pitchFamily="2" charset="2"/>
              </a:rPr>
              <a:t>んど</a:t>
            </a:r>
            <a:r>
              <a:rPr lang="ja-JP" altLang="en-US" sz="1800" dirty="0" smtClean="0">
                <a:sym typeface="Wingdings" panose="05000000000000000000" pitchFamily="2" charset="2"/>
              </a:rPr>
              <a:t>くさい</a:t>
            </a:r>
            <a:endParaRPr lang="en-US" altLang="ja-JP" sz="1800" dirty="0" smtClean="0">
              <a:sym typeface="Wingdings" panose="05000000000000000000" pitchFamily="2" charset="2"/>
            </a:endParaRPr>
          </a:p>
          <a:p>
            <a:pPr marL="0" indent="0">
              <a:spcBef>
                <a:spcPts val="600"/>
              </a:spcBef>
              <a:buNone/>
            </a:pPr>
            <a:r>
              <a:rPr lang="en-US" altLang="ja-JP" sz="2000" dirty="0" smtClean="0">
                <a:sym typeface="Wingdings" panose="05000000000000000000" pitchFamily="2" charset="2"/>
              </a:rPr>
              <a:t> Timer</a:t>
            </a:r>
            <a:r>
              <a:rPr lang="ja-JP" altLang="en-US" sz="2000" dirty="0" smtClean="0">
                <a:sym typeface="Wingdings" panose="05000000000000000000" pitchFamily="2" charset="2"/>
              </a:rPr>
              <a:t>イベントを利用する</a:t>
            </a:r>
            <a:endParaRPr lang="en-US" altLang="ja-JP" sz="2400" dirty="0" smtClean="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smtClean="0">
                <a:solidFill>
                  <a:srgbClr val="0000FF"/>
                </a:solidFill>
                <a:latin typeface="ＭＳ ゴシック" panose="020B0609070205080204" pitchFamily="49" charset="-128"/>
                <a:ea typeface="ＭＳ ゴシック" panose="020B0609070205080204" pitchFamily="49" charset="-128"/>
              </a:rPr>
              <a:t>static</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redraw</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90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プログラミング習得のために</a:t>
            </a:r>
            <a:r>
              <a:rPr lang="ja-JP" altLang="en-US" dirty="0" err="1" smtClean="0"/>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smtClean="0"/>
              <a:t>プログラミングは能動的に学ぶもの</a:t>
            </a:r>
            <a:endParaRPr kumimoji="1" lang="en-US" altLang="ja-JP" sz="2400" b="1" dirty="0" smtClean="0"/>
          </a:p>
          <a:p>
            <a:pPr lvl="1"/>
            <a:r>
              <a:rPr kumimoji="1" lang="ja-JP" altLang="en-US" sz="2000" dirty="0" smtClean="0"/>
              <a:t>受身では多分習得不可能</a:t>
            </a:r>
            <a:r>
              <a:rPr lang="ja-JP" altLang="en-US" sz="2000" dirty="0" smtClean="0"/>
              <a:t>（</a:t>
            </a:r>
            <a:r>
              <a:rPr kumimoji="1" lang="ja-JP" altLang="en-US" sz="2000" dirty="0" smtClean="0"/>
              <a:t>ここにいる時点で能動的ではあると期待）</a:t>
            </a:r>
            <a:endParaRPr kumimoji="1" lang="en-US" altLang="ja-JP" sz="2000" dirty="0" smtClean="0"/>
          </a:p>
          <a:p>
            <a:pPr lvl="1"/>
            <a:r>
              <a:rPr lang="ja-JP" altLang="en-US" sz="2000" dirty="0"/>
              <a:t>作</a:t>
            </a:r>
            <a:r>
              <a:rPr lang="ja-JP" altLang="en-US" sz="2000" dirty="0" smtClean="0"/>
              <a:t>りたいものを作りましょう（今回は物理シムの中で興味があるものを選んで作る）</a:t>
            </a:r>
            <a:endParaRPr kumimoji="1" lang="en-US" altLang="ja-JP" sz="2000" dirty="0" smtClean="0"/>
          </a:p>
          <a:p>
            <a:pPr marL="457200" lvl="1" indent="0">
              <a:buNone/>
            </a:pPr>
            <a:endParaRPr kumimoji="1" lang="en-US" altLang="ja-JP" sz="1600" dirty="0" smtClean="0"/>
          </a:p>
          <a:p>
            <a:r>
              <a:rPr kumimoji="1" lang="ja-JP" altLang="en-US" sz="2400" b="1" dirty="0" smtClean="0"/>
              <a:t>時間をつっこむ必要がある</a:t>
            </a:r>
            <a:endParaRPr kumimoji="1" lang="en-US" altLang="ja-JP" sz="2400" b="1" dirty="0" smtClean="0"/>
          </a:p>
          <a:p>
            <a:pPr lvl="1"/>
            <a:r>
              <a:rPr lang="ja-JP" altLang="en-US" sz="2000" dirty="0" smtClean="0"/>
              <a:t>初学者はとりあえず</a:t>
            </a:r>
            <a:r>
              <a:rPr lang="en-US" altLang="ja-JP" sz="2000" dirty="0" smtClean="0"/>
              <a:t>1000</a:t>
            </a:r>
            <a:r>
              <a:rPr lang="ja-JP" altLang="en-US" sz="2000" dirty="0" smtClean="0"/>
              <a:t>時間くらいをかけましょう（</a:t>
            </a:r>
            <a:r>
              <a:rPr lang="en-US" altLang="ja-JP" sz="2000" dirty="0" smtClean="0"/>
              <a:t>1</a:t>
            </a:r>
            <a:r>
              <a:rPr lang="ja-JP" altLang="en-US" sz="2000" dirty="0" smtClean="0"/>
              <a:t>日</a:t>
            </a:r>
            <a:r>
              <a:rPr lang="en-US" altLang="ja-JP" sz="2000" dirty="0" smtClean="0"/>
              <a:t>5</a:t>
            </a:r>
            <a:r>
              <a:rPr lang="ja-JP" altLang="en-US" sz="2000" dirty="0" smtClean="0"/>
              <a:t>時間で</a:t>
            </a:r>
            <a:r>
              <a:rPr lang="en-US" altLang="ja-JP" sz="2000" dirty="0" smtClean="0"/>
              <a:t>200</a:t>
            </a:r>
            <a:r>
              <a:rPr lang="ja-JP" altLang="en-US" sz="2000" dirty="0" smtClean="0"/>
              <a:t>日）</a:t>
            </a:r>
            <a:endParaRPr lang="en-US" altLang="ja-JP" sz="2000" dirty="0" smtClean="0"/>
          </a:p>
          <a:p>
            <a:pPr lvl="1"/>
            <a:r>
              <a:rPr lang="ja-JP" altLang="en-US" sz="2000" dirty="0" smtClean="0"/>
              <a:t>向き・不向きの議論は</a:t>
            </a:r>
            <a:r>
              <a:rPr lang="en-US" altLang="ja-JP" sz="2000" dirty="0" smtClean="0"/>
              <a:t>1000</a:t>
            </a:r>
            <a:r>
              <a:rPr lang="ja-JP" altLang="en-US" sz="2000" dirty="0" smtClean="0"/>
              <a:t>時間くらいやってから</a:t>
            </a:r>
            <a:endParaRPr lang="en-US" altLang="ja-JP" sz="2000" dirty="0" smtClean="0"/>
          </a:p>
          <a:p>
            <a:pPr lvl="1"/>
            <a:endParaRPr lang="ja-JP" altLang="en-US" sz="2000" dirty="0"/>
          </a:p>
          <a:p>
            <a:r>
              <a:rPr lang="ja-JP" altLang="en-US" sz="2400" b="1" dirty="0"/>
              <a:t>言葉</a:t>
            </a:r>
            <a:r>
              <a:rPr lang="ja-JP" altLang="en-US" sz="2400" b="1" dirty="0" smtClean="0"/>
              <a:t>にして説明する</a:t>
            </a:r>
            <a:endParaRPr lang="en-US" altLang="ja-JP" sz="2400" b="1" dirty="0" smtClean="0"/>
          </a:p>
          <a:p>
            <a:pPr lvl="1"/>
            <a:r>
              <a:rPr kumimoji="1" lang="ja-JP" altLang="en-US" sz="2000" dirty="0" smtClean="0"/>
              <a:t>なぜそう書いたかを他人（教員・友人）に説明する</a:t>
            </a:r>
            <a:endParaRPr kumimoji="1" lang="en-US" altLang="ja-JP" sz="2000" dirty="0" smtClean="0"/>
          </a:p>
          <a:p>
            <a:pPr lvl="1"/>
            <a:r>
              <a:rPr lang="ja-JP" altLang="en-US" sz="2000" dirty="0" smtClean="0"/>
              <a:t>問題にぶつかったらどのような問題にぶつかっているかを詳細に説明する（言語化重要）</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75991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これから意識してやめてほしいこと</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smtClean="0"/>
              <a:t>盲目的なコピペ</a:t>
            </a:r>
            <a:endParaRPr lang="en-US" altLang="ja-JP" b="1" dirty="0" smtClean="0"/>
          </a:p>
          <a:p>
            <a:pPr marL="0" indent="0">
              <a:buNone/>
            </a:pPr>
            <a:r>
              <a:rPr lang="ja-JP" altLang="en-US" sz="1800" dirty="0" smtClean="0"/>
              <a:t>解説不要</a:t>
            </a:r>
            <a:endParaRPr lang="en-US" altLang="ja-JP" sz="1800" dirty="0" smtClean="0"/>
          </a:p>
          <a:p>
            <a:pPr marL="0" indent="0">
              <a:buNone/>
            </a:pPr>
            <a:endParaRPr lang="en-US" altLang="ja-JP" sz="1100" b="1" dirty="0" smtClean="0"/>
          </a:p>
          <a:p>
            <a:pPr marL="0" indent="0">
              <a:buNone/>
            </a:pPr>
            <a:r>
              <a:rPr lang="ja-JP" altLang="en-US" b="1" dirty="0" smtClean="0"/>
              <a:t>問題にあたっても質問しない</a:t>
            </a:r>
            <a:endParaRPr lang="en-US" altLang="ja-JP" b="1" dirty="0" smtClean="0"/>
          </a:p>
          <a:p>
            <a:pPr marL="0" indent="0">
              <a:buNone/>
            </a:pPr>
            <a:r>
              <a:rPr lang="ja-JP" altLang="en-US" sz="1800" dirty="0" smtClean="0"/>
              <a:t>問題にあたった時，課題を誰かに説明した瞬間に解決策が思いつくことがある</a:t>
            </a:r>
            <a:endParaRPr lang="en-US" altLang="ja-JP" sz="1800" dirty="0" smtClean="0"/>
          </a:p>
          <a:p>
            <a:pPr marL="0" indent="0">
              <a:buNone/>
            </a:pPr>
            <a:r>
              <a:rPr lang="ja-JP" altLang="en-US" sz="1800" dirty="0" smtClean="0"/>
              <a:t>問題を言語化できた瞬間にそれが解けることが多いので，他人を聞き役につかいましょう</a:t>
            </a:r>
            <a:endParaRPr lang="en-US" altLang="ja-JP" sz="1800" dirty="0"/>
          </a:p>
          <a:p>
            <a:pPr marL="0" indent="0">
              <a:buNone/>
            </a:pPr>
            <a:endParaRPr lang="en-US" altLang="ja-JP" b="1" dirty="0" smtClean="0"/>
          </a:p>
          <a:p>
            <a:pPr marL="0" indent="0">
              <a:buNone/>
            </a:pPr>
            <a:r>
              <a:rPr lang="ja-JP" altLang="en-US" b="1" dirty="0" smtClean="0"/>
              <a:t>成果物・コードを見せない</a:t>
            </a:r>
            <a:endParaRPr lang="en-US" altLang="ja-JP" b="1" dirty="0"/>
          </a:p>
          <a:p>
            <a:pPr marL="0" indent="0">
              <a:buNone/>
            </a:pPr>
            <a:r>
              <a:rPr lang="ja-JP" altLang="en-US" sz="1800" dirty="0" smtClean="0"/>
              <a:t>面白いものをつくって、他人に見せることをモチベーションにしてほしい</a:t>
            </a:r>
            <a:endParaRPr lang="en-US" altLang="ja-JP" sz="1800" dirty="0" smtClean="0"/>
          </a:p>
          <a:p>
            <a:pPr marL="0" indent="0">
              <a:buNone/>
            </a:pPr>
            <a:r>
              <a:rPr lang="en-US" altLang="ja-JP" sz="1800" dirty="0"/>
              <a:t>『</a:t>
            </a:r>
            <a:r>
              <a:rPr lang="ja-JP" altLang="en-US" sz="1800" dirty="0" smtClean="0"/>
              <a:t>間違ってると教員に怒られるから</a:t>
            </a:r>
            <a:r>
              <a:rPr lang="ja-JP" altLang="en-US" sz="1800" dirty="0" err="1" smtClean="0"/>
              <a:t>．．．</a:t>
            </a:r>
            <a:r>
              <a:rPr lang="en-US" altLang="ja-JP" sz="1800" dirty="0" smtClean="0"/>
              <a:t>』『</a:t>
            </a:r>
            <a:r>
              <a:rPr lang="ja-JP" altLang="en-US" sz="1800" dirty="0" smtClean="0"/>
              <a:t>変なコードだと恥ずかしいから</a:t>
            </a:r>
            <a:r>
              <a:rPr lang="ja-JP" altLang="en-US" sz="1800" dirty="0" err="1" smtClean="0"/>
              <a:t>．．．</a:t>
            </a:r>
            <a:r>
              <a:rPr lang="en-US" altLang="ja-JP" sz="1800" dirty="0" smtClean="0"/>
              <a:t>』</a:t>
            </a:r>
            <a:r>
              <a:rPr lang="ja-JP" altLang="en-US" sz="1800" dirty="0" smtClean="0"/>
              <a:t>とかやめる</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sz="2400" b="1" dirty="0" smtClean="0"/>
              <a:t>動作テストを実施する</a:t>
            </a:r>
            <a:endParaRPr lang="en-US" altLang="ja-JP" sz="2400" b="1" dirty="0"/>
          </a:p>
          <a:p>
            <a:pPr marL="0" indent="0">
              <a:buNone/>
            </a:pPr>
            <a:r>
              <a:rPr lang="en-US" altLang="ja-JP" sz="1600" dirty="0" smtClean="0"/>
              <a:t>+ </a:t>
            </a:r>
            <a:r>
              <a:rPr lang="en-US" altLang="ja-JP" sz="1600" dirty="0" err="1" smtClean="0"/>
              <a:t>printf</a:t>
            </a:r>
            <a:r>
              <a:rPr lang="ja-JP" altLang="en-US" sz="1600" dirty="0"/>
              <a:t> </a:t>
            </a:r>
            <a:r>
              <a:rPr lang="ja-JP" altLang="en-US" sz="1600" dirty="0" smtClean="0"/>
              <a:t>や デバッガを利用して想定どおりに動いているか確認</a:t>
            </a:r>
            <a:endParaRPr lang="en-US" altLang="ja-JP" sz="1600" dirty="0" smtClean="0"/>
          </a:p>
          <a:p>
            <a:pPr marL="0" indent="0">
              <a:buNone/>
            </a:pPr>
            <a:r>
              <a:rPr lang="en-US" altLang="ja-JP" sz="1600" dirty="0" smtClean="0"/>
              <a:t>+</a:t>
            </a:r>
            <a:r>
              <a:rPr lang="ja-JP" altLang="en-US" sz="1600" dirty="0"/>
              <a:t> </a:t>
            </a:r>
            <a:r>
              <a:rPr lang="ja-JP" altLang="en-US" sz="1600" dirty="0" smtClean="0"/>
              <a:t>関数に不具合が起きそうな入力を</a:t>
            </a:r>
            <a:r>
              <a:rPr lang="ja-JP" altLang="en-US" sz="1600" dirty="0" smtClean="0">
                <a:solidFill>
                  <a:srgbClr val="FF0000"/>
                </a:solidFill>
              </a:rPr>
              <a:t>予測</a:t>
            </a:r>
            <a:r>
              <a:rPr lang="ja-JP" altLang="en-US" sz="1600" dirty="0" smtClean="0"/>
              <a:t>し，その入力にも対応する</a:t>
            </a:r>
            <a:endParaRPr lang="en-US" altLang="ja-JP" sz="1600" dirty="0" smtClean="0"/>
          </a:p>
          <a:p>
            <a:pPr marL="0" indent="0">
              <a:buNone/>
            </a:pPr>
            <a:r>
              <a:rPr lang="en-US" altLang="ja-JP" sz="1600" dirty="0"/>
              <a:t> </a:t>
            </a:r>
            <a:r>
              <a:rPr lang="ja-JP" altLang="en-US" sz="1600" dirty="0" smtClean="0"/>
              <a:t>まずい例</a:t>
            </a:r>
            <a:r>
              <a:rPr lang="en-US" altLang="ja-JP" sz="1600" dirty="0" smtClean="0"/>
              <a:t>) </a:t>
            </a:r>
            <a:r>
              <a:rPr lang="ja-JP" altLang="en-US" sz="1600" dirty="0" smtClean="0"/>
              <a:t>コピペしてきたらなんか動いた，エラーがあるはずなのに動いている</a:t>
            </a:r>
            <a:endParaRPr lang="en-US" altLang="ja-JP" sz="1600" dirty="0"/>
          </a:p>
          <a:p>
            <a:pPr marL="0" indent="0">
              <a:buNone/>
            </a:pPr>
            <a:endParaRPr lang="en-US" altLang="ja-JP" sz="1050" dirty="0" smtClean="0"/>
          </a:p>
          <a:p>
            <a:pPr marL="0" indent="0">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marL="0" indent="0">
              <a:buNone/>
            </a:pPr>
            <a:r>
              <a:rPr lang="en-US" altLang="ja-JP" sz="1600" dirty="0"/>
              <a:t>+ </a:t>
            </a:r>
            <a:r>
              <a:rPr lang="ja-JP" altLang="en-US" sz="1600" dirty="0" smtClean="0"/>
              <a:t>関数・クラスは意味の</a:t>
            </a:r>
            <a:r>
              <a:rPr lang="ja-JP" altLang="en-US" sz="1600" dirty="0"/>
              <a:t>あるかたまりにする</a:t>
            </a:r>
            <a:endParaRPr lang="en-US" altLang="ja-JP" sz="1600" dirty="0"/>
          </a:p>
          <a:p>
            <a:pPr marL="0" indent="0">
              <a:buNone/>
            </a:pPr>
            <a:r>
              <a:rPr lang="en-US" altLang="ja-JP" sz="1600" dirty="0"/>
              <a:t>+ </a:t>
            </a:r>
            <a:r>
              <a:rPr lang="ja-JP" altLang="en-US" sz="1600" dirty="0"/>
              <a:t>よい関数名・変</a:t>
            </a:r>
            <a:r>
              <a:rPr lang="ja-JP" altLang="en-US" sz="1600" dirty="0" smtClean="0"/>
              <a:t>数名・クラス名を</a:t>
            </a:r>
            <a:r>
              <a:rPr lang="ja-JP" altLang="en-US" sz="1600" dirty="0"/>
              <a:t>つける</a:t>
            </a:r>
            <a:endParaRPr lang="en-US" altLang="ja-JP" sz="1600" dirty="0"/>
          </a:p>
          <a:p>
            <a:pPr marL="0" indent="0">
              <a:buNone/>
            </a:pPr>
            <a:r>
              <a:rPr lang="en-US" altLang="ja-JP" sz="1600" dirty="0"/>
              <a:t>+ </a:t>
            </a:r>
            <a:r>
              <a:rPr lang="ja-JP" altLang="en-US" sz="1600" dirty="0">
                <a:solidFill>
                  <a:srgbClr val="FF0000"/>
                </a:solidFill>
              </a:rPr>
              <a:t>他人（一ヵ月後の自分）が読んで分かるか</a:t>
            </a:r>
            <a:r>
              <a:rPr lang="ja-JP" altLang="en-US" sz="1600" dirty="0"/>
              <a:t>？を良く</a:t>
            </a:r>
            <a:r>
              <a:rPr lang="ja-JP" altLang="en-US" sz="1600" dirty="0" smtClean="0"/>
              <a:t>考える</a:t>
            </a:r>
            <a:endParaRPr lang="en-US" altLang="ja-JP" sz="1600" dirty="0" smtClean="0"/>
          </a:p>
          <a:p>
            <a:pPr marL="0" indent="0">
              <a:buNone/>
            </a:pPr>
            <a:endParaRPr lang="en-US" altLang="ja-JP" sz="800" dirty="0" smtClean="0"/>
          </a:p>
          <a:p>
            <a:pPr marL="0" indent="0">
              <a:buNone/>
            </a:pPr>
            <a:r>
              <a:rPr lang="en-US" altLang="ja-JP" sz="2400" b="1" dirty="0" smtClean="0"/>
              <a:t>『</a:t>
            </a:r>
            <a:r>
              <a:rPr lang="ja-JP" altLang="en-US" sz="2400" b="1" dirty="0" smtClean="0"/>
              <a:t>一貫性</a:t>
            </a:r>
            <a:r>
              <a:rPr lang="en-US" altLang="ja-JP" sz="2400" b="1" dirty="0" smtClean="0"/>
              <a:t>』</a:t>
            </a:r>
            <a:r>
              <a:rPr lang="ja-JP" altLang="en-US" sz="2400" b="1" dirty="0" smtClean="0"/>
              <a:t>を意識する</a:t>
            </a:r>
            <a:endParaRPr lang="en-US" altLang="ja-JP" sz="2400" b="1" dirty="0" smtClean="0"/>
          </a:p>
          <a:p>
            <a:pPr marL="0" indent="0">
              <a:buNone/>
            </a:pPr>
            <a:r>
              <a:rPr lang="ja-JP" altLang="en-US" sz="1600" dirty="0" smtClean="0"/>
              <a:t>全体の構成から細部にまで一貫性のあるルールを持ちそれにしたがって書く</a:t>
            </a:r>
            <a:endParaRPr lang="en-US" altLang="ja-JP" sz="1600" dirty="0" smtClean="0"/>
          </a:p>
          <a:p>
            <a:pPr marL="0" indent="0">
              <a:buNone/>
            </a:pPr>
            <a:r>
              <a:rPr lang="ja-JP" altLang="en-US" sz="1600" dirty="0" smtClean="0"/>
              <a:t>ルールは自分で定義し，更新し続ける</a:t>
            </a:r>
            <a:endParaRPr lang="en-US" altLang="ja-JP" sz="1600" dirty="0" smtClean="0"/>
          </a:p>
          <a:p>
            <a:pPr marL="0" indent="0">
              <a:buNone/>
            </a:pPr>
            <a:r>
              <a:rPr lang="ja-JP" altLang="en-US" sz="1600" dirty="0" smtClean="0"/>
              <a:t>コーディングスタイル，関数変数の命名規則，を，自分のコードの中で統一する</a:t>
            </a:r>
            <a:endParaRPr lang="en-US" altLang="ja-JP" sz="1600" dirty="0" smtClean="0"/>
          </a:p>
          <a:p>
            <a:pPr marL="0"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smtClean="0"/>
              <a:t>Despite </a:t>
            </a:r>
            <a:r>
              <a:rPr lang="en-US" altLang="ja-JP" sz="1600" dirty="0"/>
              <a:t>a great deal of research into teaching methods and student responses, we have no idea of the cause. </a:t>
            </a:r>
            <a:endParaRPr lang="en-US" altLang="ja-JP" sz="1600" dirty="0" smtClean="0"/>
          </a:p>
          <a:p>
            <a:pPr marL="0" indent="0" algn="just">
              <a:buNone/>
            </a:pPr>
            <a:r>
              <a:rPr lang="en-US" altLang="ja-JP" sz="1600" dirty="0" smtClean="0"/>
              <a:t>It </a:t>
            </a:r>
            <a:r>
              <a:rPr lang="en-US" altLang="ja-JP" sz="1600" dirty="0"/>
              <a:t>has long been suspected that some people have a natural aptitude for programming, but until now there has been no psychological test which could detect it. </a:t>
            </a:r>
            <a:r>
              <a:rPr lang="en-US" altLang="ja-JP" sz="1600" dirty="0" smtClean="0"/>
              <a:t>Programming </a:t>
            </a:r>
            <a:r>
              <a:rPr lang="en-US" altLang="ja-JP" sz="1600" dirty="0"/>
              <a:t>ability is not known to be correlated with age, with sex, or with educational attainment; nor has it been found to be correlated with any of the aptitudes measured in conventional ‘intelligence’ or ‘problem-solving-ability’ tests. </a:t>
            </a:r>
            <a:endParaRPr lang="en-US" altLang="ja-JP" sz="1600" dirty="0" smtClean="0"/>
          </a:p>
          <a:p>
            <a:pPr marL="0" indent="0" algn="just">
              <a:buNone/>
            </a:pPr>
            <a:r>
              <a:rPr lang="en-US" altLang="ja-JP" sz="1600" dirty="0" smtClean="0"/>
              <a:t>We </a:t>
            </a:r>
            <a:r>
              <a:rPr lang="en-US" altLang="ja-JP" sz="1600" dirty="0"/>
              <a:t>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プログラミングに適正はあるか</a:t>
            </a:r>
            <a:endParaRPr kumimoji="1" lang="ja-JP" altLang="en-US" dirty="0"/>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smtClean="0"/>
              <a:t>現状，</a:t>
            </a:r>
            <a:r>
              <a:rPr kumimoji="1" lang="ja-JP" altLang="en-US" b="1" dirty="0" smtClean="0"/>
              <a:t>ある</a:t>
            </a:r>
            <a:r>
              <a:rPr kumimoji="1" lang="ja-JP" altLang="en-US" dirty="0" smtClean="0"/>
              <a:t>，と思う</a:t>
            </a:r>
            <a:endParaRPr kumimoji="1" lang="en-US" altLang="ja-JP" dirty="0" smtClean="0"/>
          </a:p>
          <a:p>
            <a:pPr lvl="1"/>
            <a:r>
              <a:rPr lang="ja-JP" altLang="en-US" sz="1800" dirty="0" smtClean="0"/>
              <a:t>ただし，適性がなくても設計書通りのコードを作成できるようにはなれると思う</a:t>
            </a:r>
            <a:endParaRPr lang="en-US" altLang="ja-JP" sz="1800" dirty="0" smtClean="0"/>
          </a:p>
          <a:p>
            <a:pPr lvl="1"/>
            <a:r>
              <a:rPr lang="ja-JP" altLang="en-US" sz="1800" dirty="0" smtClean="0"/>
              <a:t>ただし，</a:t>
            </a:r>
            <a:r>
              <a:rPr lang="en-US" altLang="ja-JP" sz="1800" dirty="0" smtClean="0"/>
              <a:t>Computer Science</a:t>
            </a:r>
            <a:r>
              <a:rPr lang="ja-JP" altLang="en-US" sz="1800" dirty="0" smtClean="0"/>
              <a:t>の研究では，問題発見・設計・実装・実験を高速に繰り返す必要があり，適正なしでは難しいとも思う</a:t>
            </a:r>
            <a:r>
              <a:rPr kumimoji="1" lang="ja-JP" altLang="en-US" sz="1800" dirty="0" smtClean="0"/>
              <a:t>　</a:t>
            </a:r>
            <a:endParaRPr kumimoji="1" lang="en-US" altLang="ja-JP" sz="1800" dirty="0" smtClean="0"/>
          </a:p>
          <a:p>
            <a:r>
              <a:rPr lang="ja-JP" altLang="en-US" dirty="0" smtClean="0"/>
              <a:t>研究室に入ってくる学生も，プログラミングができる</a:t>
            </a:r>
            <a:r>
              <a:rPr lang="ja-JP" altLang="en-US" dirty="0"/>
              <a:t>群</a:t>
            </a:r>
            <a:r>
              <a:rPr lang="ja-JP" altLang="en-US" dirty="0" smtClean="0"/>
              <a:t>・できない群に，おおよそ分離できると思う</a:t>
            </a:r>
            <a:endParaRPr lang="en-US" altLang="ja-JP" dirty="0" smtClean="0"/>
          </a:p>
          <a:p>
            <a:pPr lvl="1"/>
            <a:r>
              <a:rPr kumimoji="1" lang="ja-JP" altLang="en-US" sz="1800" dirty="0" smtClean="0"/>
              <a:t>ただし，適性がないのか，適性はあるが訓練が足りないのかは不明</a:t>
            </a:r>
            <a:endParaRPr kumimoji="1" lang="en-US" altLang="ja-JP" sz="1800" dirty="0" smtClean="0"/>
          </a:p>
          <a:p>
            <a:pPr lvl="1"/>
            <a:r>
              <a:rPr lang="en-US" altLang="ja-JP" sz="1800" dirty="0" smtClean="0"/>
              <a:t>1000</a:t>
            </a:r>
            <a:r>
              <a:rPr lang="ja-JP" altLang="en-US" sz="1800" dirty="0" smtClean="0"/>
              <a:t>時間くらい書いてみてから向き不向きの議論をしたい気がする</a:t>
            </a:r>
            <a:endParaRPr lang="en-US" altLang="ja-JP" sz="1800" dirty="0" smtClean="0"/>
          </a:p>
          <a:p>
            <a:pPr lvl="1"/>
            <a:r>
              <a:rPr lang="ja-JP" altLang="en-US" sz="1400" dirty="0" smtClean="0"/>
              <a:t>例 </a:t>
            </a:r>
            <a:r>
              <a:rPr lang="en-US" altLang="ja-JP" sz="1400" dirty="0" smtClean="0"/>
              <a:t>:『</a:t>
            </a:r>
            <a:r>
              <a:rPr lang="ja-JP" altLang="en-US" sz="1400" dirty="0" smtClean="0"/>
              <a:t>スプラ２，</a:t>
            </a:r>
            <a:r>
              <a:rPr lang="en-US" altLang="ja-JP" sz="1400" dirty="0" smtClean="0"/>
              <a:t>50</a:t>
            </a:r>
            <a:r>
              <a:rPr lang="ja-JP" altLang="en-US" sz="1400" dirty="0" smtClean="0"/>
              <a:t>時間くらいやったけどあんまりうまくなんなかったから俺向いてないかも</a:t>
            </a:r>
            <a:r>
              <a:rPr lang="en-US" altLang="ja-JP" sz="1400" dirty="0" smtClean="0"/>
              <a:t>』</a:t>
            </a:r>
          </a:p>
          <a:p>
            <a:pPr lvl="1"/>
            <a:r>
              <a:rPr kumimoji="1" lang="ja-JP" altLang="en-US" sz="1400" dirty="0" smtClean="0"/>
              <a:t>例 </a:t>
            </a:r>
            <a:r>
              <a:rPr kumimoji="1" lang="en-US" altLang="ja-JP" sz="1400" dirty="0" smtClean="0"/>
              <a:t>:</a:t>
            </a:r>
            <a:r>
              <a:rPr lang="en-US" altLang="ja-JP" sz="1400" dirty="0" smtClean="0"/>
              <a:t>『</a:t>
            </a:r>
            <a:r>
              <a:rPr lang="ja-JP" altLang="en-US" sz="1400" dirty="0" smtClean="0"/>
              <a:t>体育の授業で毎週やったのでサッカー選手になれると思う！</a:t>
            </a:r>
            <a:r>
              <a:rPr lang="en-US" altLang="ja-JP" sz="1400" dirty="0" smtClean="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243117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1974</TotalTime>
  <Words>3642</Words>
  <Application>Microsoft Office PowerPoint</Application>
  <PresentationFormat>ワイド画面</PresentationFormat>
  <Paragraphs>537</Paragraphs>
  <Slides>40</Slides>
  <Notes>0</Notes>
  <HiddenSlides>2</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ＭＳ Ｐゴシック</vt:lpstr>
      <vt:lpstr>ＭＳ ゴシック</vt:lpstr>
      <vt:lpstr>メイリオ</vt:lpstr>
      <vt:lpstr>Arial</vt:lpstr>
      <vt:lpstr>Calibri</vt:lpstr>
      <vt:lpstr>Cambria Math</vt:lpstr>
      <vt:lpstr>Times New Roman</vt:lpstr>
      <vt:lpstr>Wingdings</vt:lpstr>
      <vt:lpstr>Office テーマ</vt:lpstr>
      <vt:lpstr>Programing Boot up 2021 </vt:lpstr>
      <vt:lpstr>PowerPoint プレゼンテーション</vt:lpstr>
      <vt:lpstr>確認</vt:lpstr>
      <vt:lpstr>Programing Boot up</vt:lpstr>
      <vt:lpstr>プログラミング習得のために。。。</vt:lpstr>
      <vt:lpstr>これから意識してやめてほしいこと</vt:lpstr>
      <vt:lpstr>これから意識して実施してほしいこと</vt:lpstr>
      <vt:lpstr>PowerPoint プレゼンテーション</vt:lpstr>
      <vt:lpstr>プログラミングに適正はあるか</vt:lpstr>
      <vt:lpstr>Contents</vt:lpstr>
      <vt:lpstr>準備</vt:lpstr>
      <vt:lpstr>プロジェクトの作成</vt:lpstr>
      <vt:lpstr>プロジェクトの作製</vt:lpstr>
      <vt:lpstr>プロジェクトの設定 1  </vt:lpstr>
      <vt:lpstr>Form を作る</vt:lpstr>
      <vt:lpstr>Formを編集する</vt:lpstr>
      <vt:lpstr>Formを表示する (1/3)</vt:lpstr>
      <vt:lpstr>Formを表示する (2/3)</vt:lpstr>
      <vt:lpstr>Formを表示する (3/3)</vt:lpstr>
      <vt:lpstr>C++ Minimum</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lpstr>剛体シミュレーション</vt:lpstr>
      <vt:lpstr>剛体シミュレーション</vt:lpstr>
      <vt:lpstr>剛体シミュレーション : 並進 </vt:lpstr>
      <vt:lpstr>Simulatorの実装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131</cp:revision>
  <dcterms:created xsi:type="dcterms:W3CDTF">2018-07-05T02:33:16Z</dcterms:created>
  <dcterms:modified xsi:type="dcterms:W3CDTF">2021-02-17T08:23:45Z</dcterms:modified>
</cp:coreProperties>
</file>