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800C8"/>
    <a:srgbClr val="00B0F0"/>
    <a:srgbClr val="0900C0"/>
    <a:srgbClr val="001642"/>
    <a:srgbClr val="0E0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2334"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BA77-6005-22EA-7ACC-4540471DE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2D57F865-9DA8-38D7-1625-2F12C7C34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F755F4B-EB95-FE51-8518-73E1F71F7831}"/>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5" name="Footer Placeholder 4">
            <a:extLst>
              <a:ext uri="{FF2B5EF4-FFF2-40B4-BE49-F238E27FC236}">
                <a16:creationId xmlns:a16="http://schemas.microsoft.com/office/drawing/2014/main" id="{B3DD8D83-EA75-54E6-2E89-1C4E853DD1A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09C30A4-2233-DB94-9397-4AB7EEDA48A6}"/>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248404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FF1C-9BC8-3836-E963-AE2D876C0E1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49E0247-86C8-71F9-E17B-50CB18D4F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B808309-F0BB-A2E9-D940-3D0D96E5327B}"/>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5" name="Footer Placeholder 4">
            <a:extLst>
              <a:ext uri="{FF2B5EF4-FFF2-40B4-BE49-F238E27FC236}">
                <a16:creationId xmlns:a16="http://schemas.microsoft.com/office/drawing/2014/main" id="{F7AA3C35-C62A-1D6A-5556-15844C1A2BA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484E7C9-8FB7-7597-45FC-1A8F12CADE00}"/>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426407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09658-85C0-49C9-A464-7BDF485F96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3748BA9-9073-8448-DEAE-EFD120615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2427879-93E3-D9E8-7B84-34B4ACAB2F06}"/>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5" name="Footer Placeholder 4">
            <a:extLst>
              <a:ext uri="{FF2B5EF4-FFF2-40B4-BE49-F238E27FC236}">
                <a16:creationId xmlns:a16="http://schemas.microsoft.com/office/drawing/2014/main" id="{ACDC749E-5AC2-31A2-5AD1-689EA88669B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02D8930-A15B-9273-176C-4E0B78CBC58C}"/>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305191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94BA-F76A-4DEC-7D9C-F651FF36265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DC6A970-24BD-A877-B942-7E6B77618F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1371827-7DB7-C735-DD6B-A35D3AD834EE}"/>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5" name="Footer Placeholder 4">
            <a:extLst>
              <a:ext uri="{FF2B5EF4-FFF2-40B4-BE49-F238E27FC236}">
                <a16:creationId xmlns:a16="http://schemas.microsoft.com/office/drawing/2014/main" id="{96099105-B691-0E8E-09F9-B4AFFA34244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9E6E72C-C225-BAE2-B937-7BBEE3D6A73B}"/>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330634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ADD8-F42F-5CFC-D58A-263B98B5A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8096039A-8B80-70D9-A343-CCEEE37419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96684-6152-0045-DACB-17C3FBE2B739}"/>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5" name="Footer Placeholder 4">
            <a:extLst>
              <a:ext uri="{FF2B5EF4-FFF2-40B4-BE49-F238E27FC236}">
                <a16:creationId xmlns:a16="http://schemas.microsoft.com/office/drawing/2014/main" id="{DD9C7B8A-2C41-F86A-F2E5-83E9E43747D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26EAF12-11DA-1ED4-2553-60F26A60CCD7}"/>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197746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E7BC-2043-FFFA-B89E-710208D9F8D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D44DE7E-F109-CAA9-11FF-BF3237D9D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336493F1-C03B-7A9A-A725-01069DAF08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387A998-D24D-B4B3-1E43-A36BF8CB5EA3}"/>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6" name="Footer Placeholder 5">
            <a:extLst>
              <a:ext uri="{FF2B5EF4-FFF2-40B4-BE49-F238E27FC236}">
                <a16:creationId xmlns:a16="http://schemas.microsoft.com/office/drawing/2014/main" id="{1E04AE2D-DF01-5E87-EC84-D351F8E5811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C46F63B-E1F3-F258-E39F-AB0C6D9A589F}"/>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345236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4B64-786D-F6DB-CF05-81923C67E08D}"/>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59B51F3-B682-8F7C-865C-F39F640C0F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440339-0D95-8EC3-0E45-90429CF72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BBCB004-79F7-CD59-5193-4155DD52D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2D7B0-3011-CD56-989F-3A49C1918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E9DB335E-158B-1CBB-5738-21ACBF2AA835}"/>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8" name="Footer Placeholder 7">
            <a:extLst>
              <a:ext uri="{FF2B5EF4-FFF2-40B4-BE49-F238E27FC236}">
                <a16:creationId xmlns:a16="http://schemas.microsoft.com/office/drawing/2014/main" id="{F6BCF4E8-9D52-494F-1A35-BB12E4BECBB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FE6B7DE3-DF06-5024-70C4-7350E04B46B5}"/>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2468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B9B8-39DB-9BAF-D4ED-3F7954BC80C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F94EB23-1667-4C4E-1787-FA2F7521B4AA}"/>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4" name="Footer Placeholder 3">
            <a:extLst>
              <a:ext uri="{FF2B5EF4-FFF2-40B4-BE49-F238E27FC236}">
                <a16:creationId xmlns:a16="http://schemas.microsoft.com/office/drawing/2014/main" id="{B3DDBF08-19CA-28C6-FA8B-8A254ED8D84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44161799-394C-1C33-BBE3-DC4ED2A0F9F6}"/>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391032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BEE0E-2C67-FC5F-7BCE-000B548717AD}"/>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3" name="Footer Placeholder 2">
            <a:extLst>
              <a:ext uri="{FF2B5EF4-FFF2-40B4-BE49-F238E27FC236}">
                <a16:creationId xmlns:a16="http://schemas.microsoft.com/office/drawing/2014/main" id="{F3851847-87EE-A830-4552-51614865F8AB}"/>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9750234-EFCF-0282-AAED-C99387284B2B}"/>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81873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98AE-A8FA-DCB3-480A-6E2876DF2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06548E1-223F-78A7-33A5-4252C777C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E37F5E9-C069-6B0C-0813-1339BA3F5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D331E-130C-552F-C843-69C0C446CE6A}"/>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6" name="Footer Placeholder 5">
            <a:extLst>
              <a:ext uri="{FF2B5EF4-FFF2-40B4-BE49-F238E27FC236}">
                <a16:creationId xmlns:a16="http://schemas.microsoft.com/office/drawing/2014/main" id="{326B5436-6289-1B80-AC3A-CED9476F257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9B5AC25-B7D8-1019-A806-21E9E65ED41C}"/>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295176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314C-D106-26AB-09B2-23B8033D2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35E3D3E-CC05-E94C-95B7-6E6C942FB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D997399-F33F-A4AB-C545-53B6621D3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0E343-AAB0-40D0-AD66-EE43C67FA550}"/>
              </a:ext>
            </a:extLst>
          </p:cNvPr>
          <p:cNvSpPr>
            <a:spLocks noGrp="1"/>
          </p:cNvSpPr>
          <p:nvPr>
            <p:ph type="dt" sz="half" idx="10"/>
          </p:nvPr>
        </p:nvSpPr>
        <p:spPr/>
        <p:txBody>
          <a:bodyPr/>
          <a:lstStyle/>
          <a:p>
            <a:fld id="{EB19671F-6949-4F69-8276-B2A347F7B842}" type="datetimeFigureOut">
              <a:rPr lang="en-PH" smtClean="0"/>
              <a:t>24/05/2023</a:t>
            </a:fld>
            <a:endParaRPr lang="en-PH"/>
          </a:p>
        </p:txBody>
      </p:sp>
      <p:sp>
        <p:nvSpPr>
          <p:cNvPr id="6" name="Footer Placeholder 5">
            <a:extLst>
              <a:ext uri="{FF2B5EF4-FFF2-40B4-BE49-F238E27FC236}">
                <a16:creationId xmlns:a16="http://schemas.microsoft.com/office/drawing/2014/main" id="{605BE42D-A2F5-07F0-4CD9-A25060E7A91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C0CF63A-BE0F-1CF0-F91B-95F8E1D91B0A}"/>
              </a:ext>
            </a:extLst>
          </p:cNvPr>
          <p:cNvSpPr>
            <a:spLocks noGrp="1"/>
          </p:cNvSpPr>
          <p:nvPr>
            <p:ph type="sldNum" sz="quarter" idx="12"/>
          </p:nvPr>
        </p:nvSpPr>
        <p:spPr/>
        <p:txBody>
          <a:bodyPr/>
          <a:lstStyle/>
          <a:p>
            <a:fld id="{B3CCCCF1-130E-48F2-97D4-AD137C22BD16}" type="slidenum">
              <a:rPr lang="en-PH" smtClean="0"/>
              <a:t>‹#›</a:t>
            </a:fld>
            <a:endParaRPr lang="en-PH"/>
          </a:p>
        </p:txBody>
      </p:sp>
    </p:spTree>
    <p:extLst>
      <p:ext uri="{BB962C8B-B14F-4D97-AF65-F5344CB8AC3E}">
        <p14:creationId xmlns:p14="http://schemas.microsoft.com/office/powerpoint/2010/main" val="229670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03E4A-2927-1174-8668-69A2F3128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282751E-3C7B-62BC-5109-C91764095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62E836-0BA8-1D4E-C2B9-1ED45217E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9671F-6949-4F69-8276-B2A347F7B842}" type="datetimeFigureOut">
              <a:rPr lang="en-PH" smtClean="0"/>
              <a:t>24/05/2023</a:t>
            </a:fld>
            <a:endParaRPr lang="en-PH"/>
          </a:p>
        </p:txBody>
      </p:sp>
      <p:sp>
        <p:nvSpPr>
          <p:cNvPr id="5" name="Footer Placeholder 4">
            <a:extLst>
              <a:ext uri="{FF2B5EF4-FFF2-40B4-BE49-F238E27FC236}">
                <a16:creationId xmlns:a16="http://schemas.microsoft.com/office/drawing/2014/main" id="{FE09DDF6-8CAD-A65A-84C5-C224D7E0A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6BCFDD20-EF01-D724-4717-125EE7BFF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CCCF1-130E-48F2-97D4-AD137C22BD16}" type="slidenum">
              <a:rPr lang="en-PH" smtClean="0"/>
              <a:t>‹#›</a:t>
            </a:fld>
            <a:endParaRPr lang="en-PH"/>
          </a:p>
        </p:txBody>
      </p:sp>
    </p:spTree>
    <p:extLst>
      <p:ext uri="{BB962C8B-B14F-4D97-AF65-F5344CB8AC3E}">
        <p14:creationId xmlns:p14="http://schemas.microsoft.com/office/powerpoint/2010/main" val="4262425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686B1A6-C0B5-4379-9A03-65289127385A}"/>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1D1C56F6-3137-3939-E56A-4196A629F7A8}"/>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B4319DC0-5D6B-C86C-03C5-2C3A73A0243A}"/>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Subtitle 2">
            <a:extLst>
              <a:ext uri="{FF2B5EF4-FFF2-40B4-BE49-F238E27FC236}">
                <a16:creationId xmlns:a16="http://schemas.microsoft.com/office/drawing/2014/main" id="{621D6496-BBBB-220D-4FA3-D636C081D42D}"/>
              </a:ext>
            </a:extLst>
          </p:cNvPr>
          <p:cNvSpPr>
            <a:spLocks noGrp="1"/>
          </p:cNvSpPr>
          <p:nvPr>
            <p:ph type="subTitle" idx="1"/>
          </p:nvPr>
        </p:nvSpPr>
        <p:spPr>
          <a:xfrm>
            <a:off x="0" y="5160962"/>
            <a:ext cx="11849100" cy="693459"/>
          </a:xfrm>
        </p:spPr>
        <p:txBody>
          <a:bodyPr>
            <a:noAutofit/>
          </a:bodyPr>
          <a:lstStyle/>
          <a:p>
            <a:pPr algn="r" rtl="0">
              <a:spcBef>
                <a:spcPts val="0"/>
              </a:spcBef>
              <a:spcAft>
                <a:spcPts val="800"/>
              </a:spcAft>
            </a:pPr>
            <a:r>
              <a:rPr lang="en-US" sz="40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A Beginner’s Guide to the World of IT</a:t>
            </a:r>
            <a:endParaRPr lang="en-US" sz="4000" b="0" dirty="0">
              <a:ln>
                <a:solidFill>
                  <a:schemeClr val="accent6">
                    <a:lumMod val="50000"/>
                  </a:schemeClr>
                </a:solidFill>
              </a:ln>
              <a:solidFill>
                <a:schemeClr val="accent6"/>
              </a:solidFill>
              <a:effectLst/>
              <a:latin typeface="OCR A Extended" panose="02010509020102010303" pitchFamily="50" charset="0"/>
            </a:endParaRPr>
          </a:p>
        </p:txBody>
      </p:sp>
      <p:sp>
        <p:nvSpPr>
          <p:cNvPr id="4" name="TextBox 3">
            <a:extLst>
              <a:ext uri="{FF2B5EF4-FFF2-40B4-BE49-F238E27FC236}">
                <a16:creationId xmlns:a16="http://schemas.microsoft.com/office/drawing/2014/main" id="{9C7FEB7B-67BB-2AEF-FDDD-5F6C53A96012}"/>
              </a:ext>
            </a:extLst>
          </p:cNvPr>
          <p:cNvSpPr txBox="1"/>
          <p:nvPr/>
        </p:nvSpPr>
        <p:spPr>
          <a:xfrm>
            <a:off x="3486150" y="5740121"/>
            <a:ext cx="8362950" cy="646331"/>
          </a:xfrm>
          <a:prstGeom prst="rect">
            <a:avLst/>
          </a:prstGeom>
          <a:noFill/>
        </p:spPr>
        <p:txBody>
          <a:bodyPr wrap="square" rtlCol="0">
            <a:spAutoFit/>
          </a:bodyPr>
          <a:lstStyle/>
          <a:p>
            <a:pPr algn="r" rtl="0">
              <a:spcBef>
                <a:spcPts val="0"/>
              </a:spcBef>
              <a:spcAft>
                <a:spcPts val="800"/>
              </a:spcAft>
            </a:pPr>
            <a:r>
              <a:rPr lang="en-US" sz="3500" b="1" i="0" u="none" strike="noStrike" dirty="0">
                <a:ln>
                  <a:solidFill>
                    <a:schemeClr val="accent6">
                      <a:lumMod val="50000"/>
                    </a:schemeClr>
                  </a:solidFill>
                </a:ln>
                <a:solidFill>
                  <a:schemeClr val="accent6"/>
                </a:solidFill>
                <a:effectLst/>
                <a:latin typeface="OCR A Extended" panose="02010509020102010303" pitchFamily="50" charset="0"/>
              </a:rPr>
              <a:t>By Glynn </a:t>
            </a:r>
            <a:r>
              <a:rPr lang="en-US" sz="3500" b="1" i="0" u="none" strike="noStrike" dirty="0" err="1">
                <a:ln>
                  <a:solidFill>
                    <a:schemeClr val="accent6">
                      <a:lumMod val="50000"/>
                    </a:schemeClr>
                  </a:solidFill>
                </a:ln>
                <a:solidFill>
                  <a:schemeClr val="accent6"/>
                </a:solidFill>
                <a:effectLst/>
                <a:latin typeface="OCR A Extended" panose="02010509020102010303" pitchFamily="50" charset="0"/>
              </a:rPr>
              <a:t>Cosker</a:t>
            </a:r>
            <a:r>
              <a:rPr lang="en-US" sz="3500" b="1" i="0" u="none" strike="noStrike" dirty="0">
                <a:ln>
                  <a:solidFill>
                    <a:schemeClr val="accent6">
                      <a:lumMod val="50000"/>
                    </a:schemeClr>
                  </a:solidFill>
                </a:ln>
                <a:solidFill>
                  <a:schemeClr val="accent6"/>
                </a:solidFill>
                <a:effectLst/>
                <a:latin typeface="OCR A Extended" panose="02010509020102010303" pitchFamily="50" charset="0"/>
              </a:rPr>
              <a:t> on 05/02/2023</a:t>
            </a:r>
            <a:endParaRPr lang="en-PH" sz="3500" b="1" dirty="0">
              <a:ln>
                <a:solidFill>
                  <a:schemeClr val="accent6">
                    <a:lumMod val="50000"/>
                  </a:schemeClr>
                </a:solidFill>
              </a:ln>
              <a:solidFill>
                <a:schemeClr val="accent6"/>
              </a:solidFill>
              <a:latin typeface="OCR A Extended" panose="02010509020102010303" pitchFamily="50" charset="0"/>
            </a:endParaRPr>
          </a:p>
        </p:txBody>
      </p:sp>
      <p:sp>
        <p:nvSpPr>
          <p:cNvPr id="9" name="what is it">
            <a:extLst>
              <a:ext uri="{FF2B5EF4-FFF2-40B4-BE49-F238E27FC236}">
                <a16:creationId xmlns:a16="http://schemas.microsoft.com/office/drawing/2014/main" id="{FCD84F8E-4DFE-E39A-D008-B9FB49B4B5F6}"/>
              </a:ext>
            </a:extLst>
          </p:cNvPr>
          <p:cNvSpPr txBox="1">
            <a:spLocks/>
          </p:cNvSpPr>
          <p:nvPr/>
        </p:nvSpPr>
        <p:spPr>
          <a:xfrm>
            <a:off x="4171950" y="1181100"/>
            <a:ext cx="8020050" cy="373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H" sz="8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What Is Information Technology?</a:t>
            </a:r>
            <a:endParaRPr lang="en-PH" sz="8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4107549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956AC8F-C6F3-B01E-1496-A8E707E1C351}"/>
              </a:ext>
            </a:extLst>
          </p:cNvPr>
          <p:cNvGrpSpPr/>
          <p:nvPr/>
        </p:nvGrpSpPr>
        <p:grpSpPr>
          <a:xfrm>
            <a:off x="-1868129" y="-679817"/>
            <a:ext cx="16954500" cy="8217634"/>
            <a:chOff x="-1868129" y="-679817"/>
            <a:chExt cx="16954500" cy="8217634"/>
          </a:xfrm>
        </p:grpSpPr>
        <p:sp>
          <p:nvSpPr>
            <p:cNvPr id="14" name="TextBox 13">
              <a:extLst>
                <a:ext uri="{FF2B5EF4-FFF2-40B4-BE49-F238E27FC236}">
                  <a16:creationId xmlns:a16="http://schemas.microsoft.com/office/drawing/2014/main" id="{A03CE9C6-D571-5FF1-C8D5-25DB676D9F85}"/>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5" name="Rectangle 14">
              <a:extLst>
                <a:ext uri="{FF2B5EF4-FFF2-40B4-BE49-F238E27FC236}">
                  <a16:creationId xmlns:a16="http://schemas.microsoft.com/office/drawing/2014/main" id="{A58FD948-8AB9-7F1C-55CD-17C692DFAAE4}"/>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2500090"/>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p>
        </p:txBody>
      </p:sp>
      <p:sp>
        <p:nvSpPr>
          <p:cNvPr id="9" name="TextBox 8">
            <a:extLst>
              <a:ext uri="{FF2B5EF4-FFF2-40B4-BE49-F238E27FC236}">
                <a16:creationId xmlns:a16="http://schemas.microsoft.com/office/drawing/2014/main" id="{4004BA56-5742-AE76-0141-9ABA04C03F1B}"/>
              </a:ext>
            </a:extLst>
          </p:cNvPr>
          <p:cNvSpPr txBox="1"/>
          <p:nvPr/>
        </p:nvSpPr>
        <p:spPr>
          <a:xfrm>
            <a:off x="742950" y="150743"/>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
        <p:nvSpPr>
          <p:cNvPr id="16" name="TextBox 15">
            <a:extLst>
              <a:ext uri="{FF2B5EF4-FFF2-40B4-BE49-F238E27FC236}">
                <a16:creationId xmlns:a16="http://schemas.microsoft.com/office/drawing/2014/main" id="{9BF9E211-3212-923C-92DE-3C73AF1D1685}"/>
              </a:ext>
            </a:extLst>
          </p:cNvPr>
          <p:cNvSpPr txBox="1"/>
          <p:nvPr/>
        </p:nvSpPr>
        <p:spPr>
          <a:xfrm>
            <a:off x="742950" y="-2925232"/>
            <a:ext cx="11010900" cy="2585323"/>
          </a:xfrm>
          <a:prstGeom prst="rect">
            <a:avLst/>
          </a:prstGeom>
          <a:noFill/>
        </p:spPr>
        <p:txBody>
          <a:bodyPr wrap="square" rtlCol="0">
            <a:spAutoFit/>
          </a:bodyPr>
          <a:lstStyle/>
          <a:p>
            <a:pPr algn="ctr"/>
            <a:r>
              <a:rPr lang="en-US" sz="54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Tree>
    <p:extLst>
      <p:ext uri="{BB962C8B-B14F-4D97-AF65-F5344CB8AC3E}">
        <p14:creationId xmlns:p14="http://schemas.microsoft.com/office/powerpoint/2010/main" val="4081798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305D195-08A7-118A-9EDD-9746F7A19DA0}"/>
              </a:ext>
            </a:extLst>
          </p:cNvPr>
          <p:cNvGrpSpPr/>
          <p:nvPr/>
        </p:nvGrpSpPr>
        <p:grpSpPr>
          <a:xfrm>
            <a:off x="-1868129" y="-679817"/>
            <a:ext cx="16954500" cy="8217634"/>
            <a:chOff x="-1868129" y="-679817"/>
            <a:chExt cx="16954500" cy="8217634"/>
          </a:xfrm>
        </p:grpSpPr>
        <p:sp>
          <p:nvSpPr>
            <p:cNvPr id="6" name="TextBox 5">
              <a:extLst>
                <a:ext uri="{FF2B5EF4-FFF2-40B4-BE49-F238E27FC236}">
                  <a16:creationId xmlns:a16="http://schemas.microsoft.com/office/drawing/2014/main" id="{EB3206BF-502A-C2F9-339C-F2EB9E5B6C94}"/>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7" name="Rectangle 6">
              <a:extLst>
                <a:ext uri="{FF2B5EF4-FFF2-40B4-BE49-F238E27FC236}">
                  <a16:creationId xmlns:a16="http://schemas.microsoft.com/office/drawing/2014/main" id="{2E842E8C-FE0C-9D10-9524-94A50F0E8973}"/>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11" name="TextBox 10">
            <a:extLst>
              <a:ext uri="{FF2B5EF4-FFF2-40B4-BE49-F238E27FC236}">
                <a16:creationId xmlns:a16="http://schemas.microsoft.com/office/drawing/2014/main" id="{A22FABA8-ADE0-FCC5-9767-CC33461D1EA5}"/>
              </a:ext>
            </a:extLst>
          </p:cNvPr>
          <p:cNvSpPr txBox="1"/>
          <p:nvPr/>
        </p:nvSpPr>
        <p:spPr>
          <a:xfrm>
            <a:off x="590550" y="2136338"/>
            <a:ext cx="11010900" cy="2585323"/>
          </a:xfrm>
          <a:prstGeom prst="rect">
            <a:avLst/>
          </a:prstGeom>
          <a:noFill/>
        </p:spPr>
        <p:txBody>
          <a:bodyPr wrap="square" rtlCol="0">
            <a:spAutoFit/>
          </a:bodyPr>
          <a:lstStyle/>
          <a:p>
            <a:pPr algn="ctr"/>
            <a:r>
              <a:rPr lang="en-US" sz="54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
        <p:nvSpPr>
          <p:cNvPr id="8" name="TextBox 7">
            <a:extLst>
              <a:ext uri="{FF2B5EF4-FFF2-40B4-BE49-F238E27FC236}">
                <a16:creationId xmlns:a16="http://schemas.microsoft.com/office/drawing/2014/main" id="{D58B8995-3B4E-9E1C-A942-FF5407558BED}"/>
              </a:ext>
            </a:extLst>
          </p:cNvPr>
          <p:cNvSpPr txBox="1"/>
          <p:nvPr/>
        </p:nvSpPr>
        <p:spPr>
          <a:xfrm>
            <a:off x="-10642805" y="302359"/>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3903462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A7DB91B-68E6-1812-0C63-2C0F45CBBCC2}"/>
              </a:ext>
            </a:extLst>
          </p:cNvPr>
          <p:cNvGrpSpPr/>
          <p:nvPr/>
        </p:nvGrpSpPr>
        <p:grpSpPr>
          <a:xfrm>
            <a:off x="-1868129" y="-679817"/>
            <a:ext cx="16954500" cy="8217634"/>
            <a:chOff x="-1868129" y="-679817"/>
            <a:chExt cx="16954500" cy="8217634"/>
          </a:xfrm>
        </p:grpSpPr>
        <p:sp>
          <p:nvSpPr>
            <p:cNvPr id="13" name="TextBox 12">
              <a:extLst>
                <a:ext uri="{FF2B5EF4-FFF2-40B4-BE49-F238E27FC236}">
                  <a16:creationId xmlns:a16="http://schemas.microsoft.com/office/drawing/2014/main" id="{5FB9D286-2ED1-7C3C-0F05-3194B5ED859A}"/>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4" name="Rectangle 13">
              <a:extLst>
                <a:ext uri="{FF2B5EF4-FFF2-40B4-BE49-F238E27FC236}">
                  <a16:creationId xmlns:a16="http://schemas.microsoft.com/office/drawing/2014/main" id="{4B3ED5B8-64DE-4922-9561-7EF245A6DD3A}"/>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You know that working with hardware and software is a large part of an IT department's work, but what counts as hardware? And what’s software? Let’s break down this important distinction.</a:t>
            </a:r>
          </a:p>
        </p:txBody>
      </p:sp>
      <p:sp>
        <p:nvSpPr>
          <p:cNvPr id="8" name="TextBox 7">
            <a:extLst>
              <a:ext uri="{FF2B5EF4-FFF2-40B4-BE49-F238E27FC236}">
                <a16:creationId xmlns:a16="http://schemas.microsoft.com/office/drawing/2014/main" id="{26E5666D-F921-93DF-654A-A5EB313609DF}"/>
              </a:ext>
            </a:extLst>
          </p:cNvPr>
          <p:cNvSpPr txBox="1"/>
          <p:nvPr/>
        </p:nvSpPr>
        <p:spPr>
          <a:xfrm>
            <a:off x="590550"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Tree>
    <p:extLst>
      <p:ext uri="{BB962C8B-B14F-4D97-AF65-F5344CB8AC3E}">
        <p14:creationId xmlns:p14="http://schemas.microsoft.com/office/powerpoint/2010/main" val="15422701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57766C8-24AC-2AA2-7A36-73E3CD87D6CF}"/>
              </a:ext>
            </a:extLst>
          </p:cNvPr>
          <p:cNvGrpSpPr/>
          <p:nvPr/>
        </p:nvGrpSpPr>
        <p:grpSpPr>
          <a:xfrm>
            <a:off x="-1863214" y="-674902"/>
            <a:ext cx="16954500" cy="8217634"/>
            <a:chOff x="-1868129" y="-679817"/>
            <a:chExt cx="16954500" cy="8217634"/>
          </a:xfrm>
        </p:grpSpPr>
        <p:sp>
          <p:nvSpPr>
            <p:cNvPr id="13" name="TextBox 12">
              <a:extLst>
                <a:ext uri="{FF2B5EF4-FFF2-40B4-BE49-F238E27FC236}">
                  <a16:creationId xmlns:a16="http://schemas.microsoft.com/office/drawing/2014/main" id="{A939ACA3-E87A-51AC-0680-303395EEFCB2}"/>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4" name="Rectangle 13">
              <a:extLst>
                <a:ext uri="{FF2B5EF4-FFF2-40B4-BE49-F238E27FC236}">
                  <a16:creationId xmlns:a16="http://schemas.microsoft.com/office/drawing/2014/main" id="{87E71367-2187-2FD5-EF69-FD5113B0B9D8}"/>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p>
        </p:txBody>
      </p:sp>
      <p:sp>
        <p:nvSpPr>
          <p:cNvPr id="8" name="TextBox 7">
            <a:extLst>
              <a:ext uri="{FF2B5EF4-FFF2-40B4-BE49-F238E27FC236}">
                <a16:creationId xmlns:a16="http://schemas.microsoft.com/office/drawing/2014/main" id="{5328B7E5-2935-AF1F-4758-E2398C46B56A}"/>
              </a:ext>
            </a:extLst>
          </p:cNvPr>
          <p:cNvSpPr txBox="1"/>
          <p:nvPr/>
        </p:nvSpPr>
        <p:spPr>
          <a:xfrm>
            <a:off x="590550"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Tree>
    <p:extLst>
      <p:ext uri="{BB962C8B-B14F-4D97-AF65-F5344CB8AC3E}">
        <p14:creationId xmlns:p14="http://schemas.microsoft.com/office/powerpoint/2010/main" val="4260612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B51FE-B7E5-7B63-E554-E19D13067889}"/>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528BA572-2ED0-CEA0-7811-000065DEC179}"/>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C28480BB-A22F-51DF-4A1F-A7831C59550B}"/>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p>
        </p:txBody>
      </p:sp>
      <p:sp>
        <p:nvSpPr>
          <p:cNvPr id="8" name="TextBox 7">
            <a:extLst>
              <a:ext uri="{FF2B5EF4-FFF2-40B4-BE49-F238E27FC236}">
                <a16:creationId xmlns:a16="http://schemas.microsoft.com/office/drawing/2014/main" id="{3E3E1AA3-70F0-CBE9-38BE-AFB63A8C488C}"/>
              </a:ext>
            </a:extLst>
          </p:cNvPr>
          <p:cNvSpPr txBox="1"/>
          <p:nvPr/>
        </p:nvSpPr>
        <p:spPr>
          <a:xfrm>
            <a:off x="590550"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Tree>
    <p:extLst>
      <p:ext uri="{BB962C8B-B14F-4D97-AF65-F5344CB8AC3E}">
        <p14:creationId xmlns:p14="http://schemas.microsoft.com/office/powerpoint/2010/main" val="3497798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03041C2-3440-B4BD-6671-7061CB186EC0}"/>
              </a:ext>
            </a:extLst>
          </p:cNvPr>
          <p:cNvGrpSpPr/>
          <p:nvPr/>
        </p:nvGrpSpPr>
        <p:grpSpPr>
          <a:xfrm>
            <a:off x="-1868129" y="-679817"/>
            <a:ext cx="16954500" cy="8217634"/>
            <a:chOff x="-1868129" y="-679817"/>
            <a:chExt cx="16954500" cy="8217634"/>
          </a:xfrm>
        </p:grpSpPr>
        <p:sp>
          <p:nvSpPr>
            <p:cNvPr id="15" name="TextBox 14">
              <a:extLst>
                <a:ext uri="{FF2B5EF4-FFF2-40B4-BE49-F238E27FC236}">
                  <a16:creationId xmlns:a16="http://schemas.microsoft.com/office/drawing/2014/main" id="{69970278-01C7-9AD0-8765-644DF6799850}"/>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6" name="Rectangle 15">
              <a:extLst>
                <a:ext uri="{FF2B5EF4-FFF2-40B4-BE49-F238E27FC236}">
                  <a16:creationId xmlns:a16="http://schemas.microsoft.com/office/drawing/2014/main" id="{863BDB29-1DE5-0DE7-B3C7-8EE2C25C9E2C}"/>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Unlike hardware, software is not something you can physically change. Software encompasses all the data, application and programs stored electronically, like an operating system or a video-editing tool.</a:t>
            </a:r>
          </a:p>
        </p:txBody>
      </p:sp>
      <p:sp>
        <p:nvSpPr>
          <p:cNvPr id="10" name="TextBox 9">
            <a:extLst>
              <a:ext uri="{FF2B5EF4-FFF2-40B4-BE49-F238E27FC236}">
                <a16:creationId xmlns:a16="http://schemas.microsoft.com/office/drawing/2014/main" id="{C0D81444-6462-9539-4E3D-B8DCB9A8F1D5}"/>
              </a:ext>
            </a:extLst>
          </p:cNvPr>
          <p:cNvSpPr txBox="1"/>
          <p:nvPr/>
        </p:nvSpPr>
        <p:spPr>
          <a:xfrm>
            <a:off x="590550"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
        <p:nvSpPr>
          <p:cNvPr id="17" name="TextBox 16">
            <a:extLst>
              <a:ext uri="{FF2B5EF4-FFF2-40B4-BE49-F238E27FC236}">
                <a16:creationId xmlns:a16="http://schemas.microsoft.com/office/drawing/2014/main" id="{4F2F61BF-60AF-80D2-3D1B-C6DF8F56A461}"/>
              </a:ext>
            </a:extLst>
          </p:cNvPr>
          <p:cNvSpPr txBox="1"/>
          <p:nvPr/>
        </p:nvSpPr>
        <p:spPr>
          <a:xfrm>
            <a:off x="590550" y="-2049661"/>
            <a:ext cx="11010900" cy="1754326"/>
          </a:xfrm>
          <a:prstGeom prst="rect">
            <a:avLst/>
          </a:prstGeom>
          <a:noFill/>
        </p:spPr>
        <p:txBody>
          <a:bodyPr wrap="square" rtlCol="0">
            <a:spAutoFit/>
          </a:bodyPr>
          <a:lstStyle/>
          <a:p>
            <a:pPr algn="ctr"/>
            <a:r>
              <a:rPr lang="en-US" sz="54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Why is information technology so important?</a:t>
            </a:r>
          </a:p>
        </p:txBody>
      </p:sp>
    </p:spTree>
    <p:extLst>
      <p:ext uri="{BB962C8B-B14F-4D97-AF65-F5344CB8AC3E}">
        <p14:creationId xmlns:p14="http://schemas.microsoft.com/office/powerpoint/2010/main" val="2040812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214B8E-558D-5058-4347-FA527CD6E907}"/>
              </a:ext>
            </a:extLst>
          </p:cNvPr>
          <p:cNvGrpSpPr/>
          <p:nvPr/>
        </p:nvGrpSpPr>
        <p:grpSpPr>
          <a:xfrm>
            <a:off x="-1868129" y="-679817"/>
            <a:ext cx="16954500" cy="8217634"/>
            <a:chOff x="-1868129" y="-679817"/>
            <a:chExt cx="16954500" cy="8217634"/>
          </a:xfrm>
        </p:grpSpPr>
        <p:sp>
          <p:nvSpPr>
            <p:cNvPr id="6" name="TextBox 5">
              <a:extLst>
                <a:ext uri="{FF2B5EF4-FFF2-40B4-BE49-F238E27FC236}">
                  <a16:creationId xmlns:a16="http://schemas.microsoft.com/office/drawing/2014/main" id="{E8CE7FAD-764E-665E-3E97-724405632DB6}"/>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7" name="Rectangle 6">
              <a:extLst>
                <a:ext uri="{FF2B5EF4-FFF2-40B4-BE49-F238E27FC236}">
                  <a16:creationId xmlns:a16="http://schemas.microsoft.com/office/drawing/2014/main" id="{2C77C74C-BD37-F779-31E9-1ADE64AD207F}"/>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11" name="TextBox 10">
            <a:extLst>
              <a:ext uri="{FF2B5EF4-FFF2-40B4-BE49-F238E27FC236}">
                <a16:creationId xmlns:a16="http://schemas.microsoft.com/office/drawing/2014/main" id="{A22FABA8-ADE0-FCC5-9767-CC33461D1EA5}"/>
              </a:ext>
            </a:extLst>
          </p:cNvPr>
          <p:cNvSpPr txBox="1"/>
          <p:nvPr/>
        </p:nvSpPr>
        <p:spPr>
          <a:xfrm>
            <a:off x="590550" y="2551837"/>
            <a:ext cx="11010900" cy="1754326"/>
          </a:xfrm>
          <a:prstGeom prst="rect">
            <a:avLst/>
          </a:prstGeom>
          <a:noFill/>
        </p:spPr>
        <p:txBody>
          <a:bodyPr wrap="square" rtlCol="0">
            <a:spAutoFit/>
          </a:bodyPr>
          <a:lstStyle/>
          <a:p>
            <a:pPr algn="ctr"/>
            <a:r>
              <a:rPr lang="en-US" sz="54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Why is information technology so important?</a:t>
            </a:r>
          </a:p>
        </p:txBody>
      </p:sp>
      <p:sp>
        <p:nvSpPr>
          <p:cNvPr id="8" name="TextBox 7">
            <a:extLst>
              <a:ext uri="{FF2B5EF4-FFF2-40B4-BE49-F238E27FC236}">
                <a16:creationId xmlns:a16="http://schemas.microsoft.com/office/drawing/2014/main" id="{ACA904DE-DFD8-0C47-235A-324AD7EE7490}"/>
              </a:ext>
            </a:extLst>
          </p:cNvPr>
          <p:cNvSpPr txBox="1"/>
          <p:nvPr/>
        </p:nvSpPr>
        <p:spPr>
          <a:xfrm>
            <a:off x="12182793"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What’s the difference between hardware and software?</a:t>
            </a:r>
          </a:p>
        </p:txBody>
      </p:sp>
    </p:spTree>
    <p:extLst>
      <p:ext uri="{BB962C8B-B14F-4D97-AF65-F5344CB8AC3E}">
        <p14:creationId xmlns:p14="http://schemas.microsoft.com/office/powerpoint/2010/main" val="3691729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7D98BB2-5EE8-6BF1-BA5F-9FF52BA6AEB8}"/>
              </a:ext>
            </a:extLst>
          </p:cNvPr>
          <p:cNvGrpSpPr/>
          <p:nvPr/>
        </p:nvGrpSpPr>
        <p:grpSpPr>
          <a:xfrm>
            <a:off x="-1868129" y="-679817"/>
            <a:ext cx="16954500" cy="8217634"/>
            <a:chOff x="-1868129" y="-679817"/>
            <a:chExt cx="16954500" cy="8217634"/>
          </a:xfrm>
        </p:grpSpPr>
        <p:sp>
          <p:nvSpPr>
            <p:cNvPr id="12" name="TextBox 11">
              <a:extLst>
                <a:ext uri="{FF2B5EF4-FFF2-40B4-BE49-F238E27FC236}">
                  <a16:creationId xmlns:a16="http://schemas.microsoft.com/office/drawing/2014/main" id="{D864E943-2E50-DE4B-6941-517BCA2B7981}"/>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3" name="Rectangle 12">
              <a:extLst>
                <a:ext uri="{FF2B5EF4-FFF2-40B4-BE49-F238E27FC236}">
                  <a16:creationId xmlns:a16="http://schemas.microsoft.com/office/drawing/2014/main" id="{B9830317-C36C-DD83-076A-DF27E4C1C467}"/>
                </a:ext>
              </a:extLst>
            </p:cNvPr>
            <p:cNvSpPr/>
            <p:nvPr/>
          </p:nvSpPr>
          <p:spPr>
            <a:xfrm>
              <a:off x="0" y="0"/>
              <a:ext cx="12192000" cy="6858000"/>
            </a:xfrm>
            <a:prstGeom prst="rect">
              <a:avLst/>
            </a:prstGeom>
            <a:solidFill>
              <a:srgbClr val="000000">
                <a:alpha val="74902"/>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p>
        </p:txBody>
      </p:sp>
      <p:sp>
        <p:nvSpPr>
          <p:cNvPr id="4" name="TextBox 3">
            <a:extLst>
              <a:ext uri="{FF2B5EF4-FFF2-40B4-BE49-F238E27FC236}">
                <a16:creationId xmlns:a16="http://schemas.microsoft.com/office/drawing/2014/main" id="{FE655680-6B98-8803-CA9F-AF25D50AF0CA}"/>
              </a:ext>
            </a:extLst>
          </p:cNvPr>
          <p:cNvSpPr txBox="1"/>
          <p:nvPr/>
        </p:nvSpPr>
        <p:spPr>
          <a:xfrm>
            <a:off x="590550"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Why is information technology so important?</a:t>
            </a:r>
          </a:p>
        </p:txBody>
      </p:sp>
      <p:sp>
        <p:nvSpPr>
          <p:cNvPr id="14" name="Title 1">
            <a:extLst>
              <a:ext uri="{FF2B5EF4-FFF2-40B4-BE49-F238E27FC236}">
                <a16:creationId xmlns:a16="http://schemas.microsoft.com/office/drawing/2014/main" id="{EB27BAA3-BDFF-8D8C-8B41-0588B3152F57}"/>
              </a:ext>
            </a:extLst>
          </p:cNvPr>
          <p:cNvSpPr>
            <a:spLocks noGrp="1"/>
          </p:cNvSpPr>
          <p:nvPr>
            <p:ph type="title"/>
          </p:nvPr>
        </p:nvSpPr>
        <p:spPr>
          <a:xfrm>
            <a:off x="-11331067"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Data overload issues</a:t>
            </a:r>
          </a:p>
        </p:txBody>
      </p:sp>
    </p:spTree>
    <p:extLst>
      <p:ext uri="{BB962C8B-B14F-4D97-AF65-F5344CB8AC3E}">
        <p14:creationId xmlns:p14="http://schemas.microsoft.com/office/powerpoint/2010/main" val="413035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684C98C-209D-30E8-4993-0551A8D6A496}"/>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EFC605ED-92A3-8DD0-C35C-7DAABB7D7994}"/>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F81E4366-D2EA-873A-1D36-13043B03BEA3}"/>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Data overload issues</a:t>
            </a:r>
          </a:p>
        </p:txBody>
      </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Businesses need to process huge amounts of data. This requires large amounts of data processing and power, sophisticated software and human analytical skills.</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12" name="TextBox 11">
            <a:extLst>
              <a:ext uri="{FF2B5EF4-FFF2-40B4-BE49-F238E27FC236}">
                <a16:creationId xmlns:a16="http://schemas.microsoft.com/office/drawing/2014/main" id="{F5E15BFF-EA81-54F8-10A2-63495B5C2EA1}"/>
              </a:ext>
            </a:extLst>
          </p:cNvPr>
          <p:cNvSpPr txBox="1"/>
          <p:nvPr/>
        </p:nvSpPr>
        <p:spPr>
          <a:xfrm>
            <a:off x="12212288" y="71299"/>
            <a:ext cx="11010900" cy="1569660"/>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Why is information technology so important?</a:t>
            </a:r>
          </a:p>
        </p:txBody>
      </p:sp>
      <p:sp>
        <p:nvSpPr>
          <p:cNvPr id="13" name="Title 1">
            <a:extLst>
              <a:ext uri="{FF2B5EF4-FFF2-40B4-BE49-F238E27FC236}">
                <a16:creationId xmlns:a16="http://schemas.microsoft.com/office/drawing/2014/main" id="{D83B29A7-C014-5534-C033-5369D57F8AAB}"/>
              </a:ext>
            </a:extLst>
          </p:cNvPr>
          <p:cNvSpPr txBox="1">
            <a:spLocks/>
          </p:cNvSpPr>
          <p:nvPr/>
        </p:nvSpPr>
        <p:spPr>
          <a:xfrm>
            <a:off x="-11355650"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Mobile and wireless usages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Tree>
    <p:extLst>
      <p:ext uri="{BB962C8B-B14F-4D97-AF65-F5344CB8AC3E}">
        <p14:creationId xmlns:p14="http://schemas.microsoft.com/office/powerpoint/2010/main" val="1492434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DFD4505-2D5E-CBC5-4B8E-78F1EA795E5C}"/>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B2A0902F-EA9B-444B-ADB2-6B68960A8A96}"/>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68869826-69AB-9C49-2F4F-A7AE482AF532}"/>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Mobile and wireless usages</a:t>
            </a:r>
          </a:p>
        </p:txBody>
      </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More employers are offering remote work options that require smartphones, tablets and laptops with wireless hotspots and roaming ability.</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13" name="Title 1">
            <a:extLst>
              <a:ext uri="{FF2B5EF4-FFF2-40B4-BE49-F238E27FC236}">
                <a16:creationId xmlns:a16="http://schemas.microsoft.com/office/drawing/2014/main" id="{36739C0F-3C02-A04B-DD2E-0E61644814BA}"/>
              </a:ext>
            </a:extLst>
          </p:cNvPr>
          <p:cNvSpPr txBox="1">
            <a:spLocks/>
          </p:cNvSpPr>
          <p:nvPr/>
        </p:nvSpPr>
        <p:spPr>
          <a:xfrm>
            <a:off x="-11326151"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Cloud computing services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
        <p:nvSpPr>
          <p:cNvPr id="15" name="Title 1">
            <a:extLst>
              <a:ext uri="{FF2B5EF4-FFF2-40B4-BE49-F238E27FC236}">
                <a16:creationId xmlns:a16="http://schemas.microsoft.com/office/drawing/2014/main" id="{209FF3ED-5B86-D2F8-C414-FDF9C7DC6E2E}"/>
              </a:ext>
            </a:extLst>
          </p:cNvPr>
          <p:cNvSpPr txBox="1">
            <a:spLocks/>
          </p:cNvSpPr>
          <p:nvPr/>
        </p:nvSpPr>
        <p:spPr>
          <a:xfrm>
            <a:off x="12330274"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Data overload issues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Tree>
    <p:extLst>
      <p:ext uri="{BB962C8B-B14F-4D97-AF65-F5344CB8AC3E}">
        <p14:creationId xmlns:p14="http://schemas.microsoft.com/office/powerpoint/2010/main" val="2321631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2E68E89-FBED-5EA6-8129-3EBCA8C56EBF}"/>
              </a:ext>
            </a:extLst>
          </p:cNvPr>
          <p:cNvGrpSpPr/>
          <p:nvPr/>
        </p:nvGrpSpPr>
        <p:grpSpPr>
          <a:xfrm>
            <a:off x="-1868129" y="-679817"/>
            <a:ext cx="16954500" cy="8217634"/>
            <a:chOff x="-1868129" y="-679817"/>
            <a:chExt cx="16954500" cy="8217634"/>
          </a:xfrm>
        </p:grpSpPr>
        <p:sp>
          <p:nvSpPr>
            <p:cNvPr id="12" name="TextBox 11">
              <a:extLst>
                <a:ext uri="{FF2B5EF4-FFF2-40B4-BE49-F238E27FC236}">
                  <a16:creationId xmlns:a16="http://schemas.microsoft.com/office/drawing/2014/main" id="{6AF8C191-CE3F-410B-ECCE-B077281B0694}"/>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3" name="Rectangle 12">
              <a:extLst>
                <a:ext uri="{FF2B5EF4-FFF2-40B4-BE49-F238E27FC236}">
                  <a16:creationId xmlns:a16="http://schemas.microsoft.com/office/drawing/2014/main" id="{4F0F3683-74B1-9B7B-D8BE-C4601FB4EF0E}"/>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6096000" y="466725"/>
            <a:ext cx="6096000" cy="5924550"/>
          </a:xfrm>
          <a:noFill/>
        </p:spPr>
        <p:txBody>
          <a:bodyPr>
            <a:noAutofit/>
          </a:bodyPr>
          <a:lstStyle/>
          <a:p>
            <a:pPr marL="0" indent="0" algn="r" rtl="0">
              <a:spcBef>
                <a:spcPts val="0"/>
              </a:spcBef>
              <a:spcAft>
                <a:spcPts val="800"/>
              </a:spcAft>
              <a:buNone/>
            </a:pPr>
            <a:r>
              <a:rPr lang="en-US" sz="3600" b="0" i="0" u="none" strike="noStrike" dirty="0">
                <a:solidFill>
                  <a:schemeClr val="accent6"/>
                </a:solidFill>
                <a:effectLst/>
                <a:latin typeface="Century Gothic" panose="020B050202020202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endParaRPr lang="en-US" sz="3600" b="0" dirty="0">
              <a:solidFill>
                <a:schemeClr val="accent6"/>
              </a:solidFill>
              <a:effectLst/>
              <a:latin typeface="Century Gothic" panose="020B0502020202020204" pitchFamily="34" charset="0"/>
            </a:endParaRPr>
          </a:p>
        </p:txBody>
      </p:sp>
      <p:sp>
        <p:nvSpPr>
          <p:cNvPr id="6" name="what is it">
            <a:extLst>
              <a:ext uri="{FF2B5EF4-FFF2-40B4-BE49-F238E27FC236}">
                <a16:creationId xmlns:a16="http://schemas.microsoft.com/office/drawing/2014/main" id="{545A9390-9269-3045-3F8B-2D12C92B0EC7}"/>
              </a:ext>
            </a:extLst>
          </p:cNvPr>
          <p:cNvSpPr txBox="1">
            <a:spLocks/>
          </p:cNvSpPr>
          <p:nvPr/>
        </p:nvSpPr>
        <p:spPr>
          <a:xfrm>
            <a:off x="0" y="1562100"/>
            <a:ext cx="6096000" cy="373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50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What Is Information Technology?</a:t>
            </a:r>
            <a:endParaRPr lang="en-PH" sz="50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349939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84B40F0-0B8B-9CBD-007B-AFD49841A576}"/>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96FA962D-FC43-7BBE-ACFA-4F9C4FD2AAA7}"/>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74ABD9DB-28C4-3FA6-6694-801911AC937F}"/>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Cloud computing services</a:t>
            </a:r>
          </a:p>
        </p:txBody>
      </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Most businesses no longer operate their own “server farms” to store massive amounts of data. Many businesses now work with cloud services—third-party hosting platforms that maintain that data.</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12" name="Title 1">
            <a:extLst>
              <a:ext uri="{FF2B5EF4-FFF2-40B4-BE49-F238E27FC236}">
                <a16:creationId xmlns:a16="http://schemas.microsoft.com/office/drawing/2014/main" id="{1E44BC74-0D97-D603-9D47-02423703BCE8}"/>
              </a:ext>
            </a:extLst>
          </p:cNvPr>
          <p:cNvSpPr txBox="1">
            <a:spLocks/>
          </p:cNvSpPr>
          <p:nvPr/>
        </p:nvSpPr>
        <p:spPr>
          <a:xfrm>
            <a:off x="12212288"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Mobile and wireless usages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
        <p:nvSpPr>
          <p:cNvPr id="13" name="Title 1">
            <a:extLst>
              <a:ext uri="{FF2B5EF4-FFF2-40B4-BE49-F238E27FC236}">
                <a16:creationId xmlns:a16="http://schemas.microsoft.com/office/drawing/2014/main" id="{DADDB589-A426-93BC-297A-388CFB981AFC}"/>
              </a:ext>
            </a:extLst>
          </p:cNvPr>
          <p:cNvSpPr txBox="1">
            <a:spLocks/>
          </p:cNvSpPr>
          <p:nvPr/>
        </p:nvSpPr>
        <p:spPr>
          <a:xfrm>
            <a:off x="-11355653"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Video hosting and bandwidth issues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Tree>
    <p:extLst>
      <p:ext uri="{BB962C8B-B14F-4D97-AF65-F5344CB8AC3E}">
        <p14:creationId xmlns:p14="http://schemas.microsoft.com/office/powerpoint/2010/main" val="3041445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D3F04A-71E2-A6BF-013A-F38EF5719B32}"/>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5C9E351E-CDCA-C30C-77EB-705C68A9C9D8}"/>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925A7DE0-D197-401E-4A5B-6856E15E94BA}"/>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Video hosting and bandwidth issues</a:t>
            </a:r>
          </a:p>
        </p:txBody>
      </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Videoconferencing solutions have become more and more popular, so more network bandwidth is needed to support them sufficiently.</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12" name="Title 1">
            <a:extLst>
              <a:ext uri="{FF2B5EF4-FFF2-40B4-BE49-F238E27FC236}">
                <a16:creationId xmlns:a16="http://schemas.microsoft.com/office/drawing/2014/main" id="{9DC749C9-46FD-0310-2A44-3486978F16FF}"/>
              </a:ext>
            </a:extLst>
          </p:cNvPr>
          <p:cNvSpPr txBox="1">
            <a:spLocks/>
          </p:cNvSpPr>
          <p:nvPr/>
        </p:nvSpPr>
        <p:spPr>
          <a:xfrm>
            <a:off x="12212289"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Cloud computing services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
        <p:nvSpPr>
          <p:cNvPr id="13" name="Title 1">
            <a:extLst>
              <a:ext uri="{FF2B5EF4-FFF2-40B4-BE49-F238E27FC236}">
                <a16:creationId xmlns:a16="http://schemas.microsoft.com/office/drawing/2014/main" id="{DED150F9-01CF-D546-9D25-A205CA9CBEC1}"/>
              </a:ext>
            </a:extLst>
          </p:cNvPr>
          <p:cNvSpPr txBox="1">
            <a:spLocks/>
          </p:cNvSpPr>
          <p:nvPr/>
        </p:nvSpPr>
        <p:spPr>
          <a:xfrm>
            <a:off x="-11414645"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AI and machine learning</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Tree>
    <p:extLst>
      <p:ext uri="{BB962C8B-B14F-4D97-AF65-F5344CB8AC3E}">
        <p14:creationId xmlns:p14="http://schemas.microsoft.com/office/powerpoint/2010/main" val="614462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5214FD3-1DF3-F38C-D8D2-D8D5603FB534}"/>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15E02E7A-B6D1-BBC0-DAF5-F85EB8FB407B}"/>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A3CE16D8-70DB-2B10-FB56-7348C4F86368}"/>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AI and machine learning</a:t>
            </a:r>
          </a:p>
        </p:txBody>
      </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12" name="Title 1">
            <a:extLst>
              <a:ext uri="{FF2B5EF4-FFF2-40B4-BE49-F238E27FC236}">
                <a16:creationId xmlns:a16="http://schemas.microsoft.com/office/drawing/2014/main" id="{63316DA2-DC05-8B96-76C5-FFFB32D52F30}"/>
              </a:ext>
            </a:extLst>
          </p:cNvPr>
          <p:cNvSpPr txBox="1">
            <a:spLocks/>
          </p:cNvSpPr>
          <p:nvPr/>
        </p:nvSpPr>
        <p:spPr>
          <a:xfrm>
            <a:off x="12241781"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Video hosting and bandwidth issues</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
        <p:nvSpPr>
          <p:cNvPr id="13" name="Title 1">
            <a:extLst>
              <a:ext uri="{FF2B5EF4-FFF2-40B4-BE49-F238E27FC236}">
                <a16:creationId xmlns:a16="http://schemas.microsoft.com/office/drawing/2014/main" id="{4B814EE1-0064-5DB2-BC37-DA76233755BF}"/>
              </a:ext>
            </a:extLst>
          </p:cNvPr>
          <p:cNvSpPr txBox="1">
            <a:spLocks/>
          </p:cNvSpPr>
          <p:nvPr/>
        </p:nvSpPr>
        <p:spPr>
          <a:xfrm>
            <a:off x="-11414643"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Cybersecurity</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Tree>
    <p:extLst>
      <p:ext uri="{BB962C8B-B14F-4D97-AF65-F5344CB8AC3E}">
        <p14:creationId xmlns:p14="http://schemas.microsoft.com/office/powerpoint/2010/main" val="3063509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E64F190-7F2E-895A-BC85-EA2021444DCF}"/>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A930270C-082B-B812-81EA-793B15E33E7A}"/>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71654911-615B-9D5C-682E-757EFF0C19ED}"/>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365125"/>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Cybersecurity</a:t>
            </a:r>
          </a:p>
        </p:txBody>
      </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1825625"/>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12" name="Title 1">
            <a:extLst>
              <a:ext uri="{FF2B5EF4-FFF2-40B4-BE49-F238E27FC236}">
                <a16:creationId xmlns:a16="http://schemas.microsoft.com/office/drawing/2014/main" id="{A046752F-7140-D817-D8DA-E84335637AC0}"/>
              </a:ext>
            </a:extLst>
          </p:cNvPr>
          <p:cNvSpPr txBox="1">
            <a:spLocks/>
          </p:cNvSpPr>
          <p:nvPr/>
        </p:nvSpPr>
        <p:spPr>
          <a:xfrm>
            <a:off x="12212285" y="517525"/>
            <a:ext cx="113157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AI and machine learning</a:t>
            </a:r>
            <a:endParaRPr lang="en-US" sz="48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endParaRPr>
          </a:p>
        </p:txBody>
      </p:sp>
    </p:spTree>
    <p:extLst>
      <p:ext uri="{BB962C8B-B14F-4D97-AF65-F5344CB8AC3E}">
        <p14:creationId xmlns:p14="http://schemas.microsoft.com/office/powerpoint/2010/main" val="805512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E64F190-7F2E-895A-BC85-EA2021444DCF}"/>
              </a:ext>
            </a:extLst>
          </p:cNvPr>
          <p:cNvGrpSpPr/>
          <p:nvPr/>
        </p:nvGrpSpPr>
        <p:grpSpPr>
          <a:xfrm>
            <a:off x="-1868129" y="-679817"/>
            <a:ext cx="16954500" cy="8217634"/>
            <a:chOff x="-1868129" y="-679817"/>
            <a:chExt cx="16954500" cy="8217634"/>
          </a:xfrm>
        </p:grpSpPr>
        <p:sp>
          <p:nvSpPr>
            <p:cNvPr id="10" name="TextBox 9">
              <a:extLst>
                <a:ext uri="{FF2B5EF4-FFF2-40B4-BE49-F238E27FC236}">
                  <a16:creationId xmlns:a16="http://schemas.microsoft.com/office/drawing/2014/main" id="{A930270C-082B-B812-81EA-793B15E33E7A}"/>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1" name="Rectangle 10">
              <a:extLst>
                <a:ext uri="{FF2B5EF4-FFF2-40B4-BE49-F238E27FC236}">
                  <a16:creationId xmlns:a16="http://schemas.microsoft.com/office/drawing/2014/main" id="{71654911-615B-9D5C-682E-757EFF0C19ED}"/>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2" name="Title 1">
            <a:extLst>
              <a:ext uri="{FF2B5EF4-FFF2-40B4-BE49-F238E27FC236}">
                <a16:creationId xmlns:a16="http://schemas.microsoft.com/office/drawing/2014/main" id="{14132832-973D-8E83-CBAC-5D664AFC7FE7}"/>
              </a:ext>
            </a:extLst>
          </p:cNvPr>
          <p:cNvSpPr>
            <a:spLocks noGrp="1"/>
          </p:cNvSpPr>
          <p:nvPr>
            <p:ph type="title"/>
          </p:nvPr>
        </p:nvSpPr>
        <p:spPr>
          <a:xfrm>
            <a:off x="438150" y="-1168709"/>
            <a:ext cx="11315700" cy="1325563"/>
          </a:xfrm>
        </p:spPr>
        <p:txBody>
          <a:bodyPr>
            <a:no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Cybersecurity</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Tree>
    <p:extLst>
      <p:ext uri="{BB962C8B-B14F-4D97-AF65-F5344CB8AC3E}">
        <p14:creationId xmlns:p14="http://schemas.microsoft.com/office/powerpoint/2010/main" val="3251187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5FBBEC8-E24D-9683-D1C0-E5D7731B2062}"/>
              </a:ext>
            </a:extLst>
          </p:cNvPr>
          <p:cNvGrpSpPr/>
          <p:nvPr/>
        </p:nvGrpSpPr>
        <p:grpSpPr>
          <a:xfrm>
            <a:off x="-1868129" y="-679817"/>
            <a:ext cx="16954500" cy="8217634"/>
            <a:chOff x="-1868129" y="-679817"/>
            <a:chExt cx="16954500" cy="8217634"/>
          </a:xfrm>
        </p:grpSpPr>
        <p:sp>
          <p:nvSpPr>
            <p:cNvPr id="21" name="TextBox 20">
              <a:extLst>
                <a:ext uri="{FF2B5EF4-FFF2-40B4-BE49-F238E27FC236}">
                  <a16:creationId xmlns:a16="http://schemas.microsoft.com/office/drawing/2014/main" id="{45CD2161-4E53-B35D-98A8-0882A9C5C7D5}"/>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22" name="Rectangle 21">
              <a:extLst>
                <a:ext uri="{FF2B5EF4-FFF2-40B4-BE49-F238E27FC236}">
                  <a16:creationId xmlns:a16="http://schemas.microsoft.com/office/drawing/2014/main" id="{F2432E5C-3E3D-11EB-16CA-8459FFFC8684}"/>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0" y="914400"/>
            <a:ext cx="6096000" cy="5029200"/>
          </a:xfrm>
          <a:noFill/>
        </p:spPr>
        <p:txBody>
          <a:bodyPr>
            <a:noAutofit/>
          </a:bodyPr>
          <a:lstStyle/>
          <a:p>
            <a:pPr marL="0" indent="0" rtl="0">
              <a:spcBef>
                <a:spcPts val="0"/>
              </a:spcBef>
              <a:spcAft>
                <a:spcPts val="800"/>
              </a:spcAft>
              <a:buNone/>
            </a:pPr>
            <a:r>
              <a:rPr lang="en-US" sz="3600" b="0" i="0" u="none" strike="noStrike" dirty="0">
                <a:solidFill>
                  <a:schemeClr val="accent6"/>
                </a:solidFill>
                <a:effectLst/>
                <a:latin typeface="Century Gothic" panose="020B0502020202020204" pitchFamily="34" charset="0"/>
              </a:rPr>
              <a:t>If you're looking to get a better handle on what information technology is - and the many facets of this field - then you've come to the right place. We're going to take a deep dive into the ever-changing world of information technology.</a:t>
            </a:r>
          </a:p>
        </p:txBody>
      </p:sp>
      <p:sp>
        <p:nvSpPr>
          <p:cNvPr id="12" name="what is it">
            <a:extLst>
              <a:ext uri="{FF2B5EF4-FFF2-40B4-BE49-F238E27FC236}">
                <a16:creationId xmlns:a16="http://schemas.microsoft.com/office/drawing/2014/main" id="{99ADCFD2-724B-5966-C7AC-82663969C2A6}"/>
              </a:ext>
            </a:extLst>
          </p:cNvPr>
          <p:cNvSpPr txBox="1">
            <a:spLocks/>
          </p:cNvSpPr>
          <p:nvPr/>
        </p:nvSpPr>
        <p:spPr>
          <a:xfrm>
            <a:off x="6096000" y="1562100"/>
            <a:ext cx="6096000" cy="373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H" sz="50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What Is Information Technology?</a:t>
            </a:r>
            <a:endParaRPr lang="en-PH" sz="5000" dirty="0">
              <a:ln>
                <a:solidFill>
                  <a:schemeClr val="accent6">
                    <a:lumMod val="50000"/>
                  </a:schemeClr>
                </a:solidFill>
              </a:ln>
              <a:solidFill>
                <a:schemeClr val="accent6"/>
              </a:solidFill>
              <a:latin typeface="OCR A Extended" panose="02010509020102010303" pitchFamily="50" charset="0"/>
            </a:endParaRPr>
          </a:p>
        </p:txBody>
      </p:sp>
      <p:sp>
        <p:nvSpPr>
          <p:cNvPr id="23" name="TextBox 22">
            <a:extLst>
              <a:ext uri="{FF2B5EF4-FFF2-40B4-BE49-F238E27FC236}">
                <a16:creationId xmlns:a16="http://schemas.microsoft.com/office/drawing/2014/main" id="{86133781-98E3-3D76-1CEE-9E2EAA7A52A7}"/>
              </a:ext>
            </a:extLst>
          </p:cNvPr>
          <p:cNvSpPr txBox="1"/>
          <p:nvPr/>
        </p:nvSpPr>
        <p:spPr>
          <a:xfrm>
            <a:off x="590550" y="-2451973"/>
            <a:ext cx="11010900" cy="2585323"/>
          </a:xfrm>
          <a:prstGeom prst="rect">
            <a:avLst/>
          </a:prstGeom>
          <a:noFill/>
        </p:spPr>
        <p:txBody>
          <a:bodyPr wrap="square" rtlCol="0">
            <a:spAutoFit/>
          </a:bodyPr>
          <a:lstStyle/>
          <a:p>
            <a:pPr algn="ctr"/>
            <a:r>
              <a:rPr lang="en-US" sz="54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54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1314618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AA80D7A-3D6C-9A98-C1DF-043C9BF51F98}"/>
              </a:ext>
            </a:extLst>
          </p:cNvPr>
          <p:cNvGrpSpPr/>
          <p:nvPr/>
        </p:nvGrpSpPr>
        <p:grpSpPr>
          <a:xfrm>
            <a:off x="-1868129" y="-679817"/>
            <a:ext cx="16954500" cy="8217634"/>
            <a:chOff x="-1868129" y="-679817"/>
            <a:chExt cx="16954500" cy="8217634"/>
          </a:xfrm>
        </p:grpSpPr>
        <p:sp>
          <p:nvSpPr>
            <p:cNvPr id="16" name="TextBox 15">
              <a:extLst>
                <a:ext uri="{FF2B5EF4-FFF2-40B4-BE49-F238E27FC236}">
                  <a16:creationId xmlns:a16="http://schemas.microsoft.com/office/drawing/2014/main" id="{81004846-B247-F17D-EFAC-4215760EC458}"/>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7" name="Rectangle 16">
              <a:extLst>
                <a:ext uri="{FF2B5EF4-FFF2-40B4-BE49-F238E27FC236}">
                  <a16:creationId xmlns:a16="http://schemas.microsoft.com/office/drawing/2014/main" id="{89171857-9BB6-8B5A-2A8B-BEDE8E192DAA}"/>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11" name="TextBox 10">
            <a:extLst>
              <a:ext uri="{FF2B5EF4-FFF2-40B4-BE49-F238E27FC236}">
                <a16:creationId xmlns:a16="http://schemas.microsoft.com/office/drawing/2014/main" id="{A22FABA8-ADE0-FCC5-9767-CC33461D1EA5}"/>
              </a:ext>
            </a:extLst>
          </p:cNvPr>
          <p:cNvSpPr txBox="1"/>
          <p:nvPr/>
        </p:nvSpPr>
        <p:spPr>
          <a:xfrm>
            <a:off x="590550" y="2136338"/>
            <a:ext cx="11010900" cy="2585323"/>
          </a:xfrm>
          <a:prstGeom prst="rect">
            <a:avLst/>
          </a:prstGeom>
          <a:noFill/>
        </p:spPr>
        <p:txBody>
          <a:bodyPr wrap="square" rtlCol="0">
            <a:spAutoFit/>
          </a:bodyPr>
          <a:lstStyle/>
          <a:p>
            <a:pPr algn="ctr"/>
            <a:r>
              <a:rPr lang="en-US" sz="54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5400" dirty="0">
              <a:ln>
                <a:solidFill>
                  <a:schemeClr val="accent6">
                    <a:lumMod val="50000"/>
                  </a:schemeClr>
                </a:solidFill>
              </a:ln>
              <a:solidFill>
                <a:schemeClr val="accent6"/>
              </a:solidFill>
              <a:latin typeface="OCR A Extended" panose="02010509020102010303" pitchFamily="50" charset="0"/>
            </a:endParaRPr>
          </a:p>
        </p:txBody>
      </p:sp>
      <p:sp>
        <p:nvSpPr>
          <p:cNvPr id="18" name="what is it">
            <a:extLst>
              <a:ext uri="{FF2B5EF4-FFF2-40B4-BE49-F238E27FC236}">
                <a16:creationId xmlns:a16="http://schemas.microsoft.com/office/drawing/2014/main" id="{B34BEF5E-C46B-CB6A-588F-A5358CE13F5C}"/>
              </a:ext>
            </a:extLst>
          </p:cNvPr>
          <p:cNvSpPr txBox="1">
            <a:spLocks/>
          </p:cNvSpPr>
          <p:nvPr/>
        </p:nvSpPr>
        <p:spPr>
          <a:xfrm>
            <a:off x="13485557" y="1251155"/>
            <a:ext cx="6096000" cy="373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H" sz="5000" b="1" dirty="0">
                <a:ln>
                  <a:solidFill>
                    <a:schemeClr val="accent6">
                      <a:lumMod val="50000"/>
                    </a:schemeClr>
                  </a:solidFill>
                </a:ln>
                <a:solidFill>
                  <a:schemeClr val="accent6"/>
                </a:solidFill>
                <a:latin typeface="OCR A Extended" panose="02010509020102010303" pitchFamily="50" charset="0"/>
                <a:cs typeface="Aharoni" panose="02010803020104030203" pitchFamily="2" charset="-79"/>
              </a:rPr>
              <a:t>What Is Information Technology?</a:t>
            </a:r>
            <a:endParaRPr lang="en-PH" sz="50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135074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91EB16-3F9A-F35E-D9A9-28AA3857BADB}"/>
              </a:ext>
            </a:extLst>
          </p:cNvPr>
          <p:cNvGrpSpPr/>
          <p:nvPr/>
        </p:nvGrpSpPr>
        <p:grpSpPr>
          <a:xfrm>
            <a:off x="-1868129" y="-679817"/>
            <a:ext cx="16954500" cy="8217634"/>
            <a:chOff x="-1868129" y="-679817"/>
            <a:chExt cx="16954500" cy="8217634"/>
          </a:xfrm>
        </p:grpSpPr>
        <p:sp>
          <p:nvSpPr>
            <p:cNvPr id="14" name="TextBox 13">
              <a:extLst>
                <a:ext uri="{FF2B5EF4-FFF2-40B4-BE49-F238E27FC236}">
                  <a16:creationId xmlns:a16="http://schemas.microsoft.com/office/drawing/2014/main" id="{928F1D2F-4FA4-D1E8-1A47-E2BD8B1CDF5F}"/>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5" name="Rectangle 14">
              <a:extLst>
                <a:ext uri="{FF2B5EF4-FFF2-40B4-BE49-F238E27FC236}">
                  <a16:creationId xmlns:a16="http://schemas.microsoft.com/office/drawing/2014/main" id="{32B126CD-D1EA-4946-98FD-CA7DB8E4559C}"/>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2459067"/>
            <a:ext cx="11315700" cy="4117975"/>
          </a:xfrm>
          <a:noFill/>
        </p:spPr>
        <p:txBody>
          <a:bodyPr>
            <a:noAutofit/>
          </a:bodyPr>
          <a:lstStyle/>
          <a:p>
            <a:pPr marL="0" indent="0" algn="just" rtl="0">
              <a:spcBef>
                <a:spcPts val="0"/>
              </a:spcBef>
              <a:spcAft>
                <a:spcPts val="800"/>
              </a:spcAft>
              <a:buNone/>
            </a:pPr>
            <a:r>
              <a:rPr lang="en-US" sz="3400" b="0" i="0" u="none" strike="noStrike" dirty="0">
                <a:solidFill>
                  <a:schemeClr val="accent6"/>
                </a:solidFill>
                <a:effectLst/>
                <a:latin typeface="Century Gothic" panose="020B0502020202020204" pitchFamily="34" charset="0"/>
              </a:rPr>
              <a:t>The most basic information technology definition is that it's the application of technology to solve business or organizational problems on a broad scale.</a:t>
            </a:r>
          </a:p>
          <a:p>
            <a:pPr marL="0" indent="0" algn="just" rtl="0">
              <a:spcBef>
                <a:spcPts val="0"/>
              </a:spcBef>
              <a:spcAft>
                <a:spcPts val="800"/>
              </a:spcAft>
              <a:buNone/>
            </a:pPr>
            <a:r>
              <a:rPr lang="en-US" sz="3400" b="0" i="0" u="none" strike="noStrike" dirty="0">
                <a:solidFill>
                  <a:schemeClr val="accent6"/>
                </a:solidFill>
                <a:effectLst/>
                <a:latin typeface="Century Gothic" panose="020B0502020202020204" pitchFamily="34" charset="0"/>
              </a:rPr>
              <a:t>No matter their specific IT role, members of an IT department work with others to solve technology problems, both big and small. Information technology plays such a vital role in today's wireless world.</a:t>
            </a:r>
          </a:p>
        </p:txBody>
      </p:sp>
      <p:sp>
        <p:nvSpPr>
          <p:cNvPr id="5" name="Title 1">
            <a:extLst>
              <a:ext uri="{FF2B5EF4-FFF2-40B4-BE49-F238E27FC236}">
                <a16:creationId xmlns:a16="http://schemas.microsoft.com/office/drawing/2014/main" id="{EE532B19-8C3B-FA01-6DC9-10CA9DADBE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6" name="Content Placeholder 2">
            <a:extLst>
              <a:ext uri="{FF2B5EF4-FFF2-40B4-BE49-F238E27FC236}">
                <a16:creationId xmlns:a16="http://schemas.microsoft.com/office/drawing/2014/main" id="{DA3250C2-BA52-46EC-5313-05B0E4E3288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endParaRPr lang="en-US" sz="4400" dirty="0"/>
          </a:p>
        </p:txBody>
      </p:sp>
      <p:sp>
        <p:nvSpPr>
          <p:cNvPr id="9" name="TextBox 8">
            <a:extLst>
              <a:ext uri="{FF2B5EF4-FFF2-40B4-BE49-F238E27FC236}">
                <a16:creationId xmlns:a16="http://schemas.microsoft.com/office/drawing/2014/main" id="{E713F130-9246-B779-C511-15761342BA62}"/>
              </a:ext>
            </a:extLst>
          </p:cNvPr>
          <p:cNvSpPr txBox="1"/>
          <p:nvPr/>
        </p:nvSpPr>
        <p:spPr>
          <a:xfrm>
            <a:off x="742950" y="150743"/>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3609450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1A6AF52-6D43-B5C7-A12A-9BF842883361}"/>
              </a:ext>
            </a:extLst>
          </p:cNvPr>
          <p:cNvGrpSpPr/>
          <p:nvPr/>
        </p:nvGrpSpPr>
        <p:grpSpPr>
          <a:xfrm>
            <a:off x="-1868129" y="-679817"/>
            <a:ext cx="16954500" cy="8217634"/>
            <a:chOff x="-1868129" y="-679817"/>
            <a:chExt cx="16954500" cy="8217634"/>
          </a:xfrm>
        </p:grpSpPr>
        <p:sp>
          <p:nvSpPr>
            <p:cNvPr id="15" name="TextBox 14">
              <a:extLst>
                <a:ext uri="{FF2B5EF4-FFF2-40B4-BE49-F238E27FC236}">
                  <a16:creationId xmlns:a16="http://schemas.microsoft.com/office/drawing/2014/main" id="{FE1EB2F3-1AD6-A9EC-A621-CBBF6214C4FA}"/>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6" name="Rectangle 15">
              <a:extLst>
                <a:ext uri="{FF2B5EF4-FFF2-40B4-BE49-F238E27FC236}">
                  <a16:creationId xmlns:a16="http://schemas.microsoft.com/office/drawing/2014/main" id="{DCB9E3C3-CB3A-F193-9827-610DD2A0E73F}"/>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2736066"/>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You might already know that an IT department serves to ensure that the computer network, computer hardware, computing devices, and other physical devices all function properly. However, there are three primary pillars of responsibility for an IT department:</a:t>
            </a:r>
          </a:p>
        </p:txBody>
      </p:sp>
      <p:sp>
        <p:nvSpPr>
          <p:cNvPr id="10" name="TextBox 9">
            <a:extLst>
              <a:ext uri="{FF2B5EF4-FFF2-40B4-BE49-F238E27FC236}">
                <a16:creationId xmlns:a16="http://schemas.microsoft.com/office/drawing/2014/main" id="{302FAAC9-5BDD-55E8-31BA-E44861867E83}"/>
              </a:ext>
            </a:extLst>
          </p:cNvPr>
          <p:cNvSpPr txBox="1"/>
          <p:nvPr/>
        </p:nvSpPr>
        <p:spPr>
          <a:xfrm>
            <a:off x="742950" y="150743"/>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713087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B69E3AE-B703-1B60-57EC-74B790F1791C}"/>
              </a:ext>
            </a:extLst>
          </p:cNvPr>
          <p:cNvGrpSpPr/>
          <p:nvPr/>
        </p:nvGrpSpPr>
        <p:grpSpPr>
          <a:xfrm>
            <a:off x="-1868129" y="-679817"/>
            <a:ext cx="16954500" cy="8217634"/>
            <a:chOff x="-1868129" y="-679817"/>
            <a:chExt cx="16954500" cy="8217634"/>
          </a:xfrm>
        </p:grpSpPr>
        <p:sp>
          <p:nvSpPr>
            <p:cNvPr id="16" name="TextBox 15">
              <a:extLst>
                <a:ext uri="{FF2B5EF4-FFF2-40B4-BE49-F238E27FC236}">
                  <a16:creationId xmlns:a16="http://schemas.microsoft.com/office/drawing/2014/main" id="{D6981EE4-D310-3987-8026-626221915A1A}"/>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7" name="Rectangle 16">
              <a:extLst>
                <a:ext uri="{FF2B5EF4-FFF2-40B4-BE49-F238E27FC236}">
                  <a16:creationId xmlns:a16="http://schemas.microsoft.com/office/drawing/2014/main" id="{25E166DA-A5EF-26D1-E64D-0AF32B1AF868}"/>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0" y="2415557"/>
            <a:ext cx="5657850" cy="4117975"/>
          </a:xfrm>
          <a:noFill/>
        </p:spPr>
        <p:txBody>
          <a:bodyPr>
            <a:noAutofit/>
          </a:bodyPr>
          <a:lstStyle/>
          <a:p>
            <a:pPr marL="0" indent="0" algn="just" rtl="0">
              <a:spcBef>
                <a:spcPts val="0"/>
              </a:spcBef>
              <a:spcAft>
                <a:spcPts val="800"/>
              </a:spcAft>
              <a:buNone/>
            </a:pPr>
            <a:r>
              <a:rPr lang="en-US" sz="3200" b="0" i="0" u="none" strike="noStrike" dirty="0">
                <a:solidFill>
                  <a:schemeClr val="accent6"/>
                </a:solidFill>
                <a:effectLst/>
                <a:latin typeface="Century Gothic" panose="020B0502020202020204" pitchFamily="34" charset="0"/>
              </a:rPr>
              <a:t>IT governance: This refers to the combination of policies and processes that ensure IT systems are effectively run and in alignment with the organization's needs.</a:t>
            </a:r>
          </a:p>
        </p:txBody>
      </p:sp>
      <p:sp>
        <p:nvSpPr>
          <p:cNvPr id="7" name="Content Placeholder 2">
            <a:extLst>
              <a:ext uri="{FF2B5EF4-FFF2-40B4-BE49-F238E27FC236}">
                <a16:creationId xmlns:a16="http://schemas.microsoft.com/office/drawing/2014/main" id="{6A2CE734-A022-C2F7-631B-D01AAE2F846E}"/>
              </a:ext>
            </a:extLst>
          </p:cNvPr>
          <p:cNvSpPr txBox="1">
            <a:spLocks/>
          </p:cNvSpPr>
          <p:nvPr/>
        </p:nvSpPr>
        <p:spPr>
          <a:xfrm>
            <a:off x="6534150" y="2415557"/>
            <a:ext cx="5657850" cy="4117975"/>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800"/>
              </a:spcAft>
              <a:buFont typeface="Arial" panose="020B0604020202020204" pitchFamily="34" charset="0"/>
              <a:buNone/>
            </a:pPr>
            <a:r>
              <a:rPr lang="en-US" sz="3200" dirty="0">
                <a:solidFill>
                  <a:schemeClr val="accent6"/>
                </a:solidFill>
                <a:latin typeface="Century Gothic" panose="020B0502020202020204" pitchFamily="34" charset="0"/>
              </a:rPr>
              <a:t>IT operations: This is a catchall category for the daily work of an IT department. This includes providing tech support, network maintenance, communication protocols, security testing and device management duties.</a:t>
            </a:r>
          </a:p>
        </p:txBody>
      </p:sp>
      <p:sp>
        <p:nvSpPr>
          <p:cNvPr id="11" name="TextBox 10">
            <a:extLst>
              <a:ext uri="{FF2B5EF4-FFF2-40B4-BE49-F238E27FC236}">
                <a16:creationId xmlns:a16="http://schemas.microsoft.com/office/drawing/2014/main" id="{6067BE42-F1CD-2467-1AB9-49C3660D4625}"/>
              </a:ext>
            </a:extLst>
          </p:cNvPr>
          <p:cNvSpPr txBox="1"/>
          <p:nvPr/>
        </p:nvSpPr>
        <p:spPr>
          <a:xfrm>
            <a:off x="742950" y="150743"/>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193187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04A9766-0C37-8398-BA8A-0FFD0DC3F1B7}"/>
              </a:ext>
            </a:extLst>
          </p:cNvPr>
          <p:cNvGrpSpPr/>
          <p:nvPr/>
        </p:nvGrpSpPr>
        <p:grpSpPr>
          <a:xfrm>
            <a:off x="-1868129" y="-679817"/>
            <a:ext cx="16954500" cy="8217634"/>
            <a:chOff x="-1868129" y="-679817"/>
            <a:chExt cx="16954500" cy="8217634"/>
          </a:xfrm>
        </p:grpSpPr>
        <p:sp>
          <p:nvSpPr>
            <p:cNvPr id="14" name="TextBox 13">
              <a:extLst>
                <a:ext uri="{FF2B5EF4-FFF2-40B4-BE49-F238E27FC236}">
                  <a16:creationId xmlns:a16="http://schemas.microsoft.com/office/drawing/2014/main" id="{0604991F-41BB-3981-4CDB-6D3B4B527299}"/>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5" name="Rectangle 14">
              <a:extLst>
                <a:ext uri="{FF2B5EF4-FFF2-40B4-BE49-F238E27FC236}">
                  <a16:creationId xmlns:a16="http://schemas.microsoft.com/office/drawing/2014/main" id="{F2C60DBC-908F-E9CA-FB58-1D677948DFC6}"/>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2339946"/>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p:txBody>
      </p:sp>
      <p:sp>
        <p:nvSpPr>
          <p:cNvPr id="9" name="TextBox 8">
            <a:extLst>
              <a:ext uri="{FF2B5EF4-FFF2-40B4-BE49-F238E27FC236}">
                <a16:creationId xmlns:a16="http://schemas.microsoft.com/office/drawing/2014/main" id="{1817C6F3-A5DB-EDCB-B48D-E41C6A23ADA6}"/>
              </a:ext>
            </a:extLst>
          </p:cNvPr>
          <p:cNvSpPr txBox="1"/>
          <p:nvPr/>
        </p:nvSpPr>
        <p:spPr>
          <a:xfrm>
            <a:off x="742950" y="150743"/>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2008235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2AAF801-3589-AF80-452F-548FB348D6B6}"/>
              </a:ext>
            </a:extLst>
          </p:cNvPr>
          <p:cNvGrpSpPr/>
          <p:nvPr/>
        </p:nvGrpSpPr>
        <p:grpSpPr>
          <a:xfrm>
            <a:off x="-1868129" y="-679817"/>
            <a:ext cx="16954500" cy="8217634"/>
            <a:chOff x="-1868129" y="-679817"/>
            <a:chExt cx="16954500" cy="8217634"/>
          </a:xfrm>
        </p:grpSpPr>
        <p:sp>
          <p:nvSpPr>
            <p:cNvPr id="14" name="TextBox 13">
              <a:extLst>
                <a:ext uri="{FF2B5EF4-FFF2-40B4-BE49-F238E27FC236}">
                  <a16:creationId xmlns:a16="http://schemas.microsoft.com/office/drawing/2014/main" id="{1DBAE09E-2945-FC08-5789-AF1298817871}"/>
                </a:ext>
              </a:extLst>
            </p:cNvPr>
            <p:cNvSpPr txBox="1"/>
            <p:nvPr/>
          </p:nvSpPr>
          <p:spPr>
            <a:xfrm>
              <a:off x="-1868129" y="-679817"/>
              <a:ext cx="16954500" cy="8217634"/>
            </a:xfrm>
            <a:prstGeom prst="rect">
              <a:avLst/>
            </a:prstGeom>
            <a:noFill/>
          </p:spPr>
          <p:txBody>
            <a:bodyPr wrap="square" rtlCol="0">
              <a:spAutoFit/>
            </a:bodyPr>
            <a:lstStyle/>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a:p>
              <a:r>
                <a:rPr lang="en-PH" sz="4400" dirty="0">
                  <a:solidFill>
                    <a:schemeClr val="accent6"/>
                  </a:solidFill>
                </a:rPr>
                <a:t>01110000 01100001 01110000 01100001 01110011 01100001 00100000 01100001 01101011 01101111 01110000 01100001 01110000 01100001 01110011 01100001 00100000 01100001 01101011 01101111</a:t>
              </a:r>
            </a:p>
          </p:txBody>
        </p:sp>
        <p:sp>
          <p:nvSpPr>
            <p:cNvPr id="15" name="Rectangle 14">
              <a:extLst>
                <a:ext uri="{FF2B5EF4-FFF2-40B4-BE49-F238E27FC236}">
                  <a16:creationId xmlns:a16="http://schemas.microsoft.com/office/drawing/2014/main" id="{F04EFBFC-07F8-A904-E15A-B8ECCF687D18}"/>
                </a:ext>
              </a:extLst>
            </p:cNvPr>
            <p:cNvSpPr/>
            <p:nvPr/>
          </p:nvSpPr>
          <p:spPr>
            <a:xfrm>
              <a:off x="0" y="0"/>
              <a:ext cx="12192000" cy="6858000"/>
            </a:xfrm>
            <a:prstGeom prst="rect">
              <a:avLst/>
            </a:prstGeom>
            <a:solidFill>
              <a:srgbClr val="000000">
                <a:alpha val="89804"/>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grpSp>
      <p:sp>
        <p:nvSpPr>
          <p:cNvPr id="3" name="Content Placeholder 2">
            <a:extLst>
              <a:ext uri="{FF2B5EF4-FFF2-40B4-BE49-F238E27FC236}">
                <a16:creationId xmlns:a16="http://schemas.microsoft.com/office/drawing/2014/main" id="{FD94CADE-32D4-A444-9D56-AF923B2F2B82}"/>
              </a:ext>
            </a:extLst>
          </p:cNvPr>
          <p:cNvSpPr>
            <a:spLocks noGrp="1"/>
          </p:cNvSpPr>
          <p:nvPr>
            <p:ph idx="1"/>
          </p:nvPr>
        </p:nvSpPr>
        <p:spPr>
          <a:xfrm>
            <a:off x="438150" y="2504049"/>
            <a:ext cx="11315700" cy="4117975"/>
          </a:xfrm>
          <a:noFill/>
        </p:spPr>
        <p:txBody>
          <a:bodyPr>
            <a:noAutofit/>
          </a:bodyPr>
          <a:lstStyle/>
          <a:p>
            <a:pPr marL="0" indent="0" algn="just" rtl="0">
              <a:spcBef>
                <a:spcPts val="0"/>
              </a:spcBef>
              <a:spcAft>
                <a:spcPts val="800"/>
              </a:spcAft>
              <a:buNone/>
            </a:pPr>
            <a:r>
              <a:rPr lang="en-US" sz="3900" b="0" i="0" u="none" strike="noStrike" dirty="0">
                <a:solidFill>
                  <a:schemeClr val="accent6"/>
                </a:solidFill>
                <a:effectLst/>
                <a:latin typeface="Century Gothic" panose="020B0502020202020204" pitchFamily="34" charset="0"/>
              </a:rPr>
              <a:t>IT departments also help to automate the business environment and create processes for many of their respective company's daily tasks, so that the business continues to run smoothly.</a:t>
            </a:r>
          </a:p>
        </p:txBody>
      </p:sp>
      <p:sp>
        <p:nvSpPr>
          <p:cNvPr id="9" name="TextBox 8">
            <a:extLst>
              <a:ext uri="{FF2B5EF4-FFF2-40B4-BE49-F238E27FC236}">
                <a16:creationId xmlns:a16="http://schemas.microsoft.com/office/drawing/2014/main" id="{C7BCC18C-DC1D-67D5-F645-3A1F3E859E20}"/>
              </a:ext>
            </a:extLst>
          </p:cNvPr>
          <p:cNvSpPr txBox="1"/>
          <p:nvPr/>
        </p:nvSpPr>
        <p:spPr>
          <a:xfrm>
            <a:off x="742950" y="150743"/>
            <a:ext cx="11010900" cy="2308324"/>
          </a:xfrm>
          <a:prstGeom prst="rect">
            <a:avLst/>
          </a:prstGeom>
          <a:noFill/>
        </p:spPr>
        <p:txBody>
          <a:bodyPr wrap="square" rtlCol="0">
            <a:spAutoFit/>
          </a:bodyPr>
          <a:lstStyle/>
          <a:p>
            <a:pPr algn="ctr"/>
            <a:r>
              <a:rPr lang="en-US" sz="4800" b="1" i="0" u="none" strike="noStrike" dirty="0">
                <a:ln>
                  <a:solidFill>
                    <a:schemeClr val="accent6">
                      <a:lumMod val="50000"/>
                    </a:schemeClr>
                  </a:solidFill>
                </a:ln>
                <a:solidFill>
                  <a:schemeClr val="accent6"/>
                </a:solidFill>
                <a:effectLst/>
                <a:latin typeface="OCR A Extended" panose="02010509020102010303" pitchFamily="50" charset="0"/>
                <a:cs typeface="Aharoni" panose="02010803020104030203" pitchFamily="2" charset="-79"/>
              </a:rPr>
              <a:t>What is information technology and what does it encompass?</a:t>
            </a:r>
            <a:endParaRPr lang="en-PH" sz="4800" dirty="0">
              <a:ln>
                <a:solidFill>
                  <a:schemeClr val="accent6">
                    <a:lumMod val="50000"/>
                  </a:schemeClr>
                </a:solidFill>
              </a:ln>
              <a:solidFill>
                <a:schemeClr val="accent6"/>
              </a:solidFill>
              <a:latin typeface="OCR A Extended" panose="02010509020102010303" pitchFamily="50" charset="0"/>
            </a:endParaRPr>
          </a:p>
        </p:txBody>
      </p:sp>
    </p:spTree>
    <p:extLst>
      <p:ext uri="{BB962C8B-B14F-4D97-AF65-F5344CB8AC3E}">
        <p14:creationId xmlns:p14="http://schemas.microsoft.com/office/powerpoint/2010/main" val="2686573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3005</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OCR A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overload issues</vt:lpstr>
      <vt:lpstr>Data overload issues</vt:lpstr>
      <vt:lpstr>Mobile and wireless usages</vt:lpstr>
      <vt:lpstr>Cloud computing services</vt:lpstr>
      <vt:lpstr>Video hosting and bandwidth issues</vt:lpstr>
      <vt:lpstr>AI and machine learning</vt:lpstr>
      <vt:lpstr>Cybersecurity</vt:lpstr>
      <vt:lpstr>Cybersecurity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COMLAB 3</dc:creator>
  <cp:lastModifiedBy>COMLAB 3</cp:lastModifiedBy>
  <cp:revision>1</cp:revision>
  <dcterms:created xsi:type="dcterms:W3CDTF">2023-05-24T07:33:37Z</dcterms:created>
  <dcterms:modified xsi:type="dcterms:W3CDTF">2023-05-24T09:03:56Z</dcterms:modified>
</cp:coreProperties>
</file>