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7" r:id="rId8"/>
    <p:sldId id="268" r:id="rId9"/>
    <p:sldId id="260" r:id="rId10"/>
    <p:sldId id="271" r:id="rId11"/>
    <p:sldId id="275" r:id="rId12"/>
    <p:sldId id="276" r:id="rId13"/>
    <p:sldId id="274" r:id="rId14"/>
    <p:sldId id="277" r:id="rId15"/>
    <p:sldId id="278" r:id="rId16"/>
    <p:sldId id="279" r:id="rId17"/>
    <p:sldId id="262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/>
    <p:restoredTop sz="94720"/>
  </p:normalViewPr>
  <p:slideViewPr>
    <p:cSldViewPr snapToGrid="0" snapToObjects="1">
      <p:cViewPr varScale="1">
        <p:scale>
          <a:sx n="210" d="100"/>
          <a:sy n="210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34A447-03B5-2448-A928-C5AEA6E0F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747952-4106-4543-A78F-8132F6A1F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970F0D-9037-E34B-A513-B85DD3CD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0AE165-9C10-5F42-B2F7-92BB7158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1427F3-81D8-9746-94B7-FACFA728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86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2A239A-BB01-A443-B11F-75B04904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FAF62F-9B9E-B048-87CB-B079CF262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48D77C6-5293-3E4F-97EC-20D9B6C1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E4C616-022E-E247-A7BE-E88DDF2D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6B91A1-50F2-BC4A-BFA6-D71D693A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0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4CAA7EA-1131-EA4E-B2BA-F593C28F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25BA179-F979-284F-A24E-096C1AAC3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8523F-BBF7-A84D-9667-B70D95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423C05-BD62-CF4E-B5FF-1F713F1E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FCC36C-0246-9F46-9810-CAF7E2AE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697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C1C321-9C8D-1048-91E9-9FD90371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C42129-4EFC-E940-8C42-F893CC5C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555619-EF75-1B49-9833-68073881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7ABC5D-2BED-044B-9B6A-78C8ED2A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323889-7C4D-5942-B339-82424EA2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04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F3B641-0D44-4C44-AC50-7506B035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B7593C3-4CC9-B94E-9B93-D384F9361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04D1AB-1E6F-A041-BEB2-BB56A4D1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E868E2F-0209-954A-8ED0-D063B7C5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DFC440B-B766-324C-8C13-F4AFB36F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0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886C8-528D-934A-BD55-69CE755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3F5180-EBFA-694D-9D6A-FCDF6F9C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712485-EF98-AE42-AAF4-57604158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7847F9-B8A9-F34D-939A-200C1930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87CA42F-3B73-654D-83A5-58190C6A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513A555-7CBA-3942-817E-FE1A3F8F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56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523F6-CBB5-7840-9810-0A982A79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F2BAE29-5D0F-6343-9159-17E16DED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6494400-E4A1-DD4B-90C8-5E6D8E5B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1C2025C-428C-9D45-9FB4-E5CED507B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9765E9B-5825-884A-821F-0919C6C33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D7028B2-8279-2A4A-A0E3-06F824AA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F441042-4F21-6143-91E1-21D7AA54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0376381-2ACD-1443-B764-8408E358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0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7EDE6-D897-A049-AEEB-9FEC19D2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4163A8C-FC00-7045-8FF8-41EFA59A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716D9B-D02A-1D44-BFB7-3F6B3932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44EE61-C479-194A-B0CE-7A21BE2D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94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04A717F-0FCB-1144-808D-B2374892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F9C161-0C3F-9645-BE95-5F0A3EED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B45EDA2-03C9-554D-8EBB-2640C6F0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126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6F2F9-D2AD-EA4A-B448-E1456A35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4D15EA-FBD7-F04B-A1E9-4BBB119D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38C681-1863-E443-895C-169F5E5D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8A0454-60D5-0E4F-BB0C-2AA26164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ADDD7B8-891C-6E47-98AE-4AA1AAE0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F4DDC4-1FEA-7947-8AF7-C09DBBDB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28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BCF1E2-AFFE-3947-9BD7-E6E5608B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612FA45-603E-B641-BC33-E32016AD7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333973F-0EC5-4A47-B91D-69BE68F4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D6B9E32-4552-1C43-898E-4500CAEB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23EE4A-E239-C44B-9295-99503BFA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1DA62A5-DDCC-7046-ACDB-5B0D1A61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680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DD1432C-0149-3A4D-95CC-2EB8EA36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6A2D020-27A3-0B48-B887-267F69F1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6DEE74-DE8C-3646-A2DC-F6440EE1F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E7AC-5882-D64D-9A4F-B2618F63BE7B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445109-E1EE-1041-BA27-0E39C78F9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1E4D46-4627-7542-ABCB-B77B2199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30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B92FB-9733-A949-8829-22A6DC8C8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511467"/>
            <a:ext cx="9144000" cy="1810837"/>
          </a:xfrm>
        </p:spPr>
        <p:txBody>
          <a:bodyPr>
            <a:noAutofit/>
          </a:bodyPr>
          <a:lstStyle/>
          <a:p>
            <a:r>
              <a:rPr lang="cs-CZ" sz="4000" dirty="0">
                <a:latin typeface="Calibri" panose="020F0502020204030204" pitchFamily="34" charset="0"/>
                <a:cs typeface="Calibri" panose="020F0502020204030204" pitchFamily="34" charset="0"/>
              </a:rPr>
              <a:t>SENZORICKÉ ŘEŠENÍ CHYTRÉ DOMÁCNOSTI S AUTOMATICKOU DIAGNOSTIKOU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4FE430-9617-2145-85D3-F3BAAF89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988" y="5218460"/>
            <a:ext cx="3487279" cy="8299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sz="2200" i="1" dirty="0"/>
              <a:t>Autor</a:t>
            </a:r>
          </a:p>
          <a:p>
            <a:pPr algn="l"/>
            <a:r>
              <a:rPr lang="cs-CZ" sz="3000" dirty="0"/>
              <a:t>Patrik NACHTMANN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7A783652-82BD-F24B-AF9F-669DF05109A7}"/>
              </a:ext>
            </a:extLst>
          </p:cNvPr>
          <p:cNvSpPr txBox="1">
            <a:spLocks/>
          </p:cNvSpPr>
          <p:nvPr/>
        </p:nvSpPr>
        <p:spPr>
          <a:xfrm>
            <a:off x="7951070" y="5218460"/>
            <a:ext cx="3487279" cy="829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i="1" dirty="0"/>
              <a:t>Vedoucí práce</a:t>
            </a:r>
          </a:p>
          <a:p>
            <a:pPr algn="r"/>
            <a:r>
              <a:rPr lang="cs-CZ" sz="3000" dirty="0"/>
              <a:t>Ing. Martin BULÍN, </a:t>
            </a:r>
            <a:r>
              <a:rPr lang="cs-CZ" sz="3000" dirty="0" err="1"/>
              <a:t>MSc</a:t>
            </a:r>
            <a:r>
              <a:rPr lang="cs-CZ" sz="3000" dirty="0"/>
              <a:t>.</a:t>
            </a:r>
          </a:p>
        </p:txBody>
      </p:sp>
      <p:pic>
        <p:nvPicPr>
          <p:cNvPr id="8" name="Obrázek 7" descr="Obsah obrázku podepsat&#10;&#10;Popis byl vytvořen automaticky">
            <a:extLst>
              <a:ext uri="{FF2B5EF4-FFF2-40B4-BE49-F238E27FC236}">
                <a16:creationId xmlns:a16="http://schemas.microsoft.com/office/drawing/2014/main" id="{E8FDE9E7-47D6-4549-B977-5C41FDD7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54" y="440653"/>
            <a:ext cx="1788091" cy="912291"/>
          </a:xfrm>
          <a:prstGeom prst="rect">
            <a:avLst/>
          </a:prstGeom>
        </p:spPr>
      </p:pic>
      <p:sp>
        <p:nvSpPr>
          <p:cNvPr id="9" name="Podnadpis 2">
            <a:extLst>
              <a:ext uri="{FF2B5EF4-FFF2-40B4-BE49-F238E27FC236}">
                <a16:creationId xmlns:a16="http://schemas.microsoft.com/office/drawing/2014/main" id="{E5E9F43E-3C33-864F-BE54-04690E43B2C1}"/>
              </a:ext>
            </a:extLst>
          </p:cNvPr>
          <p:cNvSpPr txBox="1">
            <a:spLocks/>
          </p:cNvSpPr>
          <p:nvPr/>
        </p:nvSpPr>
        <p:spPr>
          <a:xfrm>
            <a:off x="4352360" y="1851522"/>
            <a:ext cx="3487279" cy="43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i="1" dirty="0"/>
              <a:t>Bakalářská práce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16FA5E05-6AB2-F242-91BD-7A8B395AB8CA}"/>
              </a:ext>
            </a:extLst>
          </p:cNvPr>
          <p:cNvCxnSpPr>
            <a:cxnSpLocks/>
          </p:cNvCxnSpPr>
          <p:nvPr/>
        </p:nvCxnSpPr>
        <p:spPr>
          <a:xfrm>
            <a:off x="746520" y="2421200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45345BF-8AC1-F148-969B-711833533678}"/>
              </a:ext>
            </a:extLst>
          </p:cNvPr>
          <p:cNvCxnSpPr>
            <a:cxnSpLocks/>
          </p:cNvCxnSpPr>
          <p:nvPr/>
        </p:nvCxnSpPr>
        <p:spPr>
          <a:xfrm>
            <a:off x="746520" y="4383611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4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KLASIFIKÁTOR </a:t>
            </a:r>
            <a:r>
              <a:rPr lang="cs-CZ" i="1" dirty="0"/>
              <a:t>ISOLATION FOREST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C6E8C8-DD8E-1543-980C-C20C3746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6"/>
            <a:ext cx="10558496" cy="1686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Nízké nároky na výpočetní paměť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Zpracování mnohadimenzionálních dat bez další informace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 </a:t>
            </a:r>
            <a:r>
              <a:rPr lang="cs-CZ" dirty="0" err="1"/>
              <a:t>trénovacích</a:t>
            </a:r>
            <a:r>
              <a:rPr lang="cs-CZ" dirty="0"/>
              <a:t> datech mohou nebo nemusejí být přítomny anomálie  </a:t>
            </a:r>
            <a:r>
              <a:rPr lang="cs-CZ" b="1" dirty="0"/>
              <a:t> 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822468B-AAD6-7A42-A95A-C14243A3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71" y="3838625"/>
            <a:ext cx="3643140" cy="16866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ástupný obsah 3">
                <a:extLst>
                  <a:ext uri="{FF2B5EF4-FFF2-40B4-BE49-F238E27FC236}">
                    <a16:creationId xmlns:a16="http://schemas.microsoft.com/office/drawing/2014/main" id="{C3B1F632-5AE7-744C-A914-C9340E4207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889" y="4116703"/>
                <a:ext cx="6636254" cy="10960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108000" rIns="91440" bIns="3600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d>
                                <m:dPr>
                                  <m:ctrlP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  <m: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  <m:t>𝑜𝑘</m:t>
                                  </m:r>
                                </m:e>
                              </m:d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cs-CZ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cs-CZ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&amp;0 (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𝑜𝑢𝑡𝑙𝑖𝑒𝑟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cs-CZ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cs-CZ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cs-CZ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7" name="Zástupný obsah 3">
                <a:extLst>
                  <a:ext uri="{FF2B5EF4-FFF2-40B4-BE49-F238E27FC236}">
                    <a16:creationId xmlns:a16="http://schemas.microsoft.com/office/drawing/2014/main" id="{C3B1F632-5AE7-744C-A914-C9340E420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9" y="4116703"/>
                <a:ext cx="6636254" cy="1096068"/>
              </a:xfrm>
              <a:prstGeom prst="rect">
                <a:avLst/>
              </a:prstGeom>
              <a:blipFill>
                <a:blip r:embed="rId3"/>
                <a:stretch>
                  <a:fillRect l="-8190" t="-195402" b="-27586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12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SYSTÉM DIAGNOSTIKY KOMUNIKACE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D8BF727-9B91-F049-AD04-0C2CC99BF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537" y="1568391"/>
            <a:ext cx="9050925" cy="4722686"/>
          </a:xfrm>
        </p:spPr>
      </p:pic>
    </p:spTree>
    <p:extLst>
      <p:ext uri="{BB962C8B-B14F-4D97-AF65-F5344CB8AC3E}">
        <p14:creationId xmlns:p14="http://schemas.microsoft.com/office/powerpoint/2010/main" val="237293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KLASIFIKÁTOR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E2C6FEE7-A394-F14C-8845-6945606A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17" y="1743110"/>
            <a:ext cx="8749565" cy="1548000"/>
          </a:xfrm>
          <a:prstGeom prst="rect">
            <a:avLst/>
          </a:prstGeom>
        </p:spPr>
      </p:pic>
      <p:pic>
        <p:nvPicPr>
          <p:cNvPr id="8" name="Obrázek 7" descr="Obsah obrázku snímek obrazovky&#10;&#10;Popis byl vytvořen automaticky">
            <a:extLst>
              <a:ext uri="{FF2B5EF4-FFF2-40B4-BE49-F238E27FC236}">
                <a16:creationId xmlns:a16="http://schemas.microsoft.com/office/drawing/2014/main" id="{E6ECEECE-3418-D540-AE41-F8D182C8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8" y="4228068"/>
            <a:ext cx="8651442" cy="2034515"/>
          </a:xfrm>
          <a:prstGeom prst="rect">
            <a:avLst/>
          </a:prstGeom>
        </p:spPr>
      </p:pic>
      <p:sp>
        <p:nvSpPr>
          <p:cNvPr id="9" name="Zástupný obsah 3">
            <a:extLst>
              <a:ext uri="{FF2B5EF4-FFF2-40B4-BE49-F238E27FC236}">
                <a16:creationId xmlns:a16="http://schemas.microsoft.com/office/drawing/2014/main" id="{E81CDACA-9699-7849-9D34-25FE93EE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4" y="2519308"/>
            <a:ext cx="637452" cy="497175"/>
          </a:xfrm>
        </p:spPr>
        <p:txBody>
          <a:bodyPr/>
          <a:lstStyle/>
          <a:p>
            <a:pPr marL="0" indent="0">
              <a:buNone/>
            </a:pPr>
            <a:r>
              <a:rPr lang="cs-CZ" b="1" dirty="0"/>
              <a:t>1D</a:t>
            </a:r>
          </a:p>
          <a:p>
            <a:endParaRPr lang="cs-CZ" dirty="0"/>
          </a:p>
        </p:txBody>
      </p:sp>
      <p:sp>
        <p:nvSpPr>
          <p:cNvPr id="10" name="Zástupný obsah 3">
            <a:extLst>
              <a:ext uri="{FF2B5EF4-FFF2-40B4-BE49-F238E27FC236}">
                <a16:creationId xmlns:a16="http://schemas.microsoft.com/office/drawing/2014/main" id="{1E98CA73-0697-4747-9B36-14A302CB0288}"/>
              </a:ext>
            </a:extLst>
          </p:cNvPr>
          <p:cNvSpPr txBox="1">
            <a:spLocks/>
          </p:cNvSpPr>
          <p:nvPr/>
        </p:nvSpPr>
        <p:spPr>
          <a:xfrm>
            <a:off x="519474" y="4996737"/>
            <a:ext cx="637452" cy="49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b="1" dirty="0"/>
              <a:t>2D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53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KLASIFIKACE ČASU NEPERIODICKÝCH ZPRÁV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obsah 7" descr="Obsah obrázku text&#10;&#10;Popis byl vytvořen automaticky">
            <a:extLst>
              <a:ext uri="{FF2B5EF4-FFF2-40B4-BE49-F238E27FC236}">
                <a16:creationId xmlns:a16="http://schemas.microsoft.com/office/drawing/2014/main" id="{97C1BF5C-DCCD-0548-BDCC-5AA150A37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339" y="1343962"/>
            <a:ext cx="6354190" cy="2541676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73413F4-BC97-F94F-9D32-EBBFF5BB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32" y="4017270"/>
            <a:ext cx="6369797" cy="25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8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KLASIFIKACE HODNOT V DANÉM ČASE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Zástupný obsah 6">
            <a:extLst>
              <a:ext uri="{FF2B5EF4-FFF2-40B4-BE49-F238E27FC236}">
                <a16:creationId xmlns:a16="http://schemas.microsoft.com/office/drawing/2014/main" id="{DD88D5C6-313A-8C4E-8EB8-372596E87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35" y="1655358"/>
            <a:ext cx="5624999" cy="4500000"/>
          </a:xfrm>
        </p:spPr>
      </p:pic>
      <p:pic>
        <p:nvPicPr>
          <p:cNvPr id="10" name="Obrázek 9" descr="Obsah obrázku snímek obrazovky&#10;&#10;Popis byl vytvořen automaticky">
            <a:extLst>
              <a:ext uri="{FF2B5EF4-FFF2-40B4-BE49-F238E27FC236}">
                <a16:creationId xmlns:a16="http://schemas.microsoft.com/office/drawing/2014/main" id="{4DA9AF51-A7EF-3848-A9F3-EE8DE1DE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49" y="1655358"/>
            <a:ext cx="5625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9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WEBOVÁ VIZUALIZACE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 descr="Obsah obrázku text, ukazatel skóre, monitor, exteriér&#10;&#10;Popis byl vytvořen automaticky">
            <a:extLst>
              <a:ext uri="{FF2B5EF4-FFF2-40B4-BE49-F238E27FC236}">
                <a16:creationId xmlns:a16="http://schemas.microsoft.com/office/drawing/2014/main" id="{E03FE163-DF53-6648-9608-5895DFF6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13" y="1271961"/>
            <a:ext cx="5187293" cy="5220000"/>
          </a:xfrm>
          <a:prstGeom prst="rect">
            <a:avLst/>
          </a:prstGeom>
        </p:spPr>
      </p:pic>
      <p:pic>
        <p:nvPicPr>
          <p:cNvPr id="13" name="Obrázek 12" descr="Obsah obrázku snímek obrazovky, monitor, obrazovka, černá&#10;&#10;Popis byl vytvořen automaticky">
            <a:extLst>
              <a:ext uri="{FF2B5EF4-FFF2-40B4-BE49-F238E27FC236}">
                <a16:creationId xmlns:a16="http://schemas.microsoft.com/office/drawing/2014/main" id="{91583963-5CB8-BF4F-87E8-7026A63F6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91" y="1271961"/>
            <a:ext cx="5307000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WEBOVÁ VIZUALIZACE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text, ukazatel skóre, monitor, černá&#10;&#10;Popis byl vytvořen automaticky">
            <a:extLst>
              <a:ext uri="{FF2B5EF4-FFF2-40B4-BE49-F238E27FC236}">
                <a16:creationId xmlns:a16="http://schemas.microsoft.com/office/drawing/2014/main" id="{CE49B580-2E50-A549-9F99-3CC3814C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7" y="1343962"/>
            <a:ext cx="5464952" cy="5220000"/>
          </a:xfrm>
          <a:prstGeom prst="rect">
            <a:avLst/>
          </a:prstGeo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98F80F5-C6A5-0947-B8B3-C82037B7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52" y="1343962"/>
            <a:ext cx="5501012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B92FB-9733-A949-8829-22A6DC8C8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7368"/>
            <a:ext cx="9144000" cy="1810837"/>
          </a:xfrm>
        </p:spPr>
        <p:txBody>
          <a:bodyPr>
            <a:noAutofit/>
          </a:bodyPr>
          <a:lstStyle/>
          <a:p>
            <a:r>
              <a:rPr lang="cs-CZ" sz="4000" dirty="0">
                <a:latin typeface="Calibri" panose="020F0502020204030204" pitchFamily="34" charset="0"/>
                <a:cs typeface="Calibri" panose="020F0502020204030204" pitchFamily="34" charset="0"/>
              </a:rPr>
              <a:t>SENZORICKÉ ŘEŠENÍ CHYTRÉ DOMÁCNOSTI S AUTOMATICKOU DIAGNOSTIKOU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4FE430-9617-2145-85D3-F3BAAF89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988" y="4919043"/>
            <a:ext cx="3487279" cy="8299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sz="2200" i="1" dirty="0"/>
              <a:t>Autor</a:t>
            </a:r>
          </a:p>
          <a:p>
            <a:pPr algn="l"/>
            <a:r>
              <a:rPr lang="cs-CZ" sz="3000" dirty="0"/>
              <a:t>Patrik NACHTMANN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7A783652-82BD-F24B-AF9F-669DF05109A7}"/>
              </a:ext>
            </a:extLst>
          </p:cNvPr>
          <p:cNvSpPr txBox="1">
            <a:spLocks/>
          </p:cNvSpPr>
          <p:nvPr/>
        </p:nvSpPr>
        <p:spPr>
          <a:xfrm>
            <a:off x="7732735" y="4919043"/>
            <a:ext cx="3487279" cy="829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i="1" dirty="0"/>
              <a:t>Vedoucí práce</a:t>
            </a:r>
          </a:p>
          <a:p>
            <a:pPr algn="r"/>
            <a:r>
              <a:rPr lang="cs-CZ" sz="3000" dirty="0"/>
              <a:t>Ing. Martin BULÍN, </a:t>
            </a:r>
            <a:r>
              <a:rPr lang="cs-CZ" sz="3000" dirty="0" err="1"/>
              <a:t>MSc</a:t>
            </a:r>
            <a:r>
              <a:rPr lang="cs-CZ" sz="3000" dirty="0"/>
              <a:t>.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16FA5E05-6AB2-F242-91BD-7A8B395AB8CA}"/>
              </a:ext>
            </a:extLst>
          </p:cNvPr>
          <p:cNvCxnSpPr>
            <a:cxnSpLocks/>
          </p:cNvCxnSpPr>
          <p:nvPr/>
        </p:nvCxnSpPr>
        <p:spPr>
          <a:xfrm>
            <a:off x="693081" y="1108977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45345BF-8AC1-F148-969B-711833533678}"/>
              </a:ext>
            </a:extLst>
          </p:cNvPr>
          <p:cNvCxnSpPr>
            <a:cxnSpLocks/>
          </p:cNvCxnSpPr>
          <p:nvPr/>
        </p:nvCxnSpPr>
        <p:spPr>
          <a:xfrm>
            <a:off x="693081" y="2999821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645" y="2060420"/>
            <a:ext cx="8848473" cy="2327501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Otestovat a zkonstruovat vhodné senzory</a:t>
            </a:r>
          </a:p>
          <a:p>
            <a:pPr marL="0" indent="0">
              <a:buNone/>
            </a:pPr>
            <a:r>
              <a:rPr lang="cs-CZ" dirty="0"/>
              <a:t>Zajistit odesílání dat po síti a ukládání do databáze</a:t>
            </a:r>
          </a:p>
          <a:p>
            <a:pPr marL="0" indent="0">
              <a:buNone/>
            </a:pPr>
            <a:r>
              <a:rPr lang="cs-CZ" dirty="0"/>
              <a:t>Navrhnout systém automatické diagnostiky komunikace</a:t>
            </a:r>
          </a:p>
          <a:p>
            <a:pPr marL="0" indent="0">
              <a:buNone/>
            </a:pPr>
            <a:r>
              <a:rPr lang="cs-CZ" dirty="0"/>
              <a:t>Vytvořit interaktivní webové rozhraní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podepsat, vsedě, hodiny, monitor&#10;&#10;Popis byl vytvořen automaticky">
            <a:extLst>
              <a:ext uri="{FF2B5EF4-FFF2-40B4-BE49-F238E27FC236}">
                <a16:creationId xmlns:a16="http://schemas.microsoft.com/office/drawing/2014/main" id="{376EC15F-173F-964A-A15F-A4746D46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45" y="2114126"/>
            <a:ext cx="360000" cy="360000"/>
          </a:xfrm>
          <a:prstGeom prst="rect">
            <a:avLst/>
          </a:prstGeom>
        </p:spPr>
      </p:pic>
      <p:pic>
        <p:nvPicPr>
          <p:cNvPr id="8" name="Obrázek 7" descr="Obsah obrázku text, podepsat, vsedě, pozadí&#10;&#10;Popis byl vytvořen automaticky">
            <a:extLst>
              <a:ext uri="{FF2B5EF4-FFF2-40B4-BE49-F238E27FC236}">
                <a16:creationId xmlns:a16="http://schemas.microsoft.com/office/drawing/2014/main" id="{0B707964-56A5-FC4B-A400-CCB86A63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45" y="2594176"/>
            <a:ext cx="360000" cy="360000"/>
          </a:xfrm>
          <a:prstGeom prst="rect">
            <a:avLst/>
          </a:prstGeom>
        </p:spPr>
      </p:pic>
      <p:pic>
        <p:nvPicPr>
          <p:cNvPr id="10" name="Obrázek 9" descr="Obsah obrázku monitor, vsedě, hodiny, podepsat&#10;&#10;Popis byl vytvořen automaticky">
            <a:extLst>
              <a:ext uri="{FF2B5EF4-FFF2-40B4-BE49-F238E27FC236}">
                <a16:creationId xmlns:a16="http://schemas.microsoft.com/office/drawing/2014/main" id="{27F3874A-8698-144A-9B8B-2B0F14E47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45" y="3106825"/>
            <a:ext cx="360000" cy="360000"/>
          </a:xfrm>
          <a:prstGeom prst="rect">
            <a:avLst/>
          </a:prstGeom>
        </p:spPr>
      </p:pic>
      <p:pic>
        <p:nvPicPr>
          <p:cNvPr id="12" name="Obrázek 11" descr="Obsah obrázku monitor, podepsat, pozadí, vsedě&#10;&#10;Popis byl vytvořen automaticky">
            <a:extLst>
              <a:ext uri="{FF2B5EF4-FFF2-40B4-BE49-F238E27FC236}">
                <a16:creationId xmlns:a16="http://schemas.microsoft.com/office/drawing/2014/main" id="{3AE8F33B-E3EB-E245-8270-9246E9040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45" y="361947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HARDWAROVÉ KOMPONENTY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snímek obrazovky, město, podepsat, černá&#10;&#10;Popis byl vytvořen automaticky">
            <a:extLst>
              <a:ext uri="{FF2B5EF4-FFF2-40B4-BE49-F238E27FC236}">
                <a16:creationId xmlns:a16="http://schemas.microsoft.com/office/drawing/2014/main" id="{B09C9EAE-1738-6A44-B90E-7935A61F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29" y="1525836"/>
            <a:ext cx="8117541" cy="49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631" y="256471"/>
            <a:ext cx="2249488" cy="547188"/>
          </a:xfrm>
        </p:spPr>
        <p:txBody>
          <a:bodyPr>
            <a:normAutofit/>
          </a:bodyPr>
          <a:lstStyle/>
          <a:p>
            <a:pPr algn="ctr"/>
            <a:r>
              <a:rPr lang="cs-CZ" sz="3200" dirty="0"/>
              <a:t>PERIODICKÉ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554946" y="820547"/>
            <a:ext cx="1099171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ek 7" descr="Obsah obrázku snímek obrazovky&#10;&#10;Popis byl vytvořen automaticky">
            <a:extLst>
              <a:ext uri="{FF2B5EF4-FFF2-40B4-BE49-F238E27FC236}">
                <a16:creationId xmlns:a16="http://schemas.microsoft.com/office/drawing/2014/main" id="{E11F796A-5053-994A-9773-6AC58940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15" y="1119240"/>
            <a:ext cx="3491124" cy="55800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5279748-3D35-C642-B6C3-82E37B94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65" y="1119240"/>
            <a:ext cx="2757820" cy="5508000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560DED6C-8137-734F-9D99-0D3A6AC25078}"/>
              </a:ext>
            </a:extLst>
          </p:cNvPr>
          <p:cNvSpPr txBox="1">
            <a:spLocks/>
          </p:cNvSpPr>
          <p:nvPr/>
        </p:nvSpPr>
        <p:spPr>
          <a:xfrm>
            <a:off x="554946" y="273363"/>
            <a:ext cx="5450663" cy="547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200" dirty="0"/>
              <a:t>NA ZÁKLADĚ VZNIKU UDÁLOSTI</a:t>
            </a:r>
          </a:p>
        </p:txBody>
      </p:sp>
    </p:spTree>
    <p:extLst>
      <p:ext uri="{BB962C8B-B14F-4D97-AF65-F5344CB8AC3E}">
        <p14:creationId xmlns:p14="http://schemas.microsoft.com/office/powerpoint/2010/main" val="408390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ARCHITEKTURA KÓDU NA ESP8266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6182058C-B081-EC48-A98B-F40E261D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56" y="1230261"/>
            <a:ext cx="5510088" cy="53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2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SÍŤOVÁ KOMUNIKACE A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07" y="1825625"/>
            <a:ext cx="4755406" cy="4411214"/>
          </a:xfrm>
        </p:spPr>
        <p:txBody>
          <a:bodyPr/>
          <a:lstStyle/>
          <a:p>
            <a:r>
              <a:rPr lang="cs-CZ" dirty="0"/>
              <a:t>Principy sítě </a:t>
            </a:r>
            <a:r>
              <a:rPr lang="cs-CZ" dirty="0" err="1"/>
              <a:t>IoT</a:t>
            </a:r>
            <a:endParaRPr lang="cs-CZ" dirty="0"/>
          </a:p>
          <a:p>
            <a:r>
              <a:rPr lang="cs-CZ" dirty="0"/>
              <a:t>Protokol MQTT</a:t>
            </a:r>
          </a:p>
          <a:p>
            <a:r>
              <a:rPr lang="cs-CZ" dirty="0" err="1"/>
              <a:t>Websockets</a:t>
            </a:r>
            <a:endParaRPr lang="cs-CZ" dirty="0"/>
          </a:p>
          <a:p>
            <a:r>
              <a:rPr lang="cs-CZ" dirty="0"/>
              <a:t>Databáze </a:t>
            </a:r>
            <a:r>
              <a:rPr lang="cs-CZ" dirty="0" err="1"/>
              <a:t>MongoDB</a:t>
            </a:r>
            <a:endParaRPr lang="cs-CZ" dirty="0"/>
          </a:p>
          <a:p>
            <a:r>
              <a:rPr lang="cs-CZ" dirty="0"/>
              <a:t>Webserver </a:t>
            </a:r>
            <a:r>
              <a:rPr lang="cs-CZ" dirty="0" err="1"/>
              <a:t>Tornado</a:t>
            </a:r>
            <a:endParaRPr lang="cs-CZ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F87921E5-93E8-C84A-BB74-CB0B0441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484077" cy="1717306"/>
          </a:xfrm>
          <a:prstGeom prst="rect">
            <a:avLst/>
          </a:prstGeom>
        </p:spPr>
      </p:pic>
      <p:pic>
        <p:nvPicPr>
          <p:cNvPr id="15" name="Obrázek 14" descr="Obsah obrázku snímek obrazovky&#10;&#10;Popis byl vytvořen automaticky">
            <a:extLst>
              <a:ext uri="{FF2B5EF4-FFF2-40B4-BE49-F238E27FC236}">
                <a16:creationId xmlns:a16="http://schemas.microsoft.com/office/drawing/2014/main" id="{67C58C90-2230-9249-8501-848847CC3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88" y="3870818"/>
            <a:ext cx="3111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9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DATOVÉ TOKY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DB081523-9AC9-E545-AE03-348D93D5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59" y="1110632"/>
            <a:ext cx="4211682" cy="55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ARCHITEKTURA KÓDU NA RPI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8B705D86-040C-8B4E-A7C3-7A6E0E82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61" y="2481138"/>
            <a:ext cx="3968706" cy="2521385"/>
          </a:xfrm>
          <a:prstGeom prst="rect">
            <a:avLst/>
          </a:prstGeom>
        </p:spPr>
      </p:pic>
      <p:pic>
        <p:nvPicPr>
          <p:cNvPr id="8" name="Obrázek 7" descr="Obsah obrázku snímek obrazovky&#10;&#10;Popis byl vytvořen automaticky">
            <a:extLst>
              <a:ext uri="{FF2B5EF4-FFF2-40B4-BE49-F238E27FC236}">
                <a16:creationId xmlns:a16="http://schemas.microsoft.com/office/drawing/2014/main" id="{F3F9C43F-F352-1D49-AD23-9DFA5DBAD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33" y="1950618"/>
            <a:ext cx="6135225" cy="358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SYSTÉM DIAGNOSTIKY KOMUNIKACE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Detekce chyb na úrovni ESP8266</a:t>
            </a:r>
          </a:p>
          <a:p>
            <a:r>
              <a:rPr lang="cs-CZ" dirty="0"/>
              <a:t>Kontrola periodicity příchozích zpráv na serveru</a:t>
            </a:r>
          </a:p>
          <a:p>
            <a:r>
              <a:rPr lang="cs-CZ" dirty="0"/>
              <a:t>Kontrola času a hodnot pomocí klasifikace</a:t>
            </a:r>
          </a:p>
          <a:p>
            <a:pPr lvl="1"/>
            <a:r>
              <a:rPr lang="cs-CZ" dirty="0"/>
              <a:t>1D: [</a:t>
            </a:r>
            <a:r>
              <a:rPr lang="cs-CZ" b="1" dirty="0" err="1"/>
              <a:t>timestamp</a:t>
            </a:r>
            <a:r>
              <a:rPr lang="cs-CZ" dirty="0"/>
              <a:t>] (kontrola času)</a:t>
            </a:r>
          </a:p>
          <a:p>
            <a:pPr lvl="1"/>
            <a:r>
              <a:rPr lang="cs-CZ" dirty="0"/>
              <a:t>2D: [</a:t>
            </a:r>
            <a:r>
              <a:rPr lang="cs-CZ" b="1" dirty="0" err="1"/>
              <a:t>timestamp</a:t>
            </a:r>
            <a:r>
              <a:rPr lang="cs-CZ" dirty="0"/>
              <a:t>, </a:t>
            </a:r>
            <a:r>
              <a:rPr lang="cs-CZ" b="1" dirty="0" err="1"/>
              <a:t>value</a:t>
            </a:r>
            <a:r>
              <a:rPr lang="cs-CZ" dirty="0"/>
              <a:t>] (kontrola hodnot v daném čase)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B7CEB39D-A1D5-E348-AC4C-08EB3EDC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586" y="3695428"/>
            <a:ext cx="4074799" cy="2418496"/>
          </a:xfrm>
          <a:prstGeom prst="rect">
            <a:avLst/>
          </a:prstGeom>
        </p:spPr>
      </p:pic>
      <p:pic>
        <p:nvPicPr>
          <p:cNvPr id="9" name="Obrázek 8" descr="Obsah obrázku hra&#10;&#10;Popis byl vytvořen automaticky">
            <a:extLst>
              <a:ext uri="{FF2B5EF4-FFF2-40B4-BE49-F238E27FC236}">
                <a16:creationId xmlns:a16="http://schemas.microsoft.com/office/drawing/2014/main" id="{09BA64FD-5550-6F4C-938E-9DA1D013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05" y="5060098"/>
            <a:ext cx="3239290" cy="8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944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187</Words>
  <Application>Microsoft Macintosh PowerPoint</Application>
  <PresentationFormat>Širokoúhlá obrazovka</PresentationFormat>
  <Paragraphs>47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Motiv Office</vt:lpstr>
      <vt:lpstr>SENZORICKÉ ŘEŠENÍ CHYTRÉ DOMÁCNOSTI S AUTOMATICKOU DIAGNOSTIKOU KOMUNIKACE</vt:lpstr>
      <vt:lpstr>CÍLE PRÁCE</vt:lpstr>
      <vt:lpstr>HARDWAROVÉ KOMPONENTY</vt:lpstr>
      <vt:lpstr>PERIODICKÉ</vt:lpstr>
      <vt:lpstr>ARCHITEKTURA KÓDU NA ESP8266</vt:lpstr>
      <vt:lpstr>SÍŤOVÁ KOMUNIKACE A DATABÁZE</vt:lpstr>
      <vt:lpstr>DATOVÉ TOKY</vt:lpstr>
      <vt:lpstr>ARCHITEKTURA KÓDU NA RPI</vt:lpstr>
      <vt:lpstr>SYSTÉM DIAGNOSTIKY KOMUNIKACE</vt:lpstr>
      <vt:lpstr>KLASIFIKÁTOR ISOLATION FOREST</vt:lpstr>
      <vt:lpstr>SYSTÉM DIAGNOSTIKY KOMUNIKACE</vt:lpstr>
      <vt:lpstr>KLASIFIKÁTOR</vt:lpstr>
      <vt:lpstr>KLASIFIKACE ČASU NEPERIODICKÝCH ZPRÁV</vt:lpstr>
      <vt:lpstr>KLASIFIKACE HODNOT V DANÉM ČASE</vt:lpstr>
      <vt:lpstr>WEBOVÁ VIZUALIZACE</vt:lpstr>
      <vt:lpstr>WEBOVÁ VIZUALIZACE</vt:lpstr>
      <vt:lpstr>SENZORICKÉ ŘEŠENÍ CHYTRÉ DOMÁCNOSTI S AUTOMATICKOU DIAGNOSTIKOU KOMUNIKACE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SENZORICKÉ ŘEŠENÍ CHYTRÉ DOMÁCNOSTI S AUTOMATICKOU DIAGNOSTIKOU KOMUNIKACE</dc:title>
  <dc:creator>Patrik Nachtmann</dc:creator>
  <cp:lastModifiedBy>Patrik Nachtmann</cp:lastModifiedBy>
  <cp:revision>82</cp:revision>
  <dcterms:created xsi:type="dcterms:W3CDTF">2020-06-07T18:36:03Z</dcterms:created>
  <dcterms:modified xsi:type="dcterms:W3CDTF">2020-06-11T15:56:37Z</dcterms:modified>
</cp:coreProperties>
</file>