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6"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08E7-9939-919D-C85A-92D2B31DF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7AF02F-F741-8967-217D-6D266E40D7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876F86-44FE-09C9-8FBF-94DFEA446237}"/>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5" name="Footer Placeholder 4">
            <a:extLst>
              <a:ext uri="{FF2B5EF4-FFF2-40B4-BE49-F238E27FC236}">
                <a16:creationId xmlns:a16="http://schemas.microsoft.com/office/drawing/2014/main" id="{074B5A2B-7557-F27B-4467-BA5B9C52BC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48AEA-EFC3-1D98-A0F0-FDF90A1459A9}"/>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267302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BC92-E186-813F-D558-2AA4800760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4E889D-7BCC-0B85-C640-81CD7BA83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C77AAC-D03D-ABE2-E473-436AF6F9C459}"/>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5" name="Footer Placeholder 4">
            <a:extLst>
              <a:ext uri="{FF2B5EF4-FFF2-40B4-BE49-F238E27FC236}">
                <a16:creationId xmlns:a16="http://schemas.microsoft.com/office/drawing/2014/main" id="{134BEBFE-481B-BBC3-4184-3D6AFB49F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95A32-0683-3ABA-5219-BA8855106BC9}"/>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253681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0CB8C-3F38-A642-2F0B-4C8D10DD9F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420FE5-AAC9-F9E6-BBD8-35EB1AAF51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3C3C4-C311-F7C6-9D96-7E27A0D91D09}"/>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5" name="Footer Placeholder 4">
            <a:extLst>
              <a:ext uri="{FF2B5EF4-FFF2-40B4-BE49-F238E27FC236}">
                <a16:creationId xmlns:a16="http://schemas.microsoft.com/office/drawing/2014/main" id="{22334947-32CD-EAC0-4035-9E550CA313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6A001-895C-01CC-2053-BDB40C7B9708}"/>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372809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1A66-9E70-59E0-1496-1520A45254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FCC285-38F0-CCB0-7407-682604BA1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5E1C3-E3B3-CA31-4219-BD0EF92457D6}"/>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5" name="Footer Placeholder 4">
            <a:extLst>
              <a:ext uri="{FF2B5EF4-FFF2-40B4-BE49-F238E27FC236}">
                <a16:creationId xmlns:a16="http://schemas.microsoft.com/office/drawing/2014/main" id="{23A45147-80B9-22DE-8C5D-147460A29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AED4FB-CCC7-3B00-09A1-908EE94257AC}"/>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50858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FD7C-A22C-22A5-CD80-6272E14DA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1CC535-2799-3DEA-2743-6B42C4F67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B39A8-9EDD-8551-FD2A-FEB1455EE0C9}"/>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5" name="Footer Placeholder 4">
            <a:extLst>
              <a:ext uri="{FF2B5EF4-FFF2-40B4-BE49-F238E27FC236}">
                <a16:creationId xmlns:a16="http://schemas.microsoft.com/office/drawing/2014/main" id="{BCEF07E0-041C-73D8-BFBC-D915B5D84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0078C-7673-0621-4EA9-987DE3AE6E43}"/>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251018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7469-743A-2930-A910-DD67B15301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44E13D-61BF-4415-66AE-CF918D45B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9ED1B7-9037-7AA9-B8D2-430CCFA97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958777-3646-A4C9-9A6F-2946DCD691EC}"/>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6" name="Footer Placeholder 5">
            <a:extLst>
              <a:ext uri="{FF2B5EF4-FFF2-40B4-BE49-F238E27FC236}">
                <a16:creationId xmlns:a16="http://schemas.microsoft.com/office/drawing/2014/main" id="{2B46CBD9-40D6-B19A-358B-3B4BFBF3FD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E24FA6-0365-B2C4-F3AB-E565E18E9CCC}"/>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226158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FB0E-B036-08A2-3437-3000C00572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98E70-D47F-B709-D1F6-A1D8295BB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29152-3C8C-806B-32CA-9594072D0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5FB5EE-D87A-A484-40BB-2AC9F8999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21725-F3A0-8A5C-8A50-0FBD44849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F34DC1-EBBE-417C-2E7A-8A9F1BEDB192}"/>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8" name="Footer Placeholder 7">
            <a:extLst>
              <a:ext uri="{FF2B5EF4-FFF2-40B4-BE49-F238E27FC236}">
                <a16:creationId xmlns:a16="http://schemas.microsoft.com/office/drawing/2014/main" id="{D6946AE5-05AF-4223-AEAA-1EC3CDAE3A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9773BF-7EBF-ABB1-FE69-5204A8D7CA4E}"/>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409474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D85D-B932-1121-6668-B33AB9B5C9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27CF92-7D3B-6667-CDB3-8E9AA0132C8E}"/>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4" name="Footer Placeholder 3">
            <a:extLst>
              <a:ext uri="{FF2B5EF4-FFF2-40B4-BE49-F238E27FC236}">
                <a16:creationId xmlns:a16="http://schemas.microsoft.com/office/drawing/2014/main" id="{21745A5E-2EA4-6997-104F-F0282C57F9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C0694D-9485-6BFD-4FB0-A45B1B663228}"/>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351309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13151-F091-F13D-AFA5-41EE55F50481}"/>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3" name="Footer Placeholder 2">
            <a:extLst>
              <a:ext uri="{FF2B5EF4-FFF2-40B4-BE49-F238E27FC236}">
                <a16:creationId xmlns:a16="http://schemas.microsoft.com/office/drawing/2014/main" id="{8CCF920C-B511-D96F-400F-8F35E4185C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B6D673-8EBC-CB65-0A3F-EA75EC9A89A2}"/>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376856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9220-27F5-4965-789C-534B67A8D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9FBC22-55C6-2E07-456E-0324CBDDD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779D7E-EE0E-2032-C59A-3765AAB94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DE477-9A52-8C94-E681-1030B4783342}"/>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6" name="Footer Placeholder 5">
            <a:extLst>
              <a:ext uri="{FF2B5EF4-FFF2-40B4-BE49-F238E27FC236}">
                <a16:creationId xmlns:a16="http://schemas.microsoft.com/office/drawing/2014/main" id="{0951154F-EFB0-070C-C368-E4C85E63A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24D6A4-D51A-796B-358B-80849F2E5376}"/>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156741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3467-F21D-B97B-2A10-545A64B01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6FA20A-A584-9B41-E055-AF5C09CFD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4A62F1-858F-C0B0-C0C4-5641E7612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10C4F-63FE-D19B-C082-43F7C1774ACC}"/>
              </a:ext>
            </a:extLst>
          </p:cNvPr>
          <p:cNvSpPr>
            <a:spLocks noGrp="1"/>
          </p:cNvSpPr>
          <p:nvPr>
            <p:ph type="dt" sz="half" idx="10"/>
          </p:nvPr>
        </p:nvSpPr>
        <p:spPr/>
        <p:txBody>
          <a:bodyPr/>
          <a:lstStyle/>
          <a:p>
            <a:fld id="{DF2FD861-2725-440C-910E-A69063629C24}" type="datetimeFigureOut">
              <a:rPr lang="en-IN" smtClean="0"/>
              <a:t>14-07-2024</a:t>
            </a:fld>
            <a:endParaRPr lang="en-IN"/>
          </a:p>
        </p:txBody>
      </p:sp>
      <p:sp>
        <p:nvSpPr>
          <p:cNvPr id="6" name="Footer Placeholder 5">
            <a:extLst>
              <a:ext uri="{FF2B5EF4-FFF2-40B4-BE49-F238E27FC236}">
                <a16:creationId xmlns:a16="http://schemas.microsoft.com/office/drawing/2014/main" id="{93BE0740-FC5F-16B2-5795-A5865B4004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6A6FBA-DA79-131D-3BBE-35A0673D5676}"/>
              </a:ext>
            </a:extLst>
          </p:cNvPr>
          <p:cNvSpPr>
            <a:spLocks noGrp="1"/>
          </p:cNvSpPr>
          <p:nvPr>
            <p:ph type="sldNum" sz="quarter" idx="12"/>
          </p:nvPr>
        </p:nvSpPr>
        <p:spPr/>
        <p:txBody>
          <a:bodyPr/>
          <a:lstStyle/>
          <a:p>
            <a:fld id="{6D000912-B961-4E64-8063-9ED1EF0DED31}" type="slidenum">
              <a:rPr lang="en-IN" smtClean="0"/>
              <a:t>‹#›</a:t>
            </a:fld>
            <a:endParaRPr lang="en-IN"/>
          </a:p>
        </p:txBody>
      </p:sp>
    </p:spTree>
    <p:extLst>
      <p:ext uri="{BB962C8B-B14F-4D97-AF65-F5344CB8AC3E}">
        <p14:creationId xmlns:p14="http://schemas.microsoft.com/office/powerpoint/2010/main" val="323504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E0895-FE76-1B45-09FB-3302584A3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52F56-2C80-D18E-289A-9A123A026A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0AF29-117B-8DB9-46FC-43D16A5A3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D861-2725-440C-910E-A69063629C24}" type="datetimeFigureOut">
              <a:rPr lang="en-IN" smtClean="0"/>
              <a:t>14-07-2024</a:t>
            </a:fld>
            <a:endParaRPr lang="en-IN"/>
          </a:p>
        </p:txBody>
      </p:sp>
      <p:sp>
        <p:nvSpPr>
          <p:cNvPr id="5" name="Footer Placeholder 4">
            <a:extLst>
              <a:ext uri="{FF2B5EF4-FFF2-40B4-BE49-F238E27FC236}">
                <a16:creationId xmlns:a16="http://schemas.microsoft.com/office/drawing/2014/main" id="{738573B5-CB9B-17A7-C10A-ED443C0C1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AD2433-3CB7-2F75-E1BE-0C1AD984B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00912-B961-4E64-8063-9ED1EF0DED31}" type="slidenum">
              <a:rPr lang="en-IN" smtClean="0"/>
              <a:t>‹#›</a:t>
            </a:fld>
            <a:endParaRPr lang="en-IN"/>
          </a:p>
        </p:txBody>
      </p:sp>
    </p:spTree>
    <p:extLst>
      <p:ext uri="{BB962C8B-B14F-4D97-AF65-F5344CB8AC3E}">
        <p14:creationId xmlns:p14="http://schemas.microsoft.com/office/powerpoint/2010/main" val="411702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93E2-6D02-082E-DA90-2FCCEC16CFE7}"/>
              </a:ext>
            </a:extLst>
          </p:cNvPr>
          <p:cNvSpPr>
            <a:spLocks noGrp="1"/>
          </p:cNvSpPr>
          <p:nvPr>
            <p:ph type="ctrTitle"/>
          </p:nvPr>
        </p:nvSpPr>
        <p:spPr>
          <a:xfrm>
            <a:off x="1524000" y="3246131"/>
            <a:ext cx="9144000" cy="2387600"/>
          </a:xfrm>
        </p:spPr>
        <p:txBody>
          <a:bodyPr>
            <a:normAutofit fontScale="90000"/>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INTEL – UNNATI INDUSTRIAL TRAINING PROGRAM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2024-2025</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PROJECT NAME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PS-11 Intel Products Sentiment Analysis from Online Reviews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TEAM NAME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UNITY CIRCLE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TEAM MEMBER 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KIRTHANA MOHAN 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TEAM MEMBER 2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SWETHA 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TEAM MEMBER 3:</a:t>
            </a: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KRITHIKA 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COLLEGE NAME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SRI SAI RAM INSTITUTE OF TECHNOLOGY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9924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5B5983-62EA-73FC-BBF6-9D3608FD5D07}"/>
              </a:ext>
            </a:extLst>
          </p:cNvPr>
          <p:cNvSpPr>
            <a:spLocks noGrp="1" noChangeArrowheads="1"/>
          </p:cNvSpPr>
          <p:nvPr>
            <p:ph idx="1"/>
          </p:nvPr>
        </p:nvSpPr>
        <p:spPr bwMode="auto">
          <a:xfrm>
            <a:off x="376084" y="606403"/>
            <a:ext cx="101297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Gensim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word embedding and Word2Vec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TensorFlow/</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deep learning models, including:</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Neural Network.</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Long Short-Term Memory network.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VADER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lexicon and rule-based sentiment analysis tool.</a:t>
            </a:r>
          </a:p>
          <a:p>
            <a:pPr marL="342900" marR="0" lvl="0" indent="-342900" algn="l" defTabSz="914400" rtl="0" eaLnBrk="0" fontAlgn="base" latinLnBrk="0" hangingPunct="0">
              <a:lnSpc>
                <a:spcPct val="100000"/>
              </a:lnSpc>
              <a:spcBef>
                <a:spcPct val="0"/>
              </a:spcBef>
              <a:spcAft>
                <a:spcPct val="0"/>
              </a:spcAft>
              <a:buClrTx/>
              <a:buSzTx/>
              <a:buAutoNum type="arabicPlain" startAt="5"/>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Hugging Face Transformers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advanced sentiment analysis models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RoBERTa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Matplotlib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Seaborn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generating visualizations and heatmaps.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WordCloud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generating word cloud visualizations.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Gemini API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integrating the chatbot functionality to respond to user inquiries about Intel processors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1192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6320-91A4-6C8B-DAB4-2FDFA22F90A6}"/>
              </a:ext>
            </a:extLst>
          </p:cNvPr>
          <p:cNvSpPr>
            <a:spLocks noGrp="1"/>
          </p:cNvSpPr>
          <p:nvPr>
            <p:ph type="title"/>
          </p:nvPr>
        </p:nvSpPr>
        <p:spPr>
          <a:xfrm>
            <a:off x="648929" y="168480"/>
            <a:ext cx="10515600" cy="1325563"/>
          </a:xfrm>
        </p:spPr>
        <p:txBody>
          <a:bodyPr/>
          <a:lstStyle/>
          <a:p>
            <a:r>
              <a:rPr lang="en-IN" b="1" dirty="0"/>
              <a:t>TEAM MEMBERS AND CONTRIBUTION:</a:t>
            </a:r>
          </a:p>
        </p:txBody>
      </p:sp>
      <p:sp>
        <p:nvSpPr>
          <p:cNvPr id="3" name="Content Placeholder 2">
            <a:extLst>
              <a:ext uri="{FF2B5EF4-FFF2-40B4-BE49-F238E27FC236}">
                <a16:creationId xmlns:a16="http://schemas.microsoft.com/office/drawing/2014/main" id="{4D81D728-5D29-DDF2-7E25-705EFBDE9E6A}"/>
              </a:ext>
            </a:extLst>
          </p:cNvPr>
          <p:cNvSpPr>
            <a:spLocks noGrp="1"/>
          </p:cNvSpPr>
          <p:nvPr>
            <p:ph idx="1"/>
          </p:nvPr>
        </p:nvSpPr>
        <p:spPr>
          <a:xfrm>
            <a:off x="648929" y="1229033"/>
            <a:ext cx="10704871" cy="5260258"/>
          </a:xfrm>
        </p:spPr>
        <p:txBody>
          <a:bodyPr>
            <a:normAutofit fontScale="85000" lnSpcReduction="20000"/>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team collaborated on various aspects of the project, with members specializing in data collection, preprocessing, model development, and evaluation. Their combined efforts ensured comprehensive coverage of the workflow, resulting in a robust sentiment analysis system.</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1.KIRTHANA MOHAN R -  </a:t>
            </a:r>
          </a:p>
          <a:p>
            <a:pPr marL="342900" lvl="0" indent="-342900">
              <a:lnSpc>
                <a:spcPct val="107000"/>
              </a:lnSpc>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web scrapping , </a:t>
            </a:r>
          </a:p>
          <a:p>
            <a:pPr marL="342900" lvl="0" indent="-342900">
              <a:lnSpc>
                <a:spcPct val="107000"/>
              </a:lnSpc>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created LSTM , ROBERTA , VADER model for 12</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gen processor and 13</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gen processor</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drafted the final report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 SWETHA S – </a:t>
            </a:r>
          </a:p>
          <a:p>
            <a:pPr marL="342900" lvl="0" indent="-342900">
              <a:lnSpc>
                <a:spcPct val="107000"/>
              </a:lnSpc>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web scrapping</a:t>
            </a:r>
          </a:p>
          <a:p>
            <a:pPr marL="342900" lvl="0" indent="-342900">
              <a:lnSpc>
                <a:spcPct val="107000"/>
              </a:lnSpc>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created CNN , RANDOM FOREST , XGBOOST , LOGISTIC REGRESSION and SVM model for 12</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gen processor  and 13</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gen processor</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Created the CHATBOT for responding to inquiries regarding Intel's 12th, 13th, and 14th generation processors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3. KRITHIKA S</a:t>
            </a:r>
          </a:p>
          <a:p>
            <a:pPr marL="342900" lvl="0" indent="-342900">
              <a:lnSpc>
                <a:spcPct val="107000"/>
              </a:lnSpc>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Web scrapping</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created CNN , RANDOM FOREST , XGBOOST , LOGISTIC REGRESSION and SVM model for 14</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gen processor</a:t>
            </a:r>
          </a:p>
          <a:p>
            <a:endParaRPr lang="en-IN" dirty="0"/>
          </a:p>
        </p:txBody>
      </p:sp>
    </p:spTree>
    <p:extLst>
      <p:ext uri="{BB962C8B-B14F-4D97-AF65-F5344CB8AC3E}">
        <p14:creationId xmlns:p14="http://schemas.microsoft.com/office/powerpoint/2010/main" val="143311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31E0-9446-41E8-95B2-7562EA8D426F}"/>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8D28FED-958E-1CD0-244F-417770E58C42}"/>
              </a:ext>
            </a:extLst>
          </p:cNvPr>
          <p:cNvSpPr>
            <a:spLocks noGrp="1"/>
          </p:cNvSpPr>
          <p:nvPr>
            <p:ph idx="1"/>
          </p:nvPr>
        </p:nvSpPr>
        <p:spPr>
          <a:xfrm>
            <a:off x="501445" y="1533832"/>
            <a:ext cx="10852355" cy="4643131"/>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evaluation of different machine learning models on the 12th, 13th, and 14th generation Intel processors reveals that the Random Forest classifier consistently outperforms other models, achieving the highest accuracy rates of 82% for the 12th and 14th generations and an impressive 97% for the 13th generation. Other models such as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Logistic Regression, SVM, CNN, and LSTM show varied performance, with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Logistic Regression generally performing better than SVM, CNN, and LSTM. The significant drop in accuracy for most models on the 13th generation, except for Random Forest, indicates potential variability in the dataset or model-specific performance issues. The chatbot leveraging this data provides users with comprehensive insights, ranging from detailed processor descriptions to sentiment analysis based on user reviews. These findings suggest that the Random Forest model is the most reliable for predicting user sentiment and performance trends across different Intel processor generations.</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sentiment analysis project involved scraping Amazon product reviews, preprocessing the text data, and training an LSTM model to classify sentiments as Positive, Neutral, or Negative. The main findings indicate that the model accurately identifies sentiment trends, revealing valuable insights into customer opinions and product performance. These implications suggest potential enhancements in customer feedback analysis, helping businesses improve products and services based on user sentiment. </a:t>
            </a:r>
          </a:p>
          <a:p>
            <a:endParaRPr lang="en-IN" dirty="0"/>
          </a:p>
        </p:txBody>
      </p:sp>
    </p:spTree>
    <p:extLst>
      <p:ext uri="{BB962C8B-B14F-4D97-AF65-F5344CB8AC3E}">
        <p14:creationId xmlns:p14="http://schemas.microsoft.com/office/powerpoint/2010/main" val="203974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94FF-DFE3-63E5-D3C2-6083A7C8D5B6}"/>
              </a:ext>
            </a:extLst>
          </p:cNvPr>
          <p:cNvSpPr>
            <a:spLocks noGrp="1"/>
          </p:cNvSpPr>
          <p:nvPr>
            <p:ph type="title"/>
          </p:nvPr>
        </p:nvSpPr>
        <p:spPr/>
        <p:txBody>
          <a:bodyPr>
            <a:normAutofit/>
          </a:bodyPr>
          <a:lstStyle/>
          <a:p>
            <a:r>
              <a:rPr lang="en-IN" b="1" dirty="0"/>
              <a:t>PROBLEM STATEMENT</a:t>
            </a:r>
          </a:p>
        </p:txBody>
      </p:sp>
      <p:sp>
        <p:nvSpPr>
          <p:cNvPr id="3" name="Content Placeholder 2">
            <a:extLst>
              <a:ext uri="{FF2B5EF4-FFF2-40B4-BE49-F238E27FC236}">
                <a16:creationId xmlns:a16="http://schemas.microsoft.com/office/drawing/2014/main" id="{7CB48B07-AA01-C9E6-2D2B-5A1684BE47C0}"/>
              </a:ext>
            </a:extLst>
          </p:cNvPr>
          <p:cNvSpPr>
            <a:spLocks noGrp="1"/>
          </p:cNvSpPr>
          <p:nvPr>
            <p:ph idx="1"/>
          </p:nvPr>
        </p:nvSpPr>
        <p:spPr/>
        <p: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Customer feedback and Reviews plays a crucial role in the continuous improvement of products and services. Companies often receive vast amounts of textual reviews from end users and tech reviewers on various platforms, making it challenging to manually analyse and derive actionable insights from this data.</a:t>
            </a:r>
          </a:p>
          <a:p>
            <a:endParaRPr lang="en-US" dirty="0"/>
          </a:p>
          <a:p>
            <a:r>
              <a:rPr lang="en-US" sz="2400" dirty="0"/>
              <a:t>The problem at hand is to analyze and interpret user sentiments and feedback related to Intel's 12th, 13th, and 14th generation processors, in order to understand user experiences, identify common issues, and derive actionable insights for improving future product iterations.</a:t>
            </a:r>
            <a:endParaRPr lang="en-IN" sz="2400" dirty="0"/>
          </a:p>
        </p:txBody>
      </p:sp>
    </p:spTree>
    <p:extLst>
      <p:ext uri="{BB962C8B-B14F-4D97-AF65-F5344CB8AC3E}">
        <p14:creationId xmlns:p14="http://schemas.microsoft.com/office/powerpoint/2010/main" val="75039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EE24-2B62-924E-C886-915E1EBAF550}"/>
              </a:ext>
            </a:extLst>
          </p:cNvPr>
          <p:cNvSpPr>
            <a:spLocks noGrp="1"/>
          </p:cNvSpPr>
          <p:nvPr>
            <p:ph type="title"/>
          </p:nvPr>
        </p:nvSpPr>
        <p:spPr/>
        <p:txBody>
          <a:bodyPr/>
          <a:lstStyle/>
          <a:p>
            <a:r>
              <a:rPr lang="en-IN" b="1" dirty="0"/>
              <a:t>UNIQUE IDEA BRIEF</a:t>
            </a:r>
          </a:p>
        </p:txBody>
      </p:sp>
      <p:sp>
        <p:nvSpPr>
          <p:cNvPr id="3" name="Content Placeholder 2">
            <a:extLst>
              <a:ext uri="{FF2B5EF4-FFF2-40B4-BE49-F238E27FC236}">
                <a16:creationId xmlns:a16="http://schemas.microsoft.com/office/drawing/2014/main" id="{B0C4F679-94C5-5495-BC28-84D352E70E46}"/>
              </a:ext>
            </a:extLst>
          </p:cNvPr>
          <p:cNvSpPr>
            <a:spLocks noGrp="1"/>
          </p:cNvSpPr>
          <p:nvPr>
            <p:ph idx="1"/>
          </p:nvPr>
        </p:nvSpPr>
        <p:spPr/>
        <p:txBody>
          <a:bodyPr>
            <a:normAutofit/>
          </a:bodyPr>
          <a:lstStyle/>
          <a:p>
            <a:endParaRPr lang="en-US" sz="1600" dirty="0"/>
          </a:p>
          <a:p>
            <a:r>
              <a:rPr lang="en-US" sz="2400" dirty="0">
                <a:latin typeface="Times New Roman" panose="02020603050405020304" pitchFamily="18" charset="0"/>
                <a:cs typeface="Times New Roman" panose="02020603050405020304" pitchFamily="18" charset="0"/>
              </a:rPr>
              <a:t>To solve the problem of analyzing user sentiments and feedback on Intel's processors, this project uses several machine learning models, including Random Forest,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Logistic Regression, SVM, CNN, and LSTM, to classify and predict sentiments from user reviews. The project also uses TF-IDF vectorization to extract features from text data. </a:t>
            </a:r>
            <a:r>
              <a:rPr lang="en-US" sz="2400" dirty="0" err="1">
                <a:latin typeface="Times New Roman" panose="02020603050405020304" pitchFamily="18" charset="0"/>
                <a:cs typeface="Times New Roman" panose="02020603050405020304" pitchFamily="18" charset="0"/>
              </a:rPr>
              <a:t>RandomizedSearchCV</a:t>
            </a:r>
            <a:r>
              <a:rPr lang="en-US" sz="2400" dirty="0">
                <a:latin typeface="Times New Roman" panose="02020603050405020304" pitchFamily="18" charset="0"/>
                <a:cs typeface="Times New Roman" panose="02020603050405020304" pitchFamily="18" charset="0"/>
              </a:rPr>
              <a:t> is applied to find the best model parameters.</a:t>
            </a:r>
          </a:p>
          <a:p>
            <a:r>
              <a:rPr lang="en-US" sz="2400" dirty="0">
                <a:latin typeface="Times New Roman" panose="02020603050405020304" pitchFamily="18" charset="0"/>
                <a:cs typeface="Times New Roman" panose="02020603050405020304" pitchFamily="18" charset="0"/>
              </a:rPr>
              <a:t> Additionally, a chatbot is developed using the Gemini API, which provides users with detailed information about Intel processors, user experiences, pricing trends, and sentiment analysis. This chatbot can answer questions, give recommendations, and help users make informed decisions based on the analyzed data.</a:t>
            </a:r>
          </a:p>
        </p:txBody>
      </p:sp>
    </p:spTree>
    <p:extLst>
      <p:ext uri="{BB962C8B-B14F-4D97-AF65-F5344CB8AC3E}">
        <p14:creationId xmlns:p14="http://schemas.microsoft.com/office/powerpoint/2010/main" val="139331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FB24-1A5F-0537-FAD2-C26C023F3906}"/>
              </a:ext>
            </a:extLst>
          </p:cNvPr>
          <p:cNvSpPr>
            <a:spLocks noGrp="1"/>
          </p:cNvSpPr>
          <p:nvPr>
            <p:ph type="title"/>
          </p:nvPr>
        </p:nvSpPr>
        <p:spPr/>
        <p:txBody>
          <a:bodyPr/>
          <a:lstStyle/>
          <a:p>
            <a:r>
              <a:rPr lang="en-IN" b="1" dirty="0"/>
              <a:t>FEATURES OFFERED</a:t>
            </a:r>
          </a:p>
        </p:txBody>
      </p:sp>
      <p:sp>
        <p:nvSpPr>
          <p:cNvPr id="4" name="Rectangle 1">
            <a:extLst>
              <a:ext uri="{FF2B5EF4-FFF2-40B4-BE49-F238E27FC236}">
                <a16:creationId xmlns:a16="http://schemas.microsoft.com/office/drawing/2014/main" id="{0D02B618-3032-DE3C-E2AB-F9E01FAB6618}"/>
              </a:ext>
            </a:extLst>
          </p:cNvPr>
          <p:cNvSpPr>
            <a:spLocks noGrp="1" noChangeArrowheads="1"/>
          </p:cNvSpPr>
          <p:nvPr>
            <p:ph idx="1"/>
          </p:nvPr>
        </p:nvSpPr>
        <p:spPr bwMode="auto">
          <a:xfrm>
            <a:off x="609601" y="1502932"/>
            <a:ext cx="108555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performs sentiment analysis on user reviews using various models like Random Forest,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Logistic Regression, SVM, CNN, and LSTM, with Random Forest showing the best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Descriptions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provides comprehensive descriptions of Intel's 12th, 13th, and 14th generation processors, including their specifications and key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Experience Insights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analyzing user reviews, the project offers valuable insights into common user experiences and satisfaction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sentiment analysis and data trends, the project suggests improvements to enhance processor performance and user satisfaction. </a:t>
            </a:r>
          </a:p>
        </p:txBody>
      </p:sp>
    </p:spTree>
    <p:extLst>
      <p:ext uri="{BB962C8B-B14F-4D97-AF65-F5344CB8AC3E}">
        <p14:creationId xmlns:p14="http://schemas.microsoft.com/office/powerpoint/2010/main" val="215770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5B9F-6966-C58D-B981-9567417A6308}"/>
              </a:ext>
            </a:extLst>
          </p:cNvPr>
          <p:cNvSpPr>
            <a:spLocks noGrp="1"/>
          </p:cNvSpPr>
          <p:nvPr>
            <p:ph type="title"/>
          </p:nvPr>
        </p:nvSpPr>
        <p:spPr/>
        <p:txBody>
          <a:bodyPr/>
          <a:lstStyle/>
          <a:p>
            <a:r>
              <a:rPr lang="en-IN" b="1" dirty="0"/>
              <a:t>PROCESS FLOW</a:t>
            </a:r>
          </a:p>
        </p:txBody>
      </p:sp>
      <p:sp>
        <p:nvSpPr>
          <p:cNvPr id="4" name="Rectangle 1">
            <a:extLst>
              <a:ext uri="{FF2B5EF4-FFF2-40B4-BE49-F238E27FC236}">
                <a16:creationId xmlns:a16="http://schemas.microsoft.com/office/drawing/2014/main" id="{F6AF6A7E-EF07-CA85-363F-9894C1A3DA7D}"/>
              </a:ext>
            </a:extLst>
          </p:cNvPr>
          <p:cNvSpPr>
            <a:spLocks noGrp="1" noChangeArrowheads="1"/>
          </p:cNvSpPr>
          <p:nvPr>
            <p:ph idx="1"/>
          </p:nvPr>
        </p:nvSpPr>
        <p:spPr bwMode="auto">
          <a:xfrm>
            <a:off x="492369" y="1690688"/>
            <a:ext cx="1086143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user reviews and comments about Intel's 12th, 13th, and 14th generation processors from various 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the data by handling missing values and removing non-text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Translate foreign language reviews to English if necessary.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the date format to a consistent format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pd.to_datetime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visualizations such as SKU distribution, word clouds, and correlation matrices to understand data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common words and complaints from the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Feature Extraction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TF-IDF vectorization to convert text data into numerical features suitable for machine learning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96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EF1FD9D-3510-FE34-3675-173858115BD3}"/>
              </a:ext>
            </a:extLst>
          </p:cNvPr>
          <p:cNvSpPr>
            <a:spLocks noGrp="1" noChangeArrowheads="1"/>
          </p:cNvSpPr>
          <p:nvPr>
            <p:ph idx="1"/>
          </p:nvPr>
        </p:nvSpPr>
        <p:spPr bwMode="auto">
          <a:xfrm>
            <a:off x="601663" y="573488"/>
            <a:ext cx="1046946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Sentiment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sentiment analysis techniques using models like VADER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RoBERTa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classify the sentiments of the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Model Training and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the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multiple machine learning models (Random Forest,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Logistic Regression, SVM, CNN, LSTM) on the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RandomizedSearchCV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hyperparameter tuning of the Random Forest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performance of each model using metrics like accuracy on the test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Chatbot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chatbot using the Gemini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the chatbot to provide detailed information on Intel processors, user experiences, pricing trends, sentiment analysis, and 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Results and Conclusions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Summarize the performance of different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key findings and insights from the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future products based on user reviews and sentiments.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86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77E8-0AB8-B354-317E-6559D79EAF89}"/>
              </a:ext>
            </a:extLst>
          </p:cNvPr>
          <p:cNvSpPr>
            <a:spLocks noGrp="1"/>
          </p:cNvSpPr>
          <p:nvPr>
            <p:ph type="title"/>
          </p:nvPr>
        </p:nvSpPr>
        <p:spPr/>
        <p:txBody>
          <a:bodyPr/>
          <a:lstStyle/>
          <a:p>
            <a:r>
              <a:rPr lang="en-IN" b="1" dirty="0"/>
              <a:t>ARCHITECTURE DIAGRAM</a:t>
            </a:r>
          </a:p>
        </p:txBody>
      </p:sp>
      <p:pic>
        <p:nvPicPr>
          <p:cNvPr id="4" name="Picture 3">
            <a:extLst>
              <a:ext uri="{FF2B5EF4-FFF2-40B4-BE49-F238E27FC236}">
                <a16:creationId xmlns:a16="http://schemas.microsoft.com/office/drawing/2014/main" id="{449B0EBF-7BFE-87B1-36E1-45057DCDE2AD}"/>
              </a:ext>
            </a:extLst>
          </p:cNvPr>
          <p:cNvPicPr>
            <a:picLocks noChangeAspect="1"/>
          </p:cNvPicPr>
          <p:nvPr/>
        </p:nvPicPr>
        <p:blipFill>
          <a:blip r:embed="rId2"/>
          <a:stretch>
            <a:fillRect/>
          </a:stretch>
        </p:blipFill>
        <p:spPr>
          <a:xfrm>
            <a:off x="1611394" y="1451445"/>
            <a:ext cx="8535496" cy="4900193"/>
          </a:xfrm>
          <a:prstGeom prst="rect">
            <a:avLst/>
          </a:prstGeom>
        </p:spPr>
      </p:pic>
    </p:spTree>
    <p:extLst>
      <p:ext uri="{BB962C8B-B14F-4D97-AF65-F5344CB8AC3E}">
        <p14:creationId xmlns:p14="http://schemas.microsoft.com/office/powerpoint/2010/main" val="382439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8D55-38F1-AA57-13AA-8A0FAFBF51CF}"/>
              </a:ext>
            </a:extLst>
          </p:cNvPr>
          <p:cNvSpPr>
            <a:spLocks noGrp="1"/>
          </p:cNvSpPr>
          <p:nvPr>
            <p:ph type="title"/>
          </p:nvPr>
        </p:nvSpPr>
        <p:spPr/>
        <p:txBody>
          <a:bodyPr/>
          <a:lstStyle/>
          <a:p>
            <a:r>
              <a:rPr lang="en-IN" b="1" dirty="0"/>
              <a:t>TECHNOLOGIES USED</a:t>
            </a:r>
          </a:p>
        </p:txBody>
      </p:sp>
      <p:sp>
        <p:nvSpPr>
          <p:cNvPr id="3" name="Content Placeholder 2">
            <a:extLst>
              <a:ext uri="{FF2B5EF4-FFF2-40B4-BE49-F238E27FC236}">
                <a16:creationId xmlns:a16="http://schemas.microsoft.com/office/drawing/2014/main" id="{32D9956E-86F2-3434-AD00-CE8172F5EBEB}"/>
              </a:ext>
            </a:extLst>
          </p:cNvPr>
          <p:cNvSpPr>
            <a:spLocks noGrp="1"/>
          </p:cNvSpPr>
          <p:nvPr>
            <p:ph idx="1"/>
          </p:nvPr>
        </p:nvSpPr>
        <p:spPr>
          <a:xfrm>
            <a:off x="454742" y="1363509"/>
            <a:ext cx="10515600" cy="4351338"/>
          </a:xfrm>
        </p:spPr>
        <p:txBody>
          <a:bodyPr>
            <a:normAutofit fontScale="77500" lnSpcReduction="20000"/>
          </a:bodyPr>
          <a:lstStyle/>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.Rule-based methods </a:t>
            </a:r>
          </a:p>
          <a:p>
            <a:pPr marL="342900" lvl="0" indent="-342900">
              <a:lnSpc>
                <a:spcPct val="107000"/>
              </a:lnSpc>
              <a:spcAft>
                <a:spcPts val="800"/>
              </a:spcAft>
              <a:buFont typeface="Symbol" panose="05050102010706020507" pitchFamily="18" charset="2"/>
              <a:buChar char=""/>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VADER (valence aware dictionary and sentiment reasoner):</a:t>
            </a:r>
            <a:endParaRPr lang="en-IN" sz="21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Technique</a:t>
            </a: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Rule-based model that uses a lexicon of sentiment-related words.</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approaches </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100" b="1" kern="1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Machines (SVM):</a:t>
            </a:r>
          </a:p>
          <a:p>
            <a:pPr>
              <a:lnSpc>
                <a:spcPct val="107000"/>
              </a:lnSpc>
              <a:spcAft>
                <a:spcPts val="800"/>
              </a:spcAft>
            </a:pP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Technique</a:t>
            </a: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Supervised learning model that finds the hyperplane that best separates different classes in feature space.</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sz="21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Ensemble learning method using multiple decision trees.</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r>
              <a:rPr lang="en-IN" sz="2100" u="sng"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Statistical model for binary classification</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2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73907-3E37-785E-1BD0-67F1E2555020}"/>
              </a:ext>
            </a:extLst>
          </p:cNvPr>
          <p:cNvSpPr>
            <a:spLocks noGrp="1"/>
          </p:cNvSpPr>
          <p:nvPr>
            <p:ph idx="1"/>
          </p:nvPr>
        </p:nvSpPr>
        <p:spPr>
          <a:xfrm>
            <a:off x="602224" y="439277"/>
            <a:ext cx="10813028" cy="6010684"/>
          </a:xfrm>
        </p:spPr>
        <p:txBody>
          <a:bodyPr>
            <a:normAutofit fontScale="92500" lnSpcReduction="10000"/>
          </a:bodyPr>
          <a:lstStyle/>
          <a:p>
            <a:pPr marL="342900" lvl="0" indent="-342900">
              <a:lnSpc>
                <a:spcPct val="107000"/>
              </a:lnSpc>
              <a:spcAft>
                <a:spcPts val="800"/>
              </a:spcAft>
              <a:buFont typeface="Symbol" panose="05050102010706020507" pitchFamily="18" charset="2"/>
              <a:buChar char=""/>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Technique: Ensemble learning method using gradient boosting.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3. Deep Learning models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 (CNN):</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Neural networks traditionally used for image processing, adapted for text by treating sentences as sequences of word vectors.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4. unsupervised learning approaches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 mean clustering</a:t>
            </a:r>
          </a:p>
          <a:p>
            <a:pPr marL="0" lvl="0" indent="0">
              <a:lnSpc>
                <a:spcPct val="107000"/>
              </a:lnSpc>
              <a:spcAft>
                <a:spcPts val="800"/>
              </a:spcAft>
              <a:buNone/>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TOOLS USED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NLTK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text preprocessing and tokenization.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Scikit-learn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machine learning model training and evaluation, including:</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RandomForestClassifier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machine learning algorithm for classification.</a:t>
            </a:r>
          </a:p>
          <a:p>
            <a:pPr marL="457200" lvl="1" indent="0" eaLnBrk="0" fontAlgn="base" hangingPunct="0">
              <a:lnSpc>
                <a:spcPct val="100000"/>
              </a:lnSpc>
              <a:spcBef>
                <a:spcPct val="0"/>
              </a:spcBef>
              <a:spcAft>
                <a:spcPct val="0"/>
              </a:spcAft>
              <a:buFontTx/>
              <a:buChar char="•"/>
            </a:pPr>
            <a:r>
              <a:rPr kumimoji="0" lang="en-US" alt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LogisticRegression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Another classification algorithm.</a:t>
            </a:r>
          </a:p>
          <a:p>
            <a:pPr marL="457200" lvl="1" indent="0" eaLnBrk="0" fontAlgn="base" hangingPunct="0">
              <a:lnSpc>
                <a:spcPct val="100000"/>
              </a:lnSpc>
              <a:spcBef>
                <a:spcPct val="0"/>
              </a:spcBef>
              <a:spcAft>
                <a:spcPct val="0"/>
              </a:spcAft>
              <a:buFontTx/>
              <a:buChar char="•"/>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Vector Machine for classification tasks.</a:t>
            </a:r>
          </a:p>
          <a:p>
            <a:pPr marL="457200" lvl="1" indent="0" eaLnBrk="0" fontAlgn="base" hangingPunct="0">
              <a:lnSpc>
                <a:spcPct val="100000"/>
              </a:lnSpc>
              <a:spcBef>
                <a:spcPct val="0"/>
              </a:spcBef>
              <a:spcAft>
                <a:spcPct val="0"/>
              </a:spcAft>
              <a:buFontTx/>
              <a:buChar char="•"/>
            </a:pPr>
            <a:r>
              <a:rPr kumimoji="0" lang="en-US" alt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TfidfVectorizer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converting text data into numerical features.</a:t>
            </a:r>
          </a:p>
          <a:p>
            <a:pPr marL="457200" lvl="1" indent="0" eaLnBrk="0" fontAlgn="base" hangingPunct="0">
              <a:lnSpc>
                <a:spcPct val="100000"/>
              </a:lnSpc>
              <a:spcBef>
                <a:spcPct val="0"/>
              </a:spcBef>
              <a:spcAft>
                <a:spcPct val="0"/>
              </a:spcAft>
              <a:buFontTx/>
              <a:buChar char="•"/>
            </a:pPr>
            <a:r>
              <a:rPr kumimoji="0" lang="en-US" alt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RandomizedSearchCV</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hyperparameter tuning.</a:t>
            </a:r>
          </a:p>
          <a:p>
            <a:pPr marL="0" lvl="0" indent="0">
              <a:lnSpc>
                <a:spcPct val="107000"/>
              </a:lnSpc>
              <a:spcAft>
                <a:spcPts val="800"/>
              </a:spcAft>
              <a:buNone/>
            </a:pP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3384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1358</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INTEL – UNNATI INDUSTRIAL TRAINING PROGRAM  2024-2025   PROJECT NAME  PS-11 Intel Products Sentiment Analysis from Online Reviews   TEAM NAME : UNITY CIRCLE    TEAM MEMBER 1 :  KIRTHANA MOHAN R  TEAM MEMBER 2 :   SWETHA S TEAM MEMBER 3:  KRITHIKA S   COLLEGE NAME : SRI SAI RAM INSTITUTE OF TECHNOLOGY </vt:lpstr>
      <vt:lpstr>PROBLEM STATEMENT</vt:lpstr>
      <vt:lpstr>UNIQUE IDEA BRIEF</vt:lpstr>
      <vt:lpstr>FEATURES OFFERED</vt:lpstr>
      <vt:lpstr>PROCESS FLOW</vt:lpstr>
      <vt:lpstr>PowerPoint Presentation</vt:lpstr>
      <vt:lpstr>ARCHITECTURE DIAGRAM</vt:lpstr>
      <vt:lpstr>TECHNOLOGIES USED</vt:lpstr>
      <vt:lpstr>PowerPoint Presentation</vt:lpstr>
      <vt:lpstr>PowerPoint Presentation</vt:lpstr>
      <vt:lpstr>TEAM MEMBERS AND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Kirthana Mohan</dc:creator>
  <cp:lastModifiedBy>Kirthana Mohan</cp:lastModifiedBy>
  <cp:revision>1</cp:revision>
  <dcterms:created xsi:type="dcterms:W3CDTF">2024-07-14T12:13:27Z</dcterms:created>
  <dcterms:modified xsi:type="dcterms:W3CDTF">2024-07-14T12:13:37Z</dcterms:modified>
</cp:coreProperties>
</file>