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0A0-175C-594B-B2D8-FAA1C5827B5A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689-4B1F-3747-B97E-C4EDB0DF9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2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0A0-175C-594B-B2D8-FAA1C5827B5A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689-4B1F-3747-B97E-C4EDB0DF9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770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0A0-175C-594B-B2D8-FAA1C5827B5A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689-4B1F-3747-B97E-C4EDB0DF9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16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0A0-175C-594B-B2D8-FAA1C5827B5A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689-4B1F-3747-B97E-C4EDB0DF9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13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0A0-175C-594B-B2D8-FAA1C5827B5A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689-4B1F-3747-B97E-C4EDB0DF9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56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0A0-175C-594B-B2D8-FAA1C5827B5A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689-4B1F-3747-B97E-C4EDB0DF9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24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0A0-175C-594B-B2D8-FAA1C5827B5A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689-4B1F-3747-B97E-C4EDB0DF9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13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0A0-175C-594B-B2D8-FAA1C5827B5A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689-4B1F-3747-B97E-C4EDB0DF9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73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0A0-175C-594B-B2D8-FAA1C5827B5A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689-4B1F-3747-B97E-C4EDB0DF9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01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0A0-175C-594B-B2D8-FAA1C5827B5A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689-4B1F-3747-B97E-C4EDB0DF9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6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0A0-175C-594B-B2D8-FAA1C5827B5A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D689-4B1F-3747-B97E-C4EDB0DF9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0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A0A0-175C-594B-B2D8-FAA1C5827B5A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ED689-4B1F-3747-B97E-C4EDB0DF9A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12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0183" y="1634835"/>
            <a:ext cx="788598" cy="3190981"/>
          </a:xfrm>
          <a:prstGeom prst="roundRect">
            <a:avLst/>
          </a:prstGeom>
          <a:solidFill>
            <a:srgbClr val="217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Encrypted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sp>
        <p:nvSpPr>
          <p:cNvPr id="13" name="罐形 12"/>
          <p:cNvSpPr/>
          <p:nvPr/>
        </p:nvSpPr>
        <p:spPr>
          <a:xfrm>
            <a:off x="5500252" y="3854336"/>
            <a:ext cx="1496291" cy="719328"/>
          </a:xfrm>
          <a:prstGeom prst="can">
            <a:avLst/>
          </a:prstGeom>
          <a:solidFill>
            <a:srgbClr val="217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DataNode</a:t>
            </a:r>
            <a:endParaRPr kumimoji="1" lang="zh-CN" altLang="en-US" dirty="0"/>
          </a:p>
        </p:txBody>
      </p:sp>
      <p:sp>
        <p:nvSpPr>
          <p:cNvPr id="16" name="罐形 15"/>
          <p:cNvSpPr/>
          <p:nvPr/>
        </p:nvSpPr>
        <p:spPr>
          <a:xfrm>
            <a:off x="7342904" y="3894313"/>
            <a:ext cx="1496291" cy="719328"/>
          </a:xfrm>
          <a:prstGeom prst="can">
            <a:avLst/>
          </a:prstGeom>
          <a:solidFill>
            <a:srgbClr val="217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DataNode</a:t>
            </a:r>
            <a:endParaRPr kumimoji="1" lang="zh-CN" altLang="en-US" dirty="0"/>
          </a:p>
        </p:txBody>
      </p:sp>
      <p:sp>
        <p:nvSpPr>
          <p:cNvPr id="17" name="罐形 16"/>
          <p:cNvSpPr/>
          <p:nvPr/>
        </p:nvSpPr>
        <p:spPr>
          <a:xfrm>
            <a:off x="5500252" y="5041954"/>
            <a:ext cx="1496291" cy="719328"/>
          </a:xfrm>
          <a:prstGeom prst="can">
            <a:avLst/>
          </a:prstGeom>
          <a:solidFill>
            <a:srgbClr val="217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mtClean="0"/>
              <a:t>DataNode</a:t>
            </a:r>
            <a:endParaRPr kumimoji="1" lang="zh-CN" altLang="en-US" dirty="0"/>
          </a:p>
        </p:txBody>
      </p:sp>
      <p:sp>
        <p:nvSpPr>
          <p:cNvPr id="18" name="右箭头 17"/>
          <p:cNvSpPr/>
          <p:nvPr/>
        </p:nvSpPr>
        <p:spPr>
          <a:xfrm flipV="1">
            <a:off x="2067285" y="2978326"/>
            <a:ext cx="756000" cy="251999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右箭头 18"/>
          <p:cNvSpPr/>
          <p:nvPr/>
        </p:nvSpPr>
        <p:spPr>
          <a:xfrm rot="10800000" flipV="1">
            <a:off x="2012183" y="3347658"/>
            <a:ext cx="827999" cy="251999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973782" y="1260764"/>
            <a:ext cx="1842654" cy="720436"/>
          </a:xfrm>
          <a:prstGeom prst="roundRect">
            <a:avLst/>
          </a:prstGeom>
          <a:solidFill>
            <a:srgbClr val="217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LockServer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744691" y="1260764"/>
            <a:ext cx="1814945" cy="720436"/>
          </a:xfrm>
          <a:prstGeom prst="roundRect">
            <a:avLst/>
          </a:prstGeom>
          <a:solidFill>
            <a:srgbClr val="217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NameNode</a:t>
            </a:r>
            <a:endParaRPr kumimoji="1" lang="zh-CN" altLang="en-US" dirty="0"/>
          </a:p>
        </p:txBody>
      </p:sp>
      <p:sp>
        <p:nvSpPr>
          <p:cNvPr id="23" name="罐形 22"/>
          <p:cNvSpPr/>
          <p:nvPr/>
        </p:nvSpPr>
        <p:spPr>
          <a:xfrm>
            <a:off x="7356762" y="5036921"/>
            <a:ext cx="1496291" cy="719328"/>
          </a:xfrm>
          <a:prstGeom prst="can">
            <a:avLst/>
          </a:prstGeom>
          <a:solidFill>
            <a:srgbClr val="217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DataNode</a:t>
            </a:r>
            <a:endParaRPr kumimoji="1" lang="zh-CN" altLang="en-US" dirty="0"/>
          </a:p>
        </p:txBody>
      </p:sp>
      <p:sp>
        <p:nvSpPr>
          <p:cNvPr id="24" name="框架 23"/>
          <p:cNvSpPr/>
          <p:nvPr/>
        </p:nvSpPr>
        <p:spPr>
          <a:xfrm>
            <a:off x="5153891" y="3499109"/>
            <a:ext cx="4059382" cy="2790855"/>
          </a:xfrm>
          <a:prstGeom prst="frame">
            <a:avLst>
              <a:gd name="adj1" fmla="val 479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7" name="圆角右箭头 26"/>
          <p:cNvSpPr/>
          <p:nvPr/>
        </p:nvSpPr>
        <p:spPr>
          <a:xfrm rot="10800000">
            <a:off x="3609107" y="1981200"/>
            <a:ext cx="1898075" cy="720436"/>
          </a:xfrm>
          <a:prstGeom prst="bentArrow">
            <a:avLst>
              <a:gd name="adj1" fmla="val 16228"/>
              <a:gd name="adj2" fmla="val 19737"/>
              <a:gd name="adj3" fmla="val 30263"/>
              <a:gd name="adj4" fmla="val 0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 flipV="1">
            <a:off x="3629891" y="1731818"/>
            <a:ext cx="1343891" cy="251999"/>
          </a:xfrm>
          <a:prstGeom prst="rightArrow">
            <a:avLst>
              <a:gd name="adj1" fmla="val 50000"/>
              <a:gd name="adj2" fmla="val 62000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右箭头 33"/>
          <p:cNvSpPr/>
          <p:nvPr/>
        </p:nvSpPr>
        <p:spPr>
          <a:xfrm rot="16200000" flipV="1">
            <a:off x="8081280" y="2611110"/>
            <a:ext cx="1524000" cy="251999"/>
          </a:xfrm>
          <a:prstGeom prst="rightArrow">
            <a:avLst>
              <a:gd name="adj1" fmla="val 50000"/>
              <a:gd name="adj2" fmla="val 62000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57" y="2843824"/>
            <a:ext cx="1524000" cy="87630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886731" y="3669670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2176BA"/>
                </a:solidFill>
              </a:rPr>
              <a:t>Client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742440" y="3579060"/>
            <a:ext cx="12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>
                <a:solidFill>
                  <a:srgbClr val="2176BA"/>
                </a:solidFill>
              </a:rPr>
              <a:t>Read/Write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63586" y="2524023"/>
            <a:ext cx="90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2176BA"/>
                </a:solidFill>
              </a:rPr>
              <a:t>Update</a:t>
            </a:r>
            <a:endParaRPr kumimoji="1" lang="zh-CN" altLang="en-US" b="1" dirty="0" smtClean="0">
              <a:solidFill>
                <a:srgbClr val="2176BA"/>
              </a:solidFill>
            </a:endParaRPr>
          </a:p>
          <a:p>
            <a:r>
              <a:rPr kumimoji="1" lang="en-US" altLang="zh-CN" b="1" dirty="0" smtClean="0">
                <a:solidFill>
                  <a:srgbClr val="2176BA"/>
                </a:solidFill>
              </a:rPr>
              <a:t>Storage</a:t>
            </a:r>
            <a:endParaRPr kumimoji="1" lang="zh-CN" altLang="en-US" b="1" dirty="0" smtClean="0">
              <a:solidFill>
                <a:srgbClr val="2176BA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09107" y="1157255"/>
            <a:ext cx="1356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2176BA"/>
                </a:solidFill>
              </a:rPr>
              <a:t>Request/</a:t>
            </a:r>
            <a:endParaRPr kumimoji="1" lang="zh-CN" altLang="en-US" b="1" dirty="0" smtClean="0">
              <a:solidFill>
                <a:srgbClr val="2176BA"/>
              </a:solidFill>
            </a:endParaRPr>
          </a:p>
          <a:p>
            <a:r>
              <a:rPr kumimoji="1" lang="en-US" altLang="zh-CN" b="1" dirty="0" smtClean="0">
                <a:solidFill>
                  <a:srgbClr val="2176BA"/>
                </a:solidFill>
              </a:rPr>
              <a:t>Revoke</a:t>
            </a:r>
            <a:r>
              <a:rPr kumimoji="1" lang="zh-CN" altLang="en-US" b="1" dirty="0" smtClean="0">
                <a:solidFill>
                  <a:srgbClr val="2176BA"/>
                </a:solidFill>
              </a:rPr>
              <a:t> </a:t>
            </a:r>
            <a:r>
              <a:rPr kumimoji="1" lang="en-US" altLang="zh-CN" b="1" dirty="0" smtClean="0">
                <a:solidFill>
                  <a:srgbClr val="2176BA"/>
                </a:solidFill>
              </a:rPr>
              <a:t>Lock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825516" y="2140330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>
                <a:solidFill>
                  <a:srgbClr val="2176BA"/>
                </a:solidFill>
              </a:rPr>
              <a:t>Grant/Refuse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sp>
        <p:nvSpPr>
          <p:cNvPr id="45" name="直角双向箭头 44"/>
          <p:cNvSpPr/>
          <p:nvPr/>
        </p:nvSpPr>
        <p:spPr>
          <a:xfrm>
            <a:off x="3628781" y="1983817"/>
            <a:ext cx="4891764" cy="1195400"/>
          </a:xfrm>
          <a:prstGeom prst="leftUpArrow">
            <a:avLst>
              <a:gd name="adj1" fmla="val 11537"/>
              <a:gd name="adj2" fmla="val 9799"/>
              <a:gd name="adj3" fmla="val 13410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5507182" y="2571095"/>
            <a:ext cx="281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2176BA"/>
                </a:solidFill>
              </a:rPr>
              <a:t>Get/Update</a:t>
            </a:r>
            <a:r>
              <a:rPr kumimoji="1" lang="zh-CN" altLang="en-US" b="1" dirty="0" smtClean="0">
                <a:solidFill>
                  <a:srgbClr val="2176BA"/>
                </a:solidFill>
              </a:rPr>
              <a:t> </a:t>
            </a:r>
            <a:r>
              <a:rPr kumimoji="1" lang="en-US" altLang="zh-CN" b="1" dirty="0" err="1" smtClean="0">
                <a:solidFill>
                  <a:srgbClr val="2176BA"/>
                </a:solidFill>
              </a:rPr>
              <a:t>DataNodes</a:t>
            </a:r>
            <a:r>
              <a:rPr kumimoji="1" lang="zh-CN" altLang="en-US" b="1" dirty="0" smtClean="0">
                <a:solidFill>
                  <a:srgbClr val="2176BA"/>
                </a:solidFill>
              </a:rPr>
              <a:t> </a:t>
            </a:r>
            <a:r>
              <a:rPr kumimoji="1" lang="en-US" altLang="zh-CN" b="1" dirty="0" smtClean="0">
                <a:solidFill>
                  <a:srgbClr val="2176BA"/>
                </a:solidFill>
              </a:rPr>
              <a:t>List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72583" y="2649861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smtClean="0">
                <a:solidFill>
                  <a:srgbClr val="2176BA"/>
                </a:solidFill>
              </a:rPr>
              <a:t>Encrypt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57660" y="3616179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 smtClean="0">
                <a:solidFill>
                  <a:srgbClr val="2176BA"/>
                </a:solidFill>
              </a:rPr>
              <a:t>Decrypt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58882" y="5756250"/>
            <a:ext cx="84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2176BA"/>
                </a:solidFill>
              </a:rPr>
              <a:t>Cluster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98" y="4649926"/>
            <a:ext cx="76200" cy="431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07" y="4678636"/>
            <a:ext cx="76200" cy="431800"/>
          </a:xfrm>
          <a:prstGeom prst="rect">
            <a:avLst/>
          </a:prstGeom>
        </p:spPr>
      </p:pic>
      <p:sp>
        <p:nvSpPr>
          <p:cNvPr id="3" name="左右箭头 2"/>
          <p:cNvSpPr/>
          <p:nvPr/>
        </p:nvSpPr>
        <p:spPr>
          <a:xfrm>
            <a:off x="3628781" y="3913002"/>
            <a:ext cx="1525110" cy="251999"/>
          </a:xfrm>
          <a:prstGeom prst="left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84" y="2710224"/>
            <a:ext cx="1524000" cy="876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24158" y="3588007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2176BA"/>
                </a:solidFill>
              </a:rPr>
              <a:t>Client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02918" y="2781656"/>
            <a:ext cx="886691" cy="772213"/>
          </a:xfrm>
          <a:prstGeom prst="roundRect">
            <a:avLst/>
          </a:prstGeom>
          <a:solidFill>
            <a:srgbClr val="217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Login</a:t>
            </a:r>
            <a:endParaRPr kumimoji="1" lang="zh-CN" altLang="en-US" dirty="0"/>
          </a:p>
        </p:txBody>
      </p:sp>
      <p:sp>
        <p:nvSpPr>
          <p:cNvPr id="8" name="右箭头 7"/>
          <p:cNvSpPr/>
          <p:nvPr/>
        </p:nvSpPr>
        <p:spPr>
          <a:xfrm flipV="1">
            <a:off x="3138769" y="3041762"/>
            <a:ext cx="1044000" cy="251999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97334" y="2428297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2176BA"/>
                </a:solidFill>
              </a:rPr>
              <a:t>Private</a:t>
            </a:r>
            <a:endParaRPr kumimoji="1" lang="zh-CN" altLang="en-US" b="1" dirty="0" smtClean="0">
              <a:solidFill>
                <a:srgbClr val="2176BA"/>
              </a:solidFill>
            </a:endParaRPr>
          </a:p>
          <a:p>
            <a:r>
              <a:rPr kumimoji="1" lang="en-US" altLang="zh-CN" b="1" dirty="0" smtClean="0">
                <a:solidFill>
                  <a:srgbClr val="2176BA"/>
                </a:solidFill>
              </a:rPr>
              <a:t>Key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rot="5400000" flipV="1">
            <a:off x="4162199" y="2173570"/>
            <a:ext cx="972000" cy="251999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067656" y="1415624"/>
            <a:ext cx="116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2176BA"/>
                </a:solidFill>
              </a:rPr>
              <a:t>Public</a:t>
            </a:r>
            <a:r>
              <a:rPr kumimoji="1" lang="zh-CN" altLang="en-US" b="1" dirty="0" smtClean="0">
                <a:solidFill>
                  <a:srgbClr val="2176BA"/>
                </a:solidFill>
              </a:rPr>
              <a:t> </a:t>
            </a:r>
            <a:r>
              <a:rPr kumimoji="1" lang="en-US" altLang="zh-CN" b="1" dirty="0" smtClean="0">
                <a:solidFill>
                  <a:srgbClr val="2176BA"/>
                </a:solidFill>
              </a:rPr>
              <a:t>Key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67055" y="1799858"/>
            <a:ext cx="1884218" cy="774000"/>
          </a:xfrm>
          <a:prstGeom prst="roundRect">
            <a:avLst/>
          </a:prstGeom>
          <a:solidFill>
            <a:srgbClr val="217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Upload/Write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567055" y="4028416"/>
            <a:ext cx="1884218" cy="774000"/>
          </a:xfrm>
          <a:prstGeom prst="roundRect">
            <a:avLst/>
          </a:prstGeom>
          <a:solidFill>
            <a:srgbClr val="217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Download/Read</a:t>
            </a:r>
            <a:endParaRPr kumimoji="1" lang="zh-CN" altLang="en-US" dirty="0"/>
          </a:p>
        </p:txBody>
      </p:sp>
      <p:sp>
        <p:nvSpPr>
          <p:cNvPr id="15" name="直角上箭头 14"/>
          <p:cNvSpPr/>
          <p:nvPr/>
        </p:nvSpPr>
        <p:spPr>
          <a:xfrm>
            <a:off x="5089609" y="2573858"/>
            <a:ext cx="1976209" cy="612687"/>
          </a:xfrm>
          <a:prstGeom prst="bentUpArrow">
            <a:avLst>
              <a:gd name="adj1" fmla="val 20017"/>
              <a:gd name="adj2" fmla="val 20477"/>
              <a:gd name="adj3" fmla="val 22739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/>
          <p:cNvSpPr/>
          <p:nvPr/>
        </p:nvSpPr>
        <p:spPr>
          <a:xfrm flipV="1">
            <a:off x="8451273" y="2164569"/>
            <a:ext cx="1260000" cy="251999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/>
          <p:cNvSpPr/>
          <p:nvPr/>
        </p:nvSpPr>
        <p:spPr>
          <a:xfrm rot="10800000" flipV="1">
            <a:off x="8451273" y="4269624"/>
            <a:ext cx="1260000" cy="251999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43075" y="2661256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2176BA"/>
                </a:solidFill>
              </a:rPr>
              <a:t>Encrypt</a:t>
            </a:r>
            <a:r>
              <a:rPr kumimoji="1" lang="zh-CN" altLang="en-US" b="1" dirty="0" smtClean="0">
                <a:solidFill>
                  <a:srgbClr val="2176BA"/>
                </a:solidFill>
              </a:rPr>
              <a:t> </a:t>
            </a:r>
            <a:r>
              <a:rPr kumimoji="1" lang="en-US" altLang="zh-CN" b="1" dirty="0" smtClean="0">
                <a:solidFill>
                  <a:srgbClr val="2176BA"/>
                </a:solidFill>
              </a:rPr>
              <a:t>&amp;</a:t>
            </a:r>
            <a:r>
              <a:rPr kumimoji="1" lang="zh-CN" altLang="en-US" b="1" dirty="0" smtClean="0">
                <a:solidFill>
                  <a:srgbClr val="2176BA"/>
                </a:solidFill>
              </a:rPr>
              <a:t> </a:t>
            </a:r>
            <a:r>
              <a:rPr kumimoji="1" lang="en-US" altLang="zh-CN" b="1" dirty="0" smtClean="0">
                <a:solidFill>
                  <a:srgbClr val="2176BA"/>
                </a:solidFill>
              </a:rPr>
              <a:t>Sign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sp>
        <p:nvSpPr>
          <p:cNvPr id="21" name="框架 20"/>
          <p:cNvSpPr/>
          <p:nvPr/>
        </p:nvSpPr>
        <p:spPr>
          <a:xfrm>
            <a:off x="8032120" y="3015750"/>
            <a:ext cx="1213200" cy="570774"/>
          </a:xfrm>
          <a:prstGeom prst="fra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07127" y="3120543"/>
            <a:ext cx="87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2176BA"/>
                </a:solidFill>
              </a:rPr>
              <a:t>Backup</a:t>
            </a:r>
            <a:endParaRPr kumimoji="1" lang="zh-CN" altLang="en-US" b="1" dirty="0" smtClean="0">
              <a:solidFill>
                <a:srgbClr val="2176BA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24" name="右箭头 23"/>
          <p:cNvSpPr/>
          <p:nvPr/>
        </p:nvSpPr>
        <p:spPr>
          <a:xfrm rot="2929967" flipV="1">
            <a:off x="7884641" y="2675985"/>
            <a:ext cx="503999" cy="251999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 24"/>
          <p:cNvSpPr/>
          <p:nvPr/>
        </p:nvSpPr>
        <p:spPr>
          <a:xfrm rot="13611608" flipV="1">
            <a:off x="8162746" y="2669333"/>
            <a:ext cx="503999" cy="251999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直角上箭头 27"/>
          <p:cNvSpPr/>
          <p:nvPr/>
        </p:nvSpPr>
        <p:spPr>
          <a:xfrm rot="16200000">
            <a:off x="5644410" y="2703987"/>
            <a:ext cx="770001" cy="1878851"/>
          </a:xfrm>
          <a:prstGeom prst="bentUpArrow">
            <a:avLst>
              <a:gd name="adj1" fmla="val 17753"/>
              <a:gd name="adj2" fmla="val 17861"/>
              <a:gd name="adj3" fmla="val 18356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617063" y="4494780"/>
            <a:ext cx="74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2176BA"/>
                </a:solidFill>
              </a:rPr>
              <a:t>Verify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62873" y="3474417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 smtClean="0">
                <a:solidFill>
                  <a:srgbClr val="2176BA"/>
                </a:solidFill>
              </a:rPr>
              <a:t>Decrypt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 rot="16200000" flipV="1">
            <a:off x="6571796" y="3182523"/>
            <a:ext cx="1439786" cy="251999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327831" y="3055361"/>
            <a:ext cx="746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2176BA"/>
                </a:solidFill>
              </a:rPr>
              <a:t>Verify</a:t>
            </a:r>
            <a:endParaRPr kumimoji="1" lang="zh-CN" altLang="en-US" b="1" dirty="0" smtClean="0">
              <a:solidFill>
                <a:srgbClr val="2176BA"/>
              </a:solidFill>
            </a:endParaRPr>
          </a:p>
          <a:p>
            <a:r>
              <a:rPr kumimoji="1" lang="en-US" altLang="zh-CN" b="1" dirty="0" smtClean="0">
                <a:solidFill>
                  <a:srgbClr val="2176BA"/>
                </a:solidFill>
              </a:rPr>
              <a:t>Fail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567055" y="5156249"/>
            <a:ext cx="1884218" cy="774000"/>
          </a:xfrm>
          <a:prstGeom prst="roundRect">
            <a:avLst/>
          </a:prstGeom>
          <a:solidFill>
            <a:srgbClr val="217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Move/Copy/Remove/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34" name="直角上箭头 33"/>
          <p:cNvSpPr/>
          <p:nvPr/>
        </p:nvSpPr>
        <p:spPr>
          <a:xfrm rot="5400000">
            <a:off x="4492575" y="3693808"/>
            <a:ext cx="2154204" cy="1939636"/>
          </a:xfrm>
          <a:prstGeom prst="bentUpArrow">
            <a:avLst>
              <a:gd name="adj1" fmla="val 6870"/>
              <a:gd name="adj2" fmla="val 7272"/>
              <a:gd name="adj3" fmla="val 8739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右箭头 34"/>
          <p:cNvSpPr/>
          <p:nvPr/>
        </p:nvSpPr>
        <p:spPr>
          <a:xfrm flipV="1">
            <a:off x="8451273" y="5295140"/>
            <a:ext cx="1260000" cy="251999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右箭头 35"/>
          <p:cNvSpPr/>
          <p:nvPr/>
        </p:nvSpPr>
        <p:spPr>
          <a:xfrm rot="10800000" flipV="1">
            <a:off x="8451273" y="5560030"/>
            <a:ext cx="1260000" cy="251999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458513" y="1415624"/>
            <a:ext cx="9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2176BA"/>
                </a:solidFill>
              </a:rPr>
              <a:t>AES</a:t>
            </a:r>
            <a:r>
              <a:rPr kumimoji="1" lang="zh-CN" altLang="en-US" b="1" dirty="0" smtClean="0">
                <a:solidFill>
                  <a:srgbClr val="2176BA"/>
                </a:solidFill>
              </a:rPr>
              <a:t> </a:t>
            </a:r>
            <a:r>
              <a:rPr kumimoji="1" lang="en-US" altLang="zh-CN" b="1" dirty="0" smtClean="0">
                <a:solidFill>
                  <a:srgbClr val="2176BA"/>
                </a:solidFill>
              </a:rPr>
              <a:t>Key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sp>
        <p:nvSpPr>
          <p:cNvPr id="38" name="右箭头 37"/>
          <p:cNvSpPr/>
          <p:nvPr/>
        </p:nvSpPr>
        <p:spPr>
          <a:xfrm rot="5400000" flipV="1">
            <a:off x="5483714" y="2127521"/>
            <a:ext cx="936000" cy="251999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0" name="图片 39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918554" y="832857"/>
            <a:ext cx="54000" cy="5496511"/>
          </a:xfrm>
          <a:prstGeom prst="rect">
            <a:avLst/>
          </a:prstGeom>
        </p:spPr>
      </p:pic>
      <p:pic>
        <p:nvPicPr>
          <p:cNvPr id="41" name="图片 40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36633" y="832856"/>
            <a:ext cx="54000" cy="5442693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5825714" y="832856"/>
            <a:ext cx="2055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 smtClean="0">
                <a:solidFill>
                  <a:srgbClr val="2176BA"/>
                </a:solidFill>
              </a:rPr>
              <a:t>Encrypted</a:t>
            </a:r>
            <a:r>
              <a:rPr kumimoji="1" lang="zh-CN" altLang="en-US" sz="2200" b="1" dirty="0">
                <a:solidFill>
                  <a:srgbClr val="2176BA"/>
                </a:solidFill>
              </a:rPr>
              <a:t> </a:t>
            </a:r>
            <a:r>
              <a:rPr kumimoji="1" lang="en-US" altLang="zh-CN" sz="2200" b="1" dirty="0" smtClean="0">
                <a:solidFill>
                  <a:srgbClr val="2176BA"/>
                </a:solidFill>
              </a:rPr>
              <a:t>Layer</a:t>
            </a:r>
            <a:endParaRPr kumimoji="1" lang="zh-CN" altLang="en-US" sz="2200" b="1" dirty="0" smtClean="0">
              <a:solidFill>
                <a:srgbClr val="2176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4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箭头 5"/>
          <p:cNvSpPr/>
          <p:nvPr/>
        </p:nvSpPr>
        <p:spPr>
          <a:xfrm flipV="1">
            <a:off x="3651978" y="1904959"/>
            <a:ext cx="1252800" cy="72000"/>
          </a:xfrm>
          <a:prstGeom prst="rightArrow">
            <a:avLst>
              <a:gd name="adj1" fmla="val 50000"/>
              <a:gd name="adj2" fmla="val 62000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右箭头 6"/>
          <p:cNvSpPr/>
          <p:nvPr/>
        </p:nvSpPr>
        <p:spPr>
          <a:xfrm rot="10800000">
            <a:off x="3653561" y="2621142"/>
            <a:ext cx="2114640" cy="472161"/>
          </a:xfrm>
          <a:prstGeom prst="bentArrow">
            <a:avLst>
              <a:gd name="adj1" fmla="val 7624"/>
              <a:gd name="adj2" fmla="val 10122"/>
              <a:gd name="adj3" fmla="val 14878"/>
              <a:gd name="adj4" fmla="val 0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直角双向箭头 8"/>
          <p:cNvSpPr/>
          <p:nvPr/>
        </p:nvSpPr>
        <p:spPr>
          <a:xfrm>
            <a:off x="3654437" y="2978855"/>
            <a:ext cx="4753219" cy="483907"/>
          </a:xfrm>
          <a:prstGeom prst="leftUpArrow">
            <a:avLst>
              <a:gd name="adj1" fmla="val 11537"/>
              <a:gd name="adj2" fmla="val 4549"/>
              <a:gd name="adj3" fmla="val 29974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框架 14"/>
          <p:cNvSpPr/>
          <p:nvPr/>
        </p:nvSpPr>
        <p:spPr>
          <a:xfrm>
            <a:off x="7958938" y="3630898"/>
            <a:ext cx="2029690" cy="2700712"/>
          </a:xfrm>
          <a:prstGeom prst="frame">
            <a:avLst>
              <a:gd name="adj1" fmla="val 343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69530" y="5925074"/>
            <a:ext cx="90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rgbClr val="2176BA"/>
                </a:solidFill>
              </a:rPr>
              <a:t> </a:t>
            </a:r>
            <a:r>
              <a:rPr kumimoji="1" lang="en-US" altLang="zh-CN" b="1" dirty="0" smtClean="0">
                <a:solidFill>
                  <a:srgbClr val="2176BA"/>
                </a:solidFill>
              </a:rPr>
              <a:t>Cluster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sp>
        <p:nvSpPr>
          <p:cNvPr id="18" name="框架 17"/>
          <p:cNvSpPr/>
          <p:nvPr/>
        </p:nvSpPr>
        <p:spPr>
          <a:xfrm>
            <a:off x="7211289" y="1160354"/>
            <a:ext cx="3519055" cy="1778777"/>
          </a:xfrm>
          <a:prstGeom prst="frame">
            <a:avLst>
              <a:gd name="adj1" fmla="val 293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52832" y="249119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rgbClr val="2176BA"/>
                </a:solidFill>
              </a:rPr>
              <a:t>NameNode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526245"/>
              </p:ext>
            </p:extLst>
          </p:nvPr>
        </p:nvGraphicFramePr>
        <p:xfrm>
          <a:off x="7435870" y="1745671"/>
          <a:ext cx="3102220" cy="73660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551110"/>
                <a:gridCol w="15511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DataNode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Storage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Left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DataNode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975100" y="1294133"/>
            <a:ext cx="202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2176BA"/>
                </a:solidFill>
              </a:rPr>
              <a:t>Mapping</a:t>
            </a:r>
            <a:r>
              <a:rPr kumimoji="1" lang="zh-CN" altLang="en-US" b="1" dirty="0" smtClean="0">
                <a:solidFill>
                  <a:srgbClr val="2176BA"/>
                </a:solidFill>
              </a:rPr>
              <a:t> </a:t>
            </a:r>
            <a:r>
              <a:rPr kumimoji="1" lang="en-US" altLang="zh-CN" b="1" dirty="0" smtClean="0">
                <a:solidFill>
                  <a:srgbClr val="2176BA"/>
                </a:solidFill>
              </a:rPr>
              <a:t>Metadata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sp>
        <p:nvSpPr>
          <p:cNvPr id="23" name="框架 22"/>
          <p:cNvSpPr/>
          <p:nvPr/>
        </p:nvSpPr>
        <p:spPr>
          <a:xfrm>
            <a:off x="4917538" y="1160353"/>
            <a:ext cx="1878401" cy="1460790"/>
          </a:xfrm>
          <a:prstGeom prst="frame">
            <a:avLst>
              <a:gd name="adj1" fmla="val 395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61168" y="2212793"/>
            <a:ext cx="122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>
                <a:solidFill>
                  <a:srgbClr val="2176BA"/>
                </a:solidFill>
              </a:rPr>
              <a:t>LockServer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22683"/>
              </p:ext>
            </p:extLst>
          </p:nvPr>
        </p:nvGraphicFramePr>
        <p:xfrm>
          <a:off x="5275525" y="1447495"/>
          <a:ext cx="1196108" cy="73660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19610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Write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Lock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32940"/>
              </p:ext>
            </p:extLst>
          </p:nvPr>
        </p:nvGraphicFramePr>
        <p:xfrm>
          <a:off x="8336670" y="4127573"/>
          <a:ext cx="1300621" cy="1797501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3006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Storage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Left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6849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8292796" y="3694569"/>
            <a:ext cx="12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rgbClr val="2176BA"/>
                </a:solidFill>
              </a:rPr>
              <a:t>DataNode</a:t>
            </a:r>
            <a:r>
              <a:rPr kumimoji="1" lang="zh-CN" altLang="en-US" b="1" dirty="0" smtClean="0">
                <a:solidFill>
                  <a:srgbClr val="2176BA"/>
                </a:solidFill>
              </a:rPr>
              <a:t> </a:t>
            </a:r>
            <a:r>
              <a:rPr kumimoji="1" lang="en-US" altLang="zh-CN" b="1" dirty="0" err="1" smtClean="0">
                <a:solidFill>
                  <a:srgbClr val="2176BA"/>
                </a:solidFill>
              </a:rPr>
              <a:t>i</a:t>
            </a:r>
            <a:endParaRPr kumimoji="1" lang="zh-CN" altLang="en-US" b="1" dirty="0">
              <a:solidFill>
                <a:srgbClr val="2176BA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264" y="5359338"/>
            <a:ext cx="76200" cy="431800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>
          <a:xfrm rot="16200000" flipV="1">
            <a:off x="9083822" y="3268874"/>
            <a:ext cx="652040" cy="72000"/>
          </a:xfrm>
          <a:prstGeom prst="rightArrow">
            <a:avLst>
              <a:gd name="adj1" fmla="val 50000"/>
              <a:gd name="adj2" fmla="val 62000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左右箭头 24"/>
          <p:cNvSpPr/>
          <p:nvPr/>
        </p:nvSpPr>
        <p:spPr>
          <a:xfrm>
            <a:off x="3646260" y="4509121"/>
            <a:ext cx="4646536" cy="295043"/>
          </a:xfrm>
          <a:prstGeom prst="left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9" name="图片 28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74" y="563561"/>
            <a:ext cx="54000" cy="58500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305770" y="563561"/>
            <a:ext cx="2871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 smtClean="0">
                <a:solidFill>
                  <a:srgbClr val="2176BA"/>
                </a:solidFill>
              </a:rPr>
              <a:t>Distributed</a:t>
            </a:r>
            <a:r>
              <a:rPr kumimoji="1" lang="zh-CN" altLang="en-US" sz="2200" b="1" dirty="0" smtClean="0">
                <a:solidFill>
                  <a:srgbClr val="2176BA"/>
                </a:solidFill>
              </a:rPr>
              <a:t> </a:t>
            </a:r>
            <a:r>
              <a:rPr kumimoji="1" lang="en-US" altLang="zh-CN" sz="2200" b="1" dirty="0" smtClean="0">
                <a:solidFill>
                  <a:srgbClr val="2176BA"/>
                </a:solidFill>
              </a:rPr>
              <a:t>File</a:t>
            </a:r>
            <a:r>
              <a:rPr kumimoji="1" lang="zh-CN" altLang="en-US" sz="2200" b="1" dirty="0" smtClean="0">
                <a:solidFill>
                  <a:srgbClr val="2176BA"/>
                </a:solidFill>
              </a:rPr>
              <a:t> </a:t>
            </a:r>
            <a:r>
              <a:rPr kumimoji="1" lang="en-US" altLang="zh-CN" sz="2200" b="1" dirty="0" smtClean="0">
                <a:solidFill>
                  <a:srgbClr val="2176BA"/>
                </a:solidFill>
              </a:rPr>
              <a:t>System</a:t>
            </a:r>
            <a:endParaRPr kumimoji="1" lang="zh-CN" altLang="en-US" sz="2200" b="1" dirty="0" smtClean="0">
              <a:solidFill>
                <a:srgbClr val="2176BA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8800" y="2099234"/>
            <a:ext cx="93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/>
              <a:t>Legend:</a:t>
            </a:r>
            <a:endParaRPr kumimoji="1" lang="zh-CN" altLang="en-US" b="1" dirty="0"/>
          </a:p>
        </p:txBody>
      </p:sp>
      <p:sp>
        <p:nvSpPr>
          <p:cNvPr id="35" name="右箭头 34"/>
          <p:cNvSpPr/>
          <p:nvPr/>
        </p:nvSpPr>
        <p:spPr>
          <a:xfrm flipV="1">
            <a:off x="959008" y="2669710"/>
            <a:ext cx="519646" cy="72000"/>
          </a:xfrm>
          <a:prstGeom prst="rightArrow">
            <a:avLst>
              <a:gd name="adj1" fmla="val 50000"/>
              <a:gd name="adj2" fmla="val 62000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644692" y="2540500"/>
            <a:ext cx="1649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Control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messages</a:t>
            </a:r>
            <a:endParaRPr kumimoji="1" lang="zh-CN" altLang="en-US" sz="1600" dirty="0"/>
          </a:p>
        </p:txBody>
      </p:sp>
      <p:sp>
        <p:nvSpPr>
          <p:cNvPr id="38" name="右箭头 37"/>
          <p:cNvSpPr/>
          <p:nvPr/>
        </p:nvSpPr>
        <p:spPr>
          <a:xfrm flipV="1">
            <a:off x="954142" y="2942854"/>
            <a:ext cx="519646" cy="295200"/>
          </a:xfrm>
          <a:prstGeom prst="rightArrow">
            <a:avLst>
              <a:gd name="adj1" fmla="val 50000"/>
              <a:gd name="adj2" fmla="val 62000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644692" y="2921177"/>
            <a:ext cx="1419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Data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messages</a:t>
            </a:r>
            <a:endParaRPr kumimoji="1"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202" y="3056892"/>
            <a:ext cx="2349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(File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name,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File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size,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Type)</a:t>
            </a:r>
            <a:endParaRPr kumimoji="1"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893106" y="4170567"/>
            <a:ext cx="227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(Block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Name,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Data,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Type)</a:t>
            </a:r>
            <a:endParaRPr kumimoji="1"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9445842" y="3031350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(DataNode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ID,</a:t>
            </a:r>
            <a:endParaRPr kumimoji="1" lang="zh-CN" altLang="en-US" sz="1600" dirty="0" smtClean="0"/>
          </a:p>
          <a:p>
            <a:r>
              <a:rPr kumimoji="1" lang="en-US" altLang="zh-CN" sz="1600" dirty="0" smtClean="0"/>
              <a:t>Storage)</a:t>
            </a:r>
            <a:endParaRPr kumimoji="1" lang="zh-CN" altLang="en-US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887624" y="1300322"/>
            <a:ext cx="1152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(File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name,</a:t>
            </a:r>
            <a:r>
              <a:rPr kumimoji="1" lang="zh-CN" altLang="en-US" sz="1600" dirty="0" smtClean="0"/>
              <a:t> </a:t>
            </a:r>
          </a:p>
          <a:p>
            <a:r>
              <a:rPr kumimoji="1" lang="en-US" altLang="zh-CN" sz="1600" dirty="0" smtClean="0"/>
              <a:t>Type)</a:t>
            </a:r>
            <a:endParaRPr kumimoji="1" lang="zh-CN" altLang="en-US" sz="1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4532097" y="2641479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(0/1)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89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113</Words>
  <Application>Microsoft Macintosh PowerPoint</Application>
  <PresentationFormat>宽屏</PresentationFormat>
  <Paragraphs>59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Mangal</vt:lpstr>
      <vt:lpstr>宋体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Jiarui</dc:creator>
  <cp:lastModifiedBy>Jiarui</cp:lastModifiedBy>
  <cp:revision>106</cp:revision>
  <dcterms:created xsi:type="dcterms:W3CDTF">2017-12-18T05:57:41Z</dcterms:created>
  <dcterms:modified xsi:type="dcterms:W3CDTF">2017-12-19T06:03:23Z</dcterms:modified>
</cp:coreProperties>
</file>