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3" r:id="rId9"/>
    <p:sldId id="262" r:id="rId10"/>
    <p:sldId id="268" r:id="rId11"/>
    <p:sldId id="269" r:id="rId12"/>
    <p:sldId id="270" r:id="rId13"/>
    <p:sldId id="271" r:id="rId14"/>
    <p:sldId id="272" r:id="rId15"/>
    <p:sldId id="274" r:id="rId16"/>
    <p:sldId id="275" r:id="rId17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6F60C-6DFF-5F91-2C3E-069CEE25E06F}" v="1072" dt="2024-12-18T02:17:54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A94E3C2-59DD-4D4A-B262-2565AA22F9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407812-E31F-4C9A-B24F-1215248F1F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FFF78-728D-4900-98C3-6E92512BA2DF}" type="datetimeFigureOut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12/17/2024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5876A-1AF4-4F8B-BE78-2D35D4735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C51B4C-5609-4E67-9FC9-D2814BBD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BA218-5C76-45E5-8FBC-2AF48AF4659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37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F07C-8463-41D7-8F7E-5DA1BB616BB2}" type="datetimeFigureOut">
              <a:rPr lang="en-US" altLang="ko-KR" noProof="0" smtClean="0"/>
              <a:t>12/17/2024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두 번째 수준</a:t>
            </a:r>
          </a:p>
          <a:p>
            <a:pPr lvl="2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6C25-C95B-4A1C-8030-A10575EBF07F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70246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26C25-C95B-4A1C-8030-A10575EBF07F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1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23C060-EB41-486F-8A29-043D06C60AB2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15" name="직선 연결선(S)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EF998-B77C-4A4A-9D0F-1DA149C6EB0C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6" name="직선 연결선(S)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D55562-3EC2-4431-AD03-BF66FBA27F1C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15" name="직선 연결선(S)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21ED2-21B7-4457-8C6C-3A1EFA3DCD38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33" name="직선 연결선(S)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BACBDE-3112-4579-A56D-37D1330E91D9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15" name="직선 연결선(S)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0FDB21-8F47-40E0-BEF2-102C70BC0CCB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35" name="직선 연결선(S)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AF216-240B-47C6-9B9A-1FF8CC0B6C52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9" name="직선 연결선(S)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4509F-5A9E-4EC0-93EB-A78BF4A555CA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5" name="직선 연결선(S)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D4DB4-708F-49FF-B6D1-0FF7BAD5C999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C4E2B-28A5-485A-B384-DBBC96286D96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17" name="직선 연결선(S)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직사각형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4768261-BA56-44DB-9C15-69D01F47F3CA}" type="datetime1">
              <a:rPr lang="ko-KR" altLang="en-US" noProof="0" smtClean="0"/>
              <a:t>2024-12-17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31" name="직선 연결선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CD2F21-7339-4F39-AB5D-A64B6F026F4F}" type="datetime1">
              <a:rPr lang="ko-KR" altLang="en-US" noProof="0" smtClean="0"/>
              <a:t>2024-12-17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dirty="0" err="1">
                <a:latin typeface="맑은 고딕"/>
                <a:ea typeface="맑은 고딕"/>
              </a:rPr>
              <a:t>DEssert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hub</a:t>
            </a:r>
            <a:br>
              <a:rPr lang="ko-KR" altLang="en-US" dirty="0">
                <a:latin typeface="맑은 고딕"/>
                <a:ea typeface="맑은 고딕"/>
              </a:rPr>
            </a:br>
            <a:r>
              <a:rPr lang="ko-KR" altLang="en-US" dirty="0">
                <a:latin typeface="맑은 고딕"/>
                <a:ea typeface="맑은 고딕"/>
              </a:rPr>
              <a:t>DB &amp; 클래스 설계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02. 메뉴와 </a:t>
            </a:r>
            <a:r>
              <a:rPr lang="ko-KR" altLang="en-US" dirty="0" err="1">
                <a:latin typeface="맑은 고딕"/>
                <a:ea typeface="맑은 고딕"/>
              </a:rPr>
              <a:t>다크모드</a:t>
            </a:r>
            <a:endParaRPr lang="ko-KR" altLang="en-US" dirty="0" err="1"/>
          </a:p>
        </p:txBody>
      </p:sp>
      <p:pic>
        <p:nvPicPr>
          <p:cNvPr id="4" name="내용 개체 틀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BEABAA0-130F-03CC-62FB-04896A52B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67" y="2298278"/>
            <a:ext cx="8334375" cy="3237946"/>
          </a:xfrm>
        </p:spPr>
      </p:pic>
    </p:spTree>
    <p:extLst>
      <p:ext uri="{BB962C8B-B14F-4D97-AF65-F5344CB8AC3E}">
        <p14:creationId xmlns:p14="http://schemas.microsoft.com/office/powerpoint/2010/main" val="126039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86C11C-64DD-3957-9C1F-B2E7D3BD469A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03. 마이페이지</a:t>
            </a:r>
            <a:endParaRPr lang="ko-KR" altLang="en-US" dirty="0"/>
          </a:p>
        </p:txBody>
      </p:sp>
      <p:pic>
        <p:nvPicPr>
          <p:cNvPr id="4" name="내용 개체 틀 3" descr="스크린샷, 텍스트, 폰트, 원이(가) 표시된 사진&#10;&#10;자동 생성된 설명">
            <a:extLst>
              <a:ext uri="{FF2B5EF4-FFF2-40B4-BE49-F238E27FC236}">
                <a16:creationId xmlns:a16="http://schemas.microsoft.com/office/drawing/2014/main" id="{69955C3F-C266-CD3D-D272-1B7937D53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222" y="807339"/>
            <a:ext cx="7483864" cy="5143500"/>
          </a:xfrm>
        </p:spPr>
      </p:pic>
    </p:spTree>
    <p:extLst>
      <p:ext uri="{BB962C8B-B14F-4D97-AF65-F5344CB8AC3E}">
        <p14:creationId xmlns:p14="http://schemas.microsoft.com/office/powerpoint/2010/main" val="42054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A1828D5-74ED-0248-4165-4D3872EB8561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04. 지도</a:t>
            </a:r>
            <a:endParaRPr lang="ko-KR" altLang="en-US" dirty="0"/>
          </a:p>
        </p:txBody>
      </p:sp>
      <p:pic>
        <p:nvPicPr>
          <p:cNvPr id="4" name="내용 개체 틀 3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084D9F61-9460-C075-E6EB-200099317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725" y="921639"/>
            <a:ext cx="6923133" cy="5010150"/>
          </a:xfrm>
        </p:spPr>
      </p:pic>
    </p:spTree>
    <p:extLst>
      <p:ext uri="{BB962C8B-B14F-4D97-AF65-F5344CB8AC3E}">
        <p14:creationId xmlns:p14="http://schemas.microsoft.com/office/powerpoint/2010/main" val="36770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6C87F97-0A87-52BA-8D21-E39E220B3632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05. 게시판</a:t>
            </a:r>
            <a:endParaRPr lang="ko-KR" altLang="en-US" dirty="0"/>
          </a:p>
        </p:txBody>
      </p:sp>
      <p:pic>
        <p:nvPicPr>
          <p:cNvPr id="4" name="내용 개체 틀 3" descr="스크린샷, 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8BCA1004-0FB0-855F-6A4B-8CDFA7DAB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832" y="283464"/>
            <a:ext cx="7616445" cy="5629275"/>
          </a:xfrm>
        </p:spPr>
      </p:pic>
    </p:spTree>
    <p:extLst>
      <p:ext uri="{BB962C8B-B14F-4D97-AF65-F5344CB8AC3E}">
        <p14:creationId xmlns:p14="http://schemas.microsoft.com/office/powerpoint/2010/main" val="50791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DA561E-11DC-65C2-8BE1-613B8B588283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06. 갤러리</a:t>
            </a:r>
          </a:p>
        </p:txBody>
      </p:sp>
      <p:pic>
        <p:nvPicPr>
          <p:cNvPr id="4" name="내용 개체 틀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7A041FB-82E7-E988-4EF2-975555953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117" y="233832"/>
            <a:ext cx="8896350" cy="5147512"/>
          </a:xfrm>
        </p:spPr>
      </p:pic>
    </p:spTree>
    <p:extLst>
      <p:ext uri="{BB962C8B-B14F-4D97-AF65-F5344CB8AC3E}">
        <p14:creationId xmlns:p14="http://schemas.microsoft.com/office/powerpoint/2010/main" val="32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3FD7D-668B-A1F2-A640-179F58B9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07. 디저트 추천</a:t>
            </a:r>
            <a:endParaRPr lang="ko-KR" altLang="en-US" dirty="0"/>
          </a:p>
        </p:txBody>
      </p:sp>
      <p:pic>
        <p:nvPicPr>
          <p:cNvPr id="4" name="내용 개체 틀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3C624F42-66C7-116B-FF36-47819224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92" y="2018348"/>
            <a:ext cx="9239250" cy="3893057"/>
          </a:xfrm>
        </p:spPr>
      </p:pic>
    </p:spTree>
    <p:extLst>
      <p:ext uri="{BB962C8B-B14F-4D97-AF65-F5344CB8AC3E}">
        <p14:creationId xmlns:p14="http://schemas.microsoft.com/office/powerpoint/2010/main" val="250246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AAF9F7-F0E8-E240-A220-C4D80B10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altLang="ko-KR" sz="7200" dirty="0" err="1">
                <a:solidFill>
                  <a:srgbClr val="454545"/>
                </a:solidFill>
                <a:latin typeface="+mj-lt"/>
                <a:ea typeface="맑은 고딕"/>
              </a:rPr>
              <a:t>감사합니다</a:t>
            </a:r>
            <a:r>
              <a:rPr lang="en-US" altLang="ko-KR" sz="7200" dirty="0">
                <a:solidFill>
                  <a:srgbClr val="454545"/>
                </a:solidFill>
                <a:latin typeface="+mj-lt"/>
                <a:ea typeface="맑은 고딕"/>
              </a:rPr>
              <a:t>.</a:t>
            </a:r>
            <a:endParaRPr lang="en-US" altLang="ko-KR" sz="7200" dirty="0">
              <a:solidFill>
                <a:srgbClr val="454545"/>
              </a:solidFill>
              <a:latin typeface="+mj-lt"/>
              <a:ea typeface="+mj-ea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3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C15C7F-876C-F33E-5506-057943CDF58C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294"/>
            <a:ext cx="9603275" cy="1049235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USER 테이블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E21254D-D626-B258-B045-3108F46D4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57324"/>
              </p:ext>
            </p:extLst>
          </p:nvPr>
        </p:nvGraphicFramePr>
        <p:xfrm>
          <a:off x="276225" y="1104900"/>
          <a:ext cx="11650853" cy="3017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71">
                  <a:extLst>
                    <a:ext uri="{9D8B030D-6E8A-4147-A177-3AD203B41FA5}">
                      <a16:colId xmlns:a16="http://schemas.microsoft.com/office/drawing/2014/main" val="3032266740"/>
                    </a:ext>
                  </a:extLst>
                </a:gridCol>
                <a:gridCol w="1088570">
                  <a:extLst>
                    <a:ext uri="{9D8B030D-6E8A-4147-A177-3AD203B41FA5}">
                      <a16:colId xmlns:a16="http://schemas.microsoft.com/office/drawing/2014/main" val="1589373891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789894230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820301240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254029691"/>
                    </a:ext>
                  </a:extLst>
                </a:gridCol>
                <a:gridCol w="424542">
                  <a:extLst>
                    <a:ext uri="{9D8B030D-6E8A-4147-A177-3AD203B41FA5}">
                      <a16:colId xmlns:a16="http://schemas.microsoft.com/office/drawing/2014/main" val="327638760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021035176"/>
                    </a:ext>
                  </a:extLst>
                </a:gridCol>
                <a:gridCol w="859970">
                  <a:extLst>
                    <a:ext uri="{9D8B030D-6E8A-4147-A177-3AD203B41FA5}">
                      <a16:colId xmlns:a16="http://schemas.microsoft.com/office/drawing/2014/main" val="3874528531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2743679128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349476809"/>
                    </a:ext>
                  </a:extLst>
                </a:gridCol>
                <a:gridCol w="1100407">
                  <a:extLst>
                    <a:ext uri="{9D8B030D-6E8A-4147-A177-3AD203B41FA5}">
                      <a16:colId xmlns:a16="http://schemas.microsoft.com/office/drawing/2014/main" val="3429681175"/>
                    </a:ext>
                  </a:extLst>
                </a:gridCol>
                <a:gridCol w="1190954">
                  <a:extLst>
                    <a:ext uri="{9D8B030D-6E8A-4147-A177-3AD203B41FA5}">
                      <a16:colId xmlns:a16="http://schemas.microsoft.com/office/drawing/2014/main" val="1333970729"/>
                    </a:ext>
                  </a:extLst>
                </a:gridCol>
                <a:gridCol w="1119013">
                  <a:extLst>
                    <a:ext uri="{9D8B030D-6E8A-4147-A177-3AD203B41FA5}">
                      <a16:colId xmlns:a16="http://schemas.microsoft.com/office/drawing/2014/main" val="2194714828"/>
                    </a:ext>
                  </a:extLst>
                </a:gridCol>
              </a:tblGrid>
              <a:tr h="200025">
                <a:tc gridSpan="1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테이블 정의서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10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 dirty="0">
                          <a:effectLst/>
                        </a:rPr>
                        <a:t>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Dessert </a:t>
                      </a:r>
                      <a:r>
                        <a:rPr lang="af-ZA" sz="1200" b="1" dirty="0" err="1">
                          <a:effectLst/>
                        </a:rPr>
                        <a:t>hub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서브시스템명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133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 dirty="0">
                          <a:effectLst/>
                        </a:rPr>
                        <a:t>작성일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 dirty="0">
                          <a:effectLst/>
                        </a:rPr>
                        <a:t>2024.12.16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작성자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윤현준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135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b="1" dirty="0">
                          <a:effectLst/>
                        </a:rPr>
                        <a:t>DATABASE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테이블 </a:t>
                      </a:r>
                      <a:r>
                        <a:rPr lang="af-ZA" sz="1200" b="1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D_USER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4702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 dirty="0">
                          <a:effectLst/>
                        </a:rPr>
                        <a:t>테이블명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사용자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PAGE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 dirty="0">
                          <a:effectLst/>
                        </a:rPr>
                        <a:t>/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5193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 dirty="0">
                          <a:effectLst/>
                        </a:rPr>
                        <a:t>개요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rtl="0" fontAlgn="b"/>
                      <a:r>
                        <a:rPr lang="ko-KR" altLang="en-US" sz="1200" b="1" dirty="0">
                          <a:effectLst/>
                        </a:rPr>
                        <a:t>사용자들의 정보를 관리하는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0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일련번호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한글 </a:t>
                      </a:r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영문 </a:t>
                      </a:r>
                      <a:r>
                        <a:rPr lang="ko-KR" altLang="en-US" sz="1200" b="1" dirty="0" err="1">
                          <a:effectLst/>
                        </a:rPr>
                        <a:t>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데이터타입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LENGTH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PK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FK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 dirty="0">
                          <a:effectLst/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effectLst/>
                        </a:rPr>
                        <a:t>비고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97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사용자 아이디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USER_ID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939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비밀번호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USER_PW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54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이메일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USER_EM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dirty="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385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사용자 닉네임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USER_NN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294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프로필 이미지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USER_PF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dirty="0">
                          <a:effectLst/>
                        </a:rPr>
                        <a:t>BLOB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 dirty="0">
                          <a:effectLst/>
                        </a:rPr>
                        <a:t>프로필 이미지는 설정 </a:t>
                      </a:r>
                      <a:r>
                        <a:rPr lang="ko-KR" altLang="en-US" sz="1200" dirty="0" err="1">
                          <a:effectLst/>
                        </a:rPr>
                        <a:t>안되어있어도</a:t>
                      </a:r>
                      <a:r>
                        <a:rPr lang="ko-KR" altLang="en-US" sz="1200" dirty="0">
                          <a:effectLst/>
                        </a:rPr>
                        <a:t> 됨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41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6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C15C7F-876C-F33E-5506-057943CDF58C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294"/>
            <a:ext cx="9603275" cy="1049235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Post 테이블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12683B-ECEC-90B1-E7A0-871E98E8E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21063"/>
              </p:ext>
            </p:extLst>
          </p:nvPr>
        </p:nvGraphicFramePr>
        <p:xfrm>
          <a:off x="-7099" y="1133474"/>
          <a:ext cx="12191986" cy="38633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5457">
                  <a:extLst>
                    <a:ext uri="{9D8B030D-6E8A-4147-A177-3AD203B41FA5}">
                      <a16:colId xmlns:a16="http://schemas.microsoft.com/office/drawing/2014/main" val="4232260595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411505640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1575923522"/>
                    </a:ext>
                  </a:extLst>
                </a:gridCol>
                <a:gridCol w="925284">
                  <a:extLst>
                    <a:ext uri="{9D8B030D-6E8A-4147-A177-3AD203B41FA5}">
                      <a16:colId xmlns:a16="http://schemas.microsoft.com/office/drawing/2014/main" val="627091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984460453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3227805950"/>
                    </a:ext>
                  </a:extLst>
                </a:gridCol>
                <a:gridCol w="634627">
                  <a:extLst>
                    <a:ext uri="{9D8B030D-6E8A-4147-A177-3AD203B41FA5}">
                      <a16:colId xmlns:a16="http://schemas.microsoft.com/office/drawing/2014/main" val="2714603375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2508991702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1128066539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1900359906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3912392478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25990214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3772293619"/>
                    </a:ext>
                  </a:extLst>
                </a:gridCol>
              </a:tblGrid>
              <a:tr h="200025">
                <a:tc gridSpan="1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정의서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3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Dessert hub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서브시스템명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9038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작성일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2024.12.16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작성자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윤현준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6930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b="1">
                          <a:effectLst/>
                        </a:rPr>
                        <a:t>DATABASE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</a:t>
                      </a:r>
                      <a:r>
                        <a:rPr lang="af-ZA" sz="1200" b="1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D_POST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2421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테이블명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게시글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PAGE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/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0011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개요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게시글의 정보를 관리하는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75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일련번호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한글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영문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데이터타입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LENGTH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FK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비고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5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게시글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POST_NUM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71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USER_ID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테이블의 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442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게시글 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86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게시글 내용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POST_BODY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TEXT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378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이미지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POST_IMG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BLOB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일반 게시글에는 이미지가 없는 경우도 가능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995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찜개수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POST_LIKED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456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댓글수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POST_COMMENT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769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작성일자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POST_REGDATE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SYSDATE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94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C15C7F-876C-F33E-5506-057943CDF58C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294"/>
            <a:ext cx="9603275" cy="1049235"/>
          </a:xfrm>
        </p:spPr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Gallery</a:t>
            </a:r>
            <a:r>
              <a:rPr lang="ko-KR" altLang="en-US" dirty="0">
                <a:latin typeface="맑은 고딕"/>
                <a:ea typeface="맑은 고딕"/>
              </a:rPr>
              <a:t> 테이블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486DC8-15FF-93F7-0C32-0F1516040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91510"/>
              </p:ext>
            </p:extLst>
          </p:nvPr>
        </p:nvGraphicFramePr>
        <p:xfrm>
          <a:off x="-5383" y="1009652"/>
          <a:ext cx="12191989" cy="3642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5457">
                  <a:extLst>
                    <a:ext uri="{9D8B030D-6E8A-4147-A177-3AD203B41FA5}">
                      <a16:colId xmlns:a16="http://schemas.microsoft.com/office/drawing/2014/main" val="2132671129"/>
                    </a:ext>
                  </a:extLst>
                </a:gridCol>
                <a:gridCol w="1349828">
                  <a:extLst>
                    <a:ext uri="{9D8B030D-6E8A-4147-A177-3AD203B41FA5}">
                      <a16:colId xmlns:a16="http://schemas.microsoft.com/office/drawing/2014/main" val="805627809"/>
                    </a:ext>
                  </a:extLst>
                </a:gridCol>
                <a:gridCol w="928113">
                  <a:extLst>
                    <a:ext uri="{9D8B030D-6E8A-4147-A177-3AD203B41FA5}">
                      <a16:colId xmlns:a16="http://schemas.microsoft.com/office/drawing/2014/main" val="4046749995"/>
                    </a:ext>
                  </a:extLst>
                </a:gridCol>
                <a:gridCol w="971657">
                  <a:extLst>
                    <a:ext uri="{9D8B030D-6E8A-4147-A177-3AD203B41FA5}">
                      <a16:colId xmlns:a16="http://schemas.microsoft.com/office/drawing/2014/main" val="1691895478"/>
                    </a:ext>
                  </a:extLst>
                </a:gridCol>
                <a:gridCol w="873685">
                  <a:extLst>
                    <a:ext uri="{9D8B030D-6E8A-4147-A177-3AD203B41FA5}">
                      <a16:colId xmlns:a16="http://schemas.microsoft.com/office/drawing/2014/main" val="2456035214"/>
                    </a:ext>
                  </a:extLst>
                </a:gridCol>
                <a:gridCol w="721286">
                  <a:extLst>
                    <a:ext uri="{9D8B030D-6E8A-4147-A177-3AD203B41FA5}">
                      <a16:colId xmlns:a16="http://schemas.microsoft.com/office/drawing/2014/main" val="1954441972"/>
                    </a:ext>
                  </a:extLst>
                </a:gridCol>
                <a:gridCol w="528171">
                  <a:extLst>
                    <a:ext uri="{9D8B030D-6E8A-4147-A177-3AD203B41FA5}">
                      <a16:colId xmlns:a16="http://schemas.microsoft.com/office/drawing/2014/main" val="3626166860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2721082616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1264732747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3366053221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2837115093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3770494162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1632935384"/>
                    </a:ext>
                  </a:extLst>
                </a:gridCol>
              </a:tblGrid>
              <a:tr h="200025">
                <a:tc gridSpan="1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정의서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2335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Dessert hub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서브시스템명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5706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작성일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2024.12.16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작성자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윤현준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0406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b="1">
                          <a:effectLst/>
                        </a:rPr>
                        <a:t>DATABASE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</a:t>
                      </a:r>
                      <a:r>
                        <a:rPr lang="af-ZA" sz="1200" b="1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D_GALLERY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0605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테이블명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갤러리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PAGE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/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920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개요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갤러리에 올라온 게시물을 관리하는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9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일련번호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한글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영문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데이터타입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LENGTH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FK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비고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965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갤러리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G_NUM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989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USER_ID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테이블의 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204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갤러리 제목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G_TITLE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1983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해시태그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G_HASHTAG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200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772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이미지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G_IMG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BLOB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갤러리는 사진 표시를 목적으로 하므로 사진이 있어햐 한다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204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찜개수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G_LIKED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406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작성일자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G_REGDATE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SYSDATE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487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53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C15C7F-876C-F33E-5506-057943CDF58C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294"/>
            <a:ext cx="9603275" cy="1049235"/>
          </a:xfrm>
        </p:spPr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Comment</a:t>
            </a:r>
            <a:r>
              <a:rPr lang="ko-KR" altLang="en-US" dirty="0">
                <a:latin typeface="맑은 고딕"/>
                <a:ea typeface="맑은 고딕"/>
              </a:rPr>
              <a:t> 테이블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B9B93C-71EA-A279-D88C-0C021E365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17889"/>
              </p:ext>
            </p:extLst>
          </p:nvPr>
        </p:nvGraphicFramePr>
        <p:xfrm>
          <a:off x="0" y="1202055"/>
          <a:ext cx="12191989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4320042"/>
                    </a:ext>
                  </a:extLst>
                </a:gridCol>
                <a:gridCol w="1273626">
                  <a:extLst>
                    <a:ext uri="{9D8B030D-6E8A-4147-A177-3AD203B41FA5}">
                      <a16:colId xmlns:a16="http://schemas.microsoft.com/office/drawing/2014/main" val="3113663433"/>
                    </a:ext>
                  </a:extLst>
                </a:gridCol>
                <a:gridCol w="968828">
                  <a:extLst>
                    <a:ext uri="{9D8B030D-6E8A-4147-A177-3AD203B41FA5}">
                      <a16:colId xmlns:a16="http://schemas.microsoft.com/office/drawing/2014/main" val="291900532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376865885"/>
                    </a:ext>
                  </a:extLst>
                </a:gridCol>
                <a:gridCol w="761995">
                  <a:extLst>
                    <a:ext uri="{9D8B030D-6E8A-4147-A177-3AD203B41FA5}">
                      <a16:colId xmlns:a16="http://schemas.microsoft.com/office/drawing/2014/main" val="4275871924"/>
                    </a:ext>
                  </a:extLst>
                </a:gridCol>
                <a:gridCol w="540656">
                  <a:extLst>
                    <a:ext uri="{9D8B030D-6E8A-4147-A177-3AD203B41FA5}">
                      <a16:colId xmlns:a16="http://schemas.microsoft.com/office/drawing/2014/main" val="3455320296"/>
                    </a:ext>
                  </a:extLst>
                </a:gridCol>
                <a:gridCol w="428170">
                  <a:extLst>
                    <a:ext uri="{9D8B030D-6E8A-4147-A177-3AD203B41FA5}">
                      <a16:colId xmlns:a16="http://schemas.microsoft.com/office/drawing/2014/main" val="2724735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71717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590946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35121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836452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02282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22230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99232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4319077"/>
                    </a:ext>
                  </a:extLst>
                </a:gridCol>
              </a:tblGrid>
              <a:tr h="200025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정의서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34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Dessert hub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서브시스템명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3583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작성일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2024.12.16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작성자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윤현준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398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b="1">
                          <a:effectLst/>
                        </a:rPr>
                        <a:t>DATABASE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</a:t>
                      </a:r>
                      <a:r>
                        <a:rPr lang="af-ZA" sz="1200" b="1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D_COMMENT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234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테이블명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댓글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PAGE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/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3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개요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4"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게시글에 달린 댓글을 관리하는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6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일련번호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한글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영문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데이터타입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LENGTH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FK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비고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86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댓글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C_NUM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97732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게시글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POST_NUM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부모 게시글의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878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USER_ID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테이블의 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163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댓글 내용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C_BODY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TEXT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17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작성일자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C_REGDATE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SYSDATE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1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1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C15C7F-876C-F33E-5506-057943CDF58C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294"/>
            <a:ext cx="9603275" cy="1049235"/>
          </a:xfrm>
        </p:spPr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Favorite</a:t>
            </a:r>
            <a:r>
              <a:rPr lang="ko-KR" altLang="en-US" dirty="0">
                <a:latin typeface="맑은 고딕"/>
                <a:ea typeface="맑은 고딕"/>
              </a:rPr>
              <a:t> 테이블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93296D-0FEF-1E7D-C0E8-D82EAC5C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18980"/>
              </p:ext>
            </p:extLst>
          </p:nvPr>
        </p:nvGraphicFramePr>
        <p:xfrm>
          <a:off x="-2" y="1207770"/>
          <a:ext cx="12191986" cy="2575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5457">
                  <a:extLst>
                    <a:ext uri="{9D8B030D-6E8A-4147-A177-3AD203B41FA5}">
                      <a16:colId xmlns:a16="http://schemas.microsoft.com/office/drawing/2014/main" val="546137044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324006777"/>
                    </a:ext>
                  </a:extLst>
                </a:gridCol>
                <a:gridCol w="1091398">
                  <a:extLst>
                    <a:ext uri="{9D8B030D-6E8A-4147-A177-3AD203B41FA5}">
                      <a16:colId xmlns:a16="http://schemas.microsoft.com/office/drawing/2014/main" val="2450313991"/>
                    </a:ext>
                  </a:extLst>
                </a:gridCol>
                <a:gridCol w="851913">
                  <a:extLst>
                    <a:ext uri="{9D8B030D-6E8A-4147-A177-3AD203B41FA5}">
                      <a16:colId xmlns:a16="http://schemas.microsoft.com/office/drawing/2014/main" val="1762742315"/>
                    </a:ext>
                  </a:extLst>
                </a:gridCol>
                <a:gridCol w="938999">
                  <a:extLst>
                    <a:ext uri="{9D8B030D-6E8A-4147-A177-3AD203B41FA5}">
                      <a16:colId xmlns:a16="http://schemas.microsoft.com/office/drawing/2014/main" val="495238134"/>
                    </a:ext>
                  </a:extLst>
                </a:gridCol>
                <a:gridCol w="753942">
                  <a:extLst>
                    <a:ext uri="{9D8B030D-6E8A-4147-A177-3AD203B41FA5}">
                      <a16:colId xmlns:a16="http://schemas.microsoft.com/office/drawing/2014/main" val="4235967707"/>
                    </a:ext>
                  </a:extLst>
                </a:gridCol>
                <a:gridCol w="669686">
                  <a:extLst>
                    <a:ext uri="{9D8B030D-6E8A-4147-A177-3AD203B41FA5}">
                      <a16:colId xmlns:a16="http://schemas.microsoft.com/office/drawing/2014/main" val="3898705314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4230299396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101757624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4118701447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1859318324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3798501597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926752910"/>
                    </a:ext>
                  </a:extLst>
                </a:gridCol>
              </a:tblGrid>
              <a:tr h="200025">
                <a:tc gridSpan="1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정의서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887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Dessert hub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서브시스템명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7044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작성일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2024.12.16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작성자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윤현준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302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b="1">
                          <a:effectLst/>
                        </a:rPr>
                        <a:t>DATABASE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</a:t>
                      </a:r>
                      <a:r>
                        <a:rPr lang="af-ZA" sz="1200" b="1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D_FAVORITE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965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테이블명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찜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PAGE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/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134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개요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사용자가 찜한 게시물의 정보를 저장하는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80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일련번호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한글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영문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데이터타입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LENGTH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FK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비고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394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사용자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USER_ID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해당 게시글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갤러리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댓글을 찜한 사용자의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345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글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ARTICLE_NUM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게시글 테이블의 게시글 아이디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67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글 종류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ARTICLE_TYPE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게시글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af-ZA" sz="1200">
                          <a:effectLst/>
                        </a:rPr>
                        <a:t>P) / </a:t>
                      </a:r>
                      <a:r>
                        <a:rPr lang="ko-KR" altLang="en-US" sz="1200">
                          <a:effectLst/>
                        </a:rPr>
                        <a:t>갤러리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af-ZA" sz="1200">
                          <a:effectLst/>
                        </a:rPr>
                        <a:t>G) / </a:t>
                      </a:r>
                      <a:r>
                        <a:rPr lang="ko-KR" altLang="en-US" sz="1200">
                          <a:effectLst/>
                        </a:rPr>
                        <a:t>댓글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af-ZA" sz="1200">
                          <a:effectLst/>
                        </a:rPr>
                        <a:t>C)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655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4C15C7F-876C-F33E-5506-057943CDF58C}"/>
              </a:ext>
            </a:extLst>
          </p:cNvPr>
          <p:cNvSpPr/>
          <p:nvPr/>
        </p:nvSpPr>
        <p:spPr>
          <a:xfrm>
            <a:off x="0" y="677635"/>
            <a:ext cx="12178392" cy="54374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294"/>
            <a:ext cx="9603275" cy="1049235"/>
          </a:xfrm>
        </p:spPr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Desserts</a:t>
            </a:r>
            <a:r>
              <a:rPr lang="ko-KR" altLang="en-US" dirty="0">
                <a:latin typeface="맑은 고딕"/>
                <a:ea typeface="맑은 고딕"/>
              </a:rPr>
              <a:t> 테이블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98C301-61BD-AED1-A712-8CC70957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74655"/>
              </p:ext>
            </p:extLst>
          </p:nvPr>
        </p:nvGraphicFramePr>
        <p:xfrm>
          <a:off x="-9527" y="1508760"/>
          <a:ext cx="12191988" cy="26136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5457">
                  <a:extLst>
                    <a:ext uri="{9D8B030D-6E8A-4147-A177-3AD203B41FA5}">
                      <a16:colId xmlns:a16="http://schemas.microsoft.com/office/drawing/2014/main" val="342595100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247327612"/>
                    </a:ext>
                  </a:extLst>
                </a:gridCol>
                <a:gridCol w="884570">
                  <a:extLst>
                    <a:ext uri="{9D8B030D-6E8A-4147-A177-3AD203B41FA5}">
                      <a16:colId xmlns:a16="http://schemas.microsoft.com/office/drawing/2014/main" val="664811011"/>
                    </a:ext>
                  </a:extLst>
                </a:gridCol>
                <a:gridCol w="841027">
                  <a:extLst>
                    <a:ext uri="{9D8B030D-6E8A-4147-A177-3AD203B41FA5}">
                      <a16:colId xmlns:a16="http://schemas.microsoft.com/office/drawing/2014/main" val="3706993551"/>
                    </a:ext>
                  </a:extLst>
                </a:gridCol>
                <a:gridCol w="851913">
                  <a:extLst>
                    <a:ext uri="{9D8B030D-6E8A-4147-A177-3AD203B41FA5}">
                      <a16:colId xmlns:a16="http://schemas.microsoft.com/office/drawing/2014/main" val="3764651412"/>
                    </a:ext>
                  </a:extLst>
                </a:gridCol>
                <a:gridCol w="691458">
                  <a:extLst>
                    <a:ext uri="{9D8B030D-6E8A-4147-A177-3AD203B41FA5}">
                      <a16:colId xmlns:a16="http://schemas.microsoft.com/office/drawing/2014/main" val="61700436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1008730547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2173201838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963312627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3130424462"/>
                    </a:ext>
                  </a:extLst>
                </a:gridCol>
                <a:gridCol w="895457">
                  <a:extLst>
                    <a:ext uri="{9D8B030D-6E8A-4147-A177-3AD203B41FA5}">
                      <a16:colId xmlns:a16="http://schemas.microsoft.com/office/drawing/2014/main" val="641016176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612814251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3774513834"/>
                    </a:ext>
                  </a:extLst>
                </a:gridCol>
              </a:tblGrid>
              <a:tr h="200025">
                <a:tc gridSpan="13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정의서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370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Dessert hub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서브시스템명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3657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작성일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2024.12.16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작성자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윤현준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7648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af-ZA" sz="1200" b="1">
                          <a:effectLst/>
                        </a:rPr>
                        <a:t>DATABASE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테이블 </a:t>
                      </a:r>
                      <a:r>
                        <a:rPr lang="af-ZA" sz="1200" b="1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D_DESSERTS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4766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테이블명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디저트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PAGE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 b="1">
                          <a:effectLst/>
                        </a:rPr>
                        <a:t>/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1222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개요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2">
                  <a:txBody>
                    <a:bodyPr/>
                    <a:lstStyle/>
                    <a:p>
                      <a:pPr rtl="0" fontAlgn="b"/>
                      <a:r>
                        <a:rPr lang="ko-KR" altLang="en-US" sz="1200" b="1">
                          <a:effectLst/>
                        </a:rPr>
                        <a:t>디저트에 대한 전반적인 정보를 관리하는 테이블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83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일련번호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한글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영문 컬럼명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데이터타입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LENGTH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PK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FK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UNIQUE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af-ZA" sz="1200" b="1">
                          <a:effectLst/>
                        </a:rPr>
                        <a:t>DEFAULT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>
                          <a:effectLst/>
                        </a:rPr>
                        <a:t>비고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876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디저트 번호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D_INDEX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INTEGER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304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디저트 이름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D_NAME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NOT NULL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08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디저트 이미지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D_IMG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BLOB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116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2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200">
                          <a:effectLst/>
                        </a:rPr>
                        <a:t>디저트 특징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D_CHARA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af-ZA" sz="1200">
                          <a:effectLst/>
                        </a:rPr>
                        <a:t>VARCHAR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>
                          <a:effectLst/>
                        </a:rPr>
                        <a:t>400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5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3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A608-13D2-82F7-237B-7950AE40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669"/>
            <a:ext cx="9603275" cy="1049235"/>
          </a:xfrm>
        </p:spPr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ERD</a:t>
            </a:r>
          </a:p>
        </p:txBody>
      </p:sp>
      <p:pic>
        <p:nvPicPr>
          <p:cNvPr id="4" name="내용 개체 틀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CA216730-A067-FF0D-F433-43CC3E116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92" y="828998"/>
            <a:ext cx="11287125" cy="5204956"/>
          </a:xfrm>
        </p:spPr>
      </p:pic>
    </p:spTree>
    <p:extLst>
      <p:ext uri="{BB962C8B-B14F-4D97-AF65-F5344CB8AC3E}">
        <p14:creationId xmlns:p14="http://schemas.microsoft.com/office/powerpoint/2010/main" val="122993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633D1-36B3-BAC8-317B-B1EF0DBE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01. 로그인</a:t>
            </a:r>
            <a:endParaRPr lang="ko-KR" altLang="en-US" dirty="0"/>
          </a:p>
        </p:txBody>
      </p:sp>
      <p:pic>
        <p:nvPicPr>
          <p:cNvPr id="4" name="내용 개체 틀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584B808-03D8-6735-58B4-B90B7FC9E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142" y="1986668"/>
            <a:ext cx="8058150" cy="4032615"/>
          </a:xfrm>
        </p:spPr>
      </p:pic>
    </p:spTree>
    <p:extLst>
      <p:ext uri="{BB962C8B-B14F-4D97-AF65-F5344CB8AC3E}">
        <p14:creationId xmlns:p14="http://schemas.microsoft.com/office/powerpoint/2010/main" val="258414220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3</TotalTime>
  <Words>1</Words>
  <Application>Microsoft Office PowerPoint</Application>
  <PresentationFormat>와이드스크린</PresentationFormat>
  <Paragraphs>1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갤러리</vt:lpstr>
      <vt:lpstr>DEssert hub DB &amp; 클래스 설계</vt:lpstr>
      <vt:lpstr>USER 테이블</vt:lpstr>
      <vt:lpstr>Post 테이블</vt:lpstr>
      <vt:lpstr>Gallery 테이블</vt:lpstr>
      <vt:lpstr>Comment 테이블</vt:lpstr>
      <vt:lpstr>Favorite 테이블</vt:lpstr>
      <vt:lpstr>Desserts 테이블</vt:lpstr>
      <vt:lpstr>ERD</vt:lpstr>
      <vt:lpstr>01. 로그인</vt:lpstr>
      <vt:lpstr>02. 메뉴와 다크모드</vt:lpstr>
      <vt:lpstr>03. 마이페이지</vt:lpstr>
      <vt:lpstr>04. 지도</vt:lpstr>
      <vt:lpstr>05. 게시판</vt:lpstr>
      <vt:lpstr>06. 갤러리</vt:lpstr>
      <vt:lpstr>07. 디저트 추천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revision>117</cp:revision>
  <dcterms:created xsi:type="dcterms:W3CDTF">2016-01-13T19:04:32Z</dcterms:created>
  <dcterms:modified xsi:type="dcterms:W3CDTF">2024-12-18T02:22:00Z</dcterms:modified>
</cp:coreProperties>
</file>